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1.xml" ContentType="application/vnd.openxmlformats-officedocument.presentationml.comments+xml"/>
  <Override PartName="/ppt/notesSlides/notesSlide27.xml" ContentType="application/vnd.openxmlformats-officedocument.presentationml.notesSlide+xml"/>
  <Override PartName="/ppt/comments/comment2.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684" r:id="rId4"/>
  </p:sldMasterIdLst>
  <p:notesMasterIdLst>
    <p:notesMasterId r:id="rId39"/>
  </p:notesMasterIdLst>
  <p:sldIdLst>
    <p:sldId id="551" r:id="rId5"/>
    <p:sldId id="282" r:id="rId6"/>
    <p:sldId id="609" r:id="rId7"/>
    <p:sldId id="309" r:id="rId8"/>
    <p:sldId id="603" r:id="rId9"/>
    <p:sldId id="574" r:id="rId10"/>
    <p:sldId id="604" r:id="rId11"/>
    <p:sldId id="612" r:id="rId12"/>
    <p:sldId id="611" r:id="rId13"/>
    <p:sldId id="578" r:id="rId14"/>
    <p:sldId id="580" r:id="rId15"/>
    <p:sldId id="577" r:id="rId16"/>
    <p:sldId id="605" r:id="rId17"/>
    <p:sldId id="552" r:id="rId18"/>
    <p:sldId id="561" r:id="rId19"/>
    <p:sldId id="559" r:id="rId20"/>
    <p:sldId id="560" r:id="rId21"/>
    <p:sldId id="478" r:id="rId22"/>
    <p:sldId id="548" r:id="rId23"/>
    <p:sldId id="606" r:id="rId24"/>
    <p:sldId id="593" r:id="rId25"/>
    <p:sldId id="594" r:id="rId26"/>
    <p:sldId id="595" r:id="rId27"/>
    <p:sldId id="598" r:id="rId28"/>
    <p:sldId id="600" r:id="rId29"/>
    <p:sldId id="599" r:id="rId30"/>
    <p:sldId id="610" r:id="rId31"/>
    <p:sldId id="587" r:id="rId32"/>
    <p:sldId id="601" r:id="rId33"/>
    <p:sldId id="602" r:id="rId34"/>
    <p:sldId id="581" r:id="rId35"/>
    <p:sldId id="261" r:id="rId36"/>
    <p:sldId id="607" r:id="rId37"/>
    <p:sldId id="573"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ylvain Oberti" initials="SO" lastIdx="1" clrIdx="0">
    <p:extLst>
      <p:ext uri="{19B8F6BF-5375-455C-9EA6-DF929625EA0E}">
        <p15:presenceInfo xmlns:p15="http://schemas.microsoft.com/office/powerpoint/2012/main" userId="S::soberti@eso.org::e7edfb54-cddd-4eba-a835-9025e5c815f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66" autoAdjust="0"/>
    <p:restoredTop sz="82080" autoAdjust="0"/>
  </p:normalViewPr>
  <p:slideViewPr>
    <p:cSldViewPr snapToGrid="0" snapToObjects="1">
      <p:cViewPr varScale="1">
        <p:scale>
          <a:sx n="134" d="100"/>
          <a:sy n="134" d="100"/>
        </p:scale>
        <p:origin x="120" y="234"/>
      </p:cViewPr>
      <p:guideLst>
        <p:guide orient="horz" pos="1620"/>
        <p:guide pos="2880"/>
      </p:guideLst>
    </p:cSldViewPr>
  </p:slideViewPr>
  <p:notesTextViewPr>
    <p:cViewPr>
      <p:scale>
        <a:sx n="1" d="1"/>
        <a:sy n="1" d="1"/>
      </p:scale>
      <p:origin x="0" y="-24"/>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9-27T12:58:34.180" idx="1">
    <p:pos x="10" y="10"/>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9-27T12:58:34.180" idx="1">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9765D0-4809-1347-B630-8C2EEAAF8735}" type="datetimeFigureOut">
              <a:rPr lang="en-US" smtClean="0"/>
              <a:t>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3A21A-F1D2-7D4C-8398-C9399E5F866F}" type="slidenum">
              <a:rPr lang="en-US" smtClean="0"/>
              <a:t>‹#›</a:t>
            </a:fld>
            <a:endParaRPr lang="en-US"/>
          </a:p>
        </p:txBody>
      </p:sp>
    </p:spTree>
    <p:extLst>
      <p:ext uri="{BB962C8B-B14F-4D97-AF65-F5344CB8AC3E}">
        <p14:creationId xmlns:p14="http://schemas.microsoft.com/office/powerpoint/2010/main" val="750167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Sylvain Oberti, from ESO</a:t>
            </a:r>
          </a:p>
          <a:p>
            <a:r>
              <a:rPr lang="en-US" dirty="0"/>
              <a:t>I was in charge of the LTAO mode tests and commissioning</a:t>
            </a:r>
          </a:p>
          <a:p>
            <a:r>
              <a:rPr lang="en-US" dirty="0"/>
              <a:t>More recently I am the project manager and project engineer of the IRLOS upgrade project whose status will be presented today. </a:t>
            </a:r>
          </a:p>
          <a:p>
            <a:r>
              <a:rPr lang="en-US" dirty="0"/>
              <a:t>I am talking on the behalf of the AOF project, GALACSI project and IRLOS upgrade project team.</a:t>
            </a:r>
          </a:p>
          <a:p>
            <a:endParaRPr lang="en-US" dirty="0"/>
          </a:p>
        </p:txBody>
      </p:sp>
      <p:sp>
        <p:nvSpPr>
          <p:cNvPr id="4" name="Slide Number Placeholder 3"/>
          <p:cNvSpPr>
            <a:spLocks noGrp="1"/>
          </p:cNvSpPr>
          <p:nvPr>
            <p:ph type="sldNum" sz="quarter" idx="5"/>
          </p:nvPr>
        </p:nvSpPr>
        <p:spPr/>
        <p:txBody>
          <a:bodyPr/>
          <a:lstStyle/>
          <a:p>
            <a:fld id="{09A3A21A-F1D2-7D4C-8398-C9399E5F866F}" type="slidenum">
              <a:rPr lang="en-US" smtClean="0"/>
              <a:t>1</a:t>
            </a:fld>
            <a:endParaRPr lang="en-US"/>
          </a:p>
        </p:txBody>
      </p:sp>
    </p:spTree>
    <p:extLst>
      <p:ext uri="{BB962C8B-B14F-4D97-AF65-F5344CB8AC3E}">
        <p14:creationId xmlns:p14="http://schemas.microsoft.com/office/powerpoint/2010/main" val="1509538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Improvement confirmed on MUSE with a significant improvement of the </a:t>
            </a:r>
            <a:r>
              <a:rPr lang="en-US" dirty="0" err="1"/>
              <a:t>resolutsion</a:t>
            </a:r>
            <a:r>
              <a:rPr lang="en-US" dirty="0"/>
              <a:t>. The FWHM was brought as low as 35 mas on MUSE (28 mas on the commissioning camera)</a:t>
            </a:r>
          </a:p>
        </p:txBody>
      </p:sp>
      <p:sp>
        <p:nvSpPr>
          <p:cNvPr id="4" name="Slide Number Placeholder 3"/>
          <p:cNvSpPr>
            <a:spLocks noGrp="1"/>
          </p:cNvSpPr>
          <p:nvPr>
            <p:ph type="sldNum" sz="quarter" idx="5"/>
          </p:nvPr>
        </p:nvSpPr>
        <p:spPr/>
        <p:txBody>
          <a:bodyPr/>
          <a:lstStyle/>
          <a:p>
            <a:fld id="{09A3A21A-F1D2-7D4C-8398-C9399E5F866F}" type="slidenum">
              <a:rPr lang="en-US" smtClean="0"/>
              <a:t>11</a:t>
            </a:fld>
            <a:endParaRPr lang="en-US"/>
          </a:p>
        </p:txBody>
      </p:sp>
    </p:spTree>
    <p:extLst>
      <p:ext uri="{BB962C8B-B14F-4D97-AF65-F5344CB8AC3E}">
        <p14:creationId xmlns:p14="http://schemas.microsoft.com/office/powerpoint/2010/main" val="1714591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over the next months of operation, this improvement was confirmed when observing standard calibrators with MUSE</a:t>
            </a:r>
          </a:p>
          <a:p>
            <a:r>
              <a:rPr lang="en-US" dirty="0"/>
              <a:t>In Grey you can see the performance points acquired before October 2019, in color after October 2019</a:t>
            </a:r>
          </a:p>
        </p:txBody>
      </p:sp>
      <p:sp>
        <p:nvSpPr>
          <p:cNvPr id="4" name="Slide Number Placeholder 3"/>
          <p:cNvSpPr>
            <a:spLocks noGrp="1"/>
          </p:cNvSpPr>
          <p:nvPr>
            <p:ph type="sldNum" sz="quarter" idx="5"/>
          </p:nvPr>
        </p:nvSpPr>
        <p:spPr/>
        <p:txBody>
          <a:bodyPr/>
          <a:lstStyle/>
          <a:p>
            <a:fld id="{09A3A21A-F1D2-7D4C-8398-C9399E5F866F}" type="slidenum">
              <a:rPr lang="en-US" smtClean="0"/>
              <a:t>12</a:t>
            </a:fld>
            <a:endParaRPr lang="en-US"/>
          </a:p>
        </p:txBody>
      </p:sp>
    </p:spTree>
    <p:extLst>
      <p:ext uri="{BB962C8B-B14F-4D97-AF65-F5344CB8AC3E}">
        <p14:creationId xmlns:p14="http://schemas.microsoft.com/office/powerpoint/2010/main" val="1393300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describe what happened in the framework of IRLOS+</a:t>
            </a:r>
          </a:p>
        </p:txBody>
      </p:sp>
      <p:sp>
        <p:nvSpPr>
          <p:cNvPr id="4" name="Slide Number Placeholder 3"/>
          <p:cNvSpPr>
            <a:spLocks noGrp="1"/>
          </p:cNvSpPr>
          <p:nvPr>
            <p:ph type="sldNum" sz="quarter" idx="5"/>
          </p:nvPr>
        </p:nvSpPr>
        <p:spPr/>
        <p:txBody>
          <a:bodyPr/>
          <a:lstStyle/>
          <a:p>
            <a:fld id="{09A3A21A-F1D2-7D4C-8398-C9399E5F866F}" type="slidenum">
              <a:rPr lang="en-US" smtClean="0"/>
              <a:t>13</a:t>
            </a:fld>
            <a:endParaRPr lang="en-US"/>
          </a:p>
        </p:txBody>
      </p:sp>
    </p:spTree>
    <p:extLst>
      <p:ext uri="{BB962C8B-B14F-4D97-AF65-F5344CB8AC3E}">
        <p14:creationId xmlns:p14="http://schemas.microsoft.com/office/powerpoint/2010/main" val="662120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IRLOS is the Low Order Sensor for GLACSI/ MUSE NFM.</a:t>
            </a:r>
          </a:p>
          <a:p>
            <a:r>
              <a:rPr lang="en-US" dirty="0"/>
              <a:t>It operates in J+H band, in a wavelength band that is complementary to the science wavelength, MUSE operating in the visible</a:t>
            </a:r>
          </a:p>
          <a:p>
            <a:r>
              <a:rPr lang="en-US" dirty="0"/>
              <a:t>IRLOS provides fast Tip/Tilt correction and truth sensing for low order modes such as Defocus and Astigmatisms</a:t>
            </a:r>
          </a:p>
          <a:p>
            <a:r>
              <a:rPr lang="en-US" dirty="0"/>
              <a:t>The current version of IRLOS is based on an Hawaii 1 detector with a RON of 11e- rms</a:t>
            </a:r>
          </a:p>
          <a:p>
            <a:r>
              <a:rPr lang="en-US" dirty="0"/>
              <a:t>So the IRLOS upgrade project was launched to implement a new cryostat with a Saphira detector with the following TLRs:</a:t>
            </a:r>
          </a:p>
          <a:p>
            <a:pPr marL="171450" indent="-171450">
              <a:buFontTx/>
              <a:buChar char="-"/>
            </a:pPr>
            <a:r>
              <a:rPr lang="en-US" dirty="0"/>
              <a:t>Gain more than 2 magnitudes in the limiting performance of MUSE NFM</a:t>
            </a:r>
          </a:p>
          <a:p>
            <a:pPr marL="171450" indent="-171450">
              <a:buFontTx/>
              <a:buChar char="-"/>
            </a:pPr>
            <a:r>
              <a:rPr lang="en-US" dirty="0"/>
              <a:t>Complete the project within 2 years</a:t>
            </a:r>
          </a:p>
          <a:p>
            <a:pPr marL="171450" indent="-171450">
              <a:buFontTx/>
              <a:buChar char="-"/>
            </a:pPr>
            <a:r>
              <a:rPr lang="en-US" dirty="0"/>
              <a:t>We started in March 2019</a:t>
            </a:r>
          </a:p>
        </p:txBody>
      </p:sp>
      <p:sp>
        <p:nvSpPr>
          <p:cNvPr id="4" name="Slide Number Placeholder 3"/>
          <p:cNvSpPr>
            <a:spLocks noGrp="1"/>
          </p:cNvSpPr>
          <p:nvPr>
            <p:ph type="sldNum" sz="quarter" idx="5"/>
          </p:nvPr>
        </p:nvSpPr>
        <p:spPr/>
        <p:txBody>
          <a:bodyPr/>
          <a:lstStyle/>
          <a:p>
            <a:fld id="{09A3A21A-F1D2-7D4C-8398-C9399E5F866F}" type="slidenum">
              <a:rPr lang="en-US" smtClean="0"/>
              <a:t>14</a:t>
            </a:fld>
            <a:endParaRPr lang="en-US"/>
          </a:p>
        </p:txBody>
      </p:sp>
    </p:spTree>
    <p:extLst>
      <p:ext uri="{BB962C8B-B14F-4D97-AF65-F5344CB8AC3E}">
        <p14:creationId xmlns:p14="http://schemas.microsoft.com/office/powerpoint/2010/main" val="1519053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Increasing sky coverage is the main objective of the IRLOS+ project </a:t>
            </a:r>
          </a:p>
          <a:p>
            <a:r>
              <a:rPr lang="en-US" dirty="0"/>
              <a:t>- However, sky coverage is not a straightforward metric to quantify the direct science benefit.</a:t>
            </a:r>
          </a:p>
          <a:p>
            <a:r>
              <a:rPr lang="en-US" dirty="0"/>
              <a:t>- Now counting Quasars from this large area KX Quasar database (the survey utilizes the UKIRT Infrared Deep Sky Survey (UKIDSS) Large Area Survey (LAS)), we see that we can gain an order of magnitude of additional targets per gained NGS magnitude.</a:t>
            </a:r>
          </a:p>
          <a:p>
            <a:r>
              <a:rPr lang="en-US" dirty="0"/>
              <a:t>So, by completing the first step of our upgrade we will go from a handful to about a thousand of observable quasars</a:t>
            </a:r>
          </a:p>
          <a:p>
            <a:r>
              <a:rPr lang="en-US" dirty="0"/>
              <a:t>The second step will essentially allow observing all targets described in this catalog</a:t>
            </a:r>
          </a:p>
        </p:txBody>
      </p:sp>
      <p:sp>
        <p:nvSpPr>
          <p:cNvPr id="4" name="Slide Number Placeholder 3"/>
          <p:cNvSpPr>
            <a:spLocks noGrp="1"/>
          </p:cNvSpPr>
          <p:nvPr>
            <p:ph type="sldNum" sz="quarter" idx="5"/>
          </p:nvPr>
        </p:nvSpPr>
        <p:spPr/>
        <p:txBody>
          <a:bodyPr/>
          <a:lstStyle/>
          <a:p>
            <a:fld id="{09A3A21A-F1D2-7D4C-8398-C9399E5F866F}" type="slidenum">
              <a:rPr lang="en-US" smtClean="0"/>
              <a:t>15</a:t>
            </a:fld>
            <a:endParaRPr lang="en-US"/>
          </a:p>
        </p:txBody>
      </p:sp>
    </p:spTree>
    <p:extLst>
      <p:ext uri="{BB962C8B-B14F-4D97-AF65-F5344CB8AC3E}">
        <p14:creationId xmlns:p14="http://schemas.microsoft.com/office/powerpoint/2010/main" val="3185646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design driver is to improve the bright end performance plateau by increasing the framerate to reduce the TT residual jitter and vibration. We hope to bring the best </a:t>
            </a:r>
            <a:r>
              <a:rPr lang="en-US" dirty="0" err="1"/>
              <a:t>strehl</a:t>
            </a:r>
            <a:r>
              <a:rPr lang="en-US" dirty="0"/>
              <a:t> ratio at 650nm from 0.15 to 0.25</a:t>
            </a:r>
          </a:p>
        </p:txBody>
      </p:sp>
      <p:sp>
        <p:nvSpPr>
          <p:cNvPr id="4" name="Slide Number Placeholder 3"/>
          <p:cNvSpPr>
            <a:spLocks noGrp="1"/>
          </p:cNvSpPr>
          <p:nvPr>
            <p:ph type="sldNum" sz="quarter" idx="5"/>
          </p:nvPr>
        </p:nvSpPr>
        <p:spPr/>
        <p:txBody>
          <a:bodyPr/>
          <a:lstStyle/>
          <a:p>
            <a:fld id="{09A3A21A-F1D2-7D4C-8398-C9399E5F866F}" type="slidenum">
              <a:rPr lang="en-US" smtClean="0"/>
              <a:t>16</a:t>
            </a:fld>
            <a:endParaRPr lang="en-US"/>
          </a:p>
        </p:txBody>
      </p:sp>
    </p:spTree>
    <p:extLst>
      <p:ext uri="{BB962C8B-B14F-4D97-AF65-F5344CB8AC3E}">
        <p14:creationId xmlns:p14="http://schemas.microsoft.com/office/powerpoint/2010/main" val="452810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want to increase the patrol field which has a major influence on the sky coverage.</a:t>
            </a:r>
          </a:p>
          <a:p>
            <a:r>
              <a:rPr lang="en-US" dirty="0"/>
              <a:t>By increasing at the same time the limiting magnitude and the patrol field from 3 to 6” radius, we can bring our sky coverage from fraction of a percent to 3 to 10 % depending on the off axis guiding scheme</a:t>
            </a:r>
          </a:p>
        </p:txBody>
      </p:sp>
      <p:sp>
        <p:nvSpPr>
          <p:cNvPr id="4" name="Slide Number Placeholder 3"/>
          <p:cNvSpPr>
            <a:spLocks noGrp="1"/>
          </p:cNvSpPr>
          <p:nvPr>
            <p:ph type="sldNum" sz="quarter" idx="5"/>
          </p:nvPr>
        </p:nvSpPr>
        <p:spPr/>
        <p:txBody>
          <a:bodyPr/>
          <a:lstStyle/>
          <a:p>
            <a:fld id="{09A3A21A-F1D2-7D4C-8398-C9399E5F866F}" type="slidenum">
              <a:rPr lang="en-US" smtClean="0"/>
              <a:t>17</a:t>
            </a:fld>
            <a:endParaRPr lang="en-US"/>
          </a:p>
        </p:txBody>
      </p:sp>
    </p:spTree>
    <p:extLst>
      <p:ext uri="{BB962C8B-B14F-4D97-AF65-F5344CB8AC3E}">
        <p14:creationId xmlns:p14="http://schemas.microsoft.com/office/powerpoint/2010/main" val="3109275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stress only one technical highlight: the management of sky and thermal background.</a:t>
            </a:r>
          </a:p>
          <a:p>
            <a:pPr marL="171450" indent="-171450">
              <a:buFontTx/>
              <a:buChar char="-"/>
            </a:pPr>
            <a:r>
              <a:rPr lang="en-US" dirty="0"/>
              <a:t>Our trade-off is to guide in J+H to maximize the SNR by  balancing the incoming flux from the object and the sky background.</a:t>
            </a:r>
          </a:p>
          <a:p>
            <a:pPr marL="171450" indent="-171450">
              <a:buFontTx/>
              <a:buChar char="-"/>
            </a:pPr>
            <a:r>
              <a:rPr lang="en-US" dirty="0"/>
              <a:t>It turns out that we will get ~ 150 e-/s of sky at Lambda&lt; 1.75 microns</a:t>
            </a:r>
          </a:p>
          <a:p>
            <a:pPr marL="171450" indent="-171450">
              <a:buFontTx/>
              <a:buChar char="-"/>
            </a:pPr>
            <a:r>
              <a:rPr lang="en-US" dirty="0"/>
              <a:t>Then, we are dominated by the black body emissivity above 1.75 microns</a:t>
            </a:r>
          </a:p>
          <a:p>
            <a:pPr marL="171450" indent="-171450">
              <a:buFontTx/>
              <a:buChar char="-"/>
            </a:pPr>
            <a:r>
              <a:rPr lang="en-US" dirty="0"/>
              <a:t>The Saphira sensor is sensitive up to more than 4 microns even though it seems to cut after K band with very high (not allowed) APD gains</a:t>
            </a:r>
          </a:p>
          <a:p>
            <a:pPr marL="171450" indent="-171450">
              <a:buFontTx/>
              <a:buChar char="-"/>
            </a:pPr>
            <a:r>
              <a:rPr lang="en-US" dirty="0"/>
              <a:t>We will actually work in a regime very close to gain 1 in terms of QE, with an APD gain of ~ 60</a:t>
            </a:r>
          </a:p>
          <a:p>
            <a:pPr marL="171450" indent="-171450">
              <a:buFontTx/>
              <a:buChar char="-"/>
            </a:pPr>
            <a:r>
              <a:rPr lang="en-US" dirty="0"/>
              <a:t>So we need an IR blocking filter, that balances the thermal background budget with the sky background budget so that, when combining all noise sources, we remain below 1 e- rms per pixel per frame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09A3A21A-F1D2-7D4C-8398-C9399E5F866F}" type="slidenum">
              <a:rPr lang="en-US" smtClean="0"/>
              <a:t>18</a:t>
            </a:fld>
            <a:endParaRPr lang="en-US"/>
          </a:p>
        </p:txBody>
      </p:sp>
    </p:spTree>
    <p:extLst>
      <p:ext uri="{BB962C8B-B14F-4D97-AF65-F5344CB8AC3E}">
        <p14:creationId xmlns:p14="http://schemas.microsoft.com/office/powerpoint/2010/main" val="3194308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parameter space to scan, optimize and baseline for all read-out modes</a:t>
            </a:r>
          </a:p>
          <a:p>
            <a:r>
              <a:rPr lang="en-US" dirty="0"/>
              <a:t>We can achieve very low </a:t>
            </a:r>
            <a:r>
              <a:rPr lang="en-US" dirty="0" err="1"/>
              <a:t>subelectronic</a:t>
            </a:r>
            <a:r>
              <a:rPr lang="en-US" dirty="0"/>
              <a:t> RON (actually RON here is the sum of RON +Dark + some thermal </a:t>
            </a:r>
            <a:r>
              <a:rPr lang="en-US" dirty="0" err="1"/>
              <a:t>Backg</a:t>
            </a:r>
            <a:r>
              <a:rPr lang="en-US" dirty="0"/>
              <a:t>). We can get as low as 0.3 e- rms with high APD gain and some Fowler pairs.</a:t>
            </a:r>
          </a:p>
        </p:txBody>
      </p:sp>
      <p:sp>
        <p:nvSpPr>
          <p:cNvPr id="4" name="Slide Number Placeholder 3"/>
          <p:cNvSpPr>
            <a:spLocks noGrp="1"/>
          </p:cNvSpPr>
          <p:nvPr>
            <p:ph type="sldNum" sz="quarter" idx="5"/>
          </p:nvPr>
        </p:nvSpPr>
        <p:spPr/>
        <p:txBody>
          <a:bodyPr/>
          <a:lstStyle/>
          <a:p>
            <a:fld id="{09A3A21A-F1D2-7D4C-8398-C9399E5F866F}" type="slidenum">
              <a:rPr lang="en-US" smtClean="0"/>
              <a:t>19</a:t>
            </a:fld>
            <a:endParaRPr lang="en-US"/>
          </a:p>
        </p:txBody>
      </p:sp>
    </p:spTree>
    <p:extLst>
      <p:ext uri="{BB962C8B-B14F-4D97-AF65-F5344CB8AC3E}">
        <p14:creationId xmlns:p14="http://schemas.microsoft.com/office/powerpoint/2010/main" val="949873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minimizing RON is not our purpose, we rather want to maximize SNR. So when taking into account the background and the signal level including effective integration time and excess noise factor, we find an optimum with an APD gain ~ 50 to 70 and 1 to 2 Fowler pairs depending on the mode</a:t>
            </a:r>
          </a:p>
        </p:txBody>
      </p:sp>
      <p:sp>
        <p:nvSpPr>
          <p:cNvPr id="4" name="Slide Number Placeholder 3"/>
          <p:cNvSpPr>
            <a:spLocks noGrp="1"/>
          </p:cNvSpPr>
          <p:nvPr>
            <p:ph type="sldNum" sz="quarter" idx="5"/>
          </p:nvPr>
        </p:nvSpPr>
        <p:spPr/>
        <p:txBody>
          <a:bodyPr/>
          <a:lstStyle/>
          <a:p>
            <a:fld id="{09A3A21A-F1D2-7D4C-8398-C9399E5F866F}" type="slidenum">
              <a:rPr lang="en-US" smtClean="0"/>
              <a:t>20</a:t>
            </a:fld>
            <a:endParaRPr lang="en-US"/>
          </a:p>
        </p:txBody>
      </p:sp>
    </p:spTree>
    <p:extLst>
      <p:ext uri="{BB962C8B-B14F-4D97-AF65-F5344CB8AC3E}">
        <p14:creationId xmlns:p14="http://schemas.microsoft.com/office/powerpoint/2010/main" val="2512095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AOF</a:t>
            </a:r>
            <a:r>
              <a:rPr lang="en-US" baseline="0" dirty="0"/>
              <a:t> turns one VLT UT (UT4) into an adaptive telescope by means of deploying the following subsystems:</a:t>
            </a:r>
          </a:p>
          <a:p>
            <a:pPr marL="171450" indent="-171450">
              <a:buFontTx/>
              <a:buChar char="-"/>
            </a:pPr>
            <a:r>
              <a:rPr lang="en-US" baseline="0" dirty="0"/>
              <a:t>DSM, voice coil actuator technology with 1156 useful </a:t>
            </a:r>
            <a:r>
              <a:rPr lang="en-US" baseline="0" dirty="0" err="1"/>
              <a:t>actruators</a:t>
            </a:r>
            <a:endParaRPr lang="en-US" baseline="0" dirty="0"/>
          </a:p>
          <a:p>
            <a:pPr marL="171450" indent="-171450">
              <a:buFontTx/>
              <a:buChar char="-"/>
            </a:pPr>
            <a:r>
              <a:rPr lang="en-US" baseline="0" dirty="0"/>
              <a:t>4 LGSF, with 20W CW Lasers, successfully commissioned with good spot size and high return flux</a:t>
            </a:r>
          </a:p>
          <a:p>
            <a:pPr marL="171450" indent="-171450">
              <a:buFontTx/>
              <a:buChar char="-"/>
            </a:pPr>
            <a:r>
              <a:rPr lang="en-US" baseline="0" dirty="0"/>
              <a:t>GRAAL, installed between HAWK-I and the </a:t>
            </a:r>
            <a:r>
              <a:rPr lang="en-US" baseline="0" dirty="0" err="1"/>
              <a:t>Nasmyth</a:t>
            </a:r>
            <a:r>
              <a:rPr lang="en-US" baseline="0" dirty="0"/>
              <a:t> adaptor. Seeing improver for HAWK-I by means of GLAO</a:t>
            </a:r>
          </a:p>
          <a:p>
            <a:pPr marL="171450" indent="-171450">
              <a:buFontTx/>
              <a:buChar char="-"/>
            </a:pPr>
            <a:r>
              <a:rPr lang="en-US" baseline="0" dirty="0"/>
              <a:t>GALACSI, the AO module for MUSE</a:t>
            </a:r>
          </a:p>
          <a:p>
            <a:pPr marL="0" indent="0">
              <a:buFontTx/>
              <a:buNone/>
            </a:pPr>
            <a:endParaRPr lang="en-GB" dirty="0"/>
          </a:p>
        </p:txBody>
      </p:sp>
      <p:sp>
        <p:nvSpPr>
          <p:cNvPr id="4" name="Slide Number Placeholder 3"/>
          <p:cNvSpPr>
            <a:spLocks noGrp="1"/>
          </p:cNvSpPr>
          <p:nvPr>
            <p:ph type="sldNum" sz="quarter" idx="10"/>
          </p:nvPr>
        </p:nvSpPr>
        <p:spPr/>
        <p:txBody>
          <a:bodyPr/>
          <a:lstStyle/>
          <a:p>
            <a:fld id="{B60FE475-4E33-4CCC-815A-C30958A791F2}" type="slidenum">
              <a:rPr lang="en-US" smtClean="0"/>
              <a:pPr/>
              <a:t>2</a:t>
            </a:fld>
            <a:endParaRPr lang="en-US"/>
          </a:p>
        </p:txBody>
      </p:sp>
    </p:spTree>
    <p:extLst>
      <p:ext uri="{BB962C8B-B14F-4D97-AF65-F5344CB8AC3E}">
        <p14:creationId xmlns:p14="http://schemas.microsoft.com/office/powerpoint/2010/main" val="33030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after an efficient design phase in 2019, we conducted the MAIT in 2020 under </a:t>
            </a:r>
            <a:r>
              <a:rPr lang="en-US" dirty="0" err="1"/>
              <a:t>Covid</a:t>
            </a:r>
            <a:r>
              <a:rPr lang="en-US" dirty="0"/>
              <a:t>.</a:t>
            </a:r>
          </a:p>
          <a:p>
            <a:pPr marL="171450" indent="-171450">
              <a:buFontTx/>
              <a:buChar char="-"/>
            </a:pPr>
            <a:r>
              <a:rPr lang="en-US" dirty="0"/>
              <a:t>It was essentially about integrating a Saphira detector inside a newly designed detector head connected to a CFC cryostat</a:t>
            </a:r>
          </a:p>
          <a:p>
            <a:pPr marL="171450" indent="-171450">
              <a:buFontTx/>
              <a:buChar char="-"/>
            </a:pPr>
            <a:r>
              <a:rPr lang="en-US" dirty="0"/>
              <a:t>The, tuning of the NGC read-out parameters</a:t>
            </a:r>
          </a:p>
          <a:p>
            <a:pPr marL="171450" indent="-171450">
              <a:buFontTx/>
              <a:buChar char="-"/>
            </a:pPr>
            <a:r>
              <a:rPr lang="en-US" dirty="0"/>
              <a:t>And connection to the Real Time Computer RTC and develop the missing algorithm and auxiliary tasks</a:t>
            </a:r>
          </a:p>
          <a:p>
            <a:pPr marL="171450" indent="-171450">
              <a:buFontTx/>
              <a:buChar char="-"/>
            </a:pPr>
            <a:r>
              <a:rPr lang="en-US" dirty="0"/>
              <a:t>We had a small test bench where we could mimic the AIT, verify the WFS performance and the RTC </a:t>
            </a:r>
            <a:r>
              <a:rPr lang="en-US" dirty="0" err="1"/>
              <a:t>functionnalities</a:t>
            </a:r>
            <a:endParaRPr lang="en-US" dirty="0"/>
          </a:p>
        </p:txBody>
      </p:sp>
      <p:sp>
        <p:nvSpPr>
          <p:cNvPr id="4" name="Slide Number Placeholder 3"/>
          <p:cNvSpPr>
            <a:spLocks noGrp="1"/>
          </p:cNvSpPr>
          <p:nvPr>
            <p:ph type="sldNum" sz="quarter" idx="5"/>
          </p:nvPr>
        </p:nvSpPr>
        <p:spPr/>
        <p:txBody>
          <a:bodyPr/>
          <a:lstStyle/>
          <a:p>
            <a:fld id="{09A3A21A-F1D2-7D4C-8398-C9399E5F866F}" type="slidenum">
              <a:rPr lang="en-US" smtClean="0"/>
              <a:t>21</a:t>
            </a:fld>
            <a:endParaRPr lang="en-US"/>
          </a:p>
        </p:txBody>
      </p:sp>
    </p:spTree>
    <p:extLst>
      <p:ext uri="{BB962C8B-B14F-4D97-AF65-F5344CB8AC3E}">
        <p14:creationId xmlns:p14="http://schemas.microsoft.com/office/powerpoint/2010/main" val="786083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remote working, we could complete the system test and successfully pass PAE last fall.</a:t>
            </a:r>
            <a:br>
              <a:rPr lang="en-US" dirty="0"/>
            </a:br>
            <a:endParaRPr lang="en-US" dirty="0"/>
          </a:p>
        </p:txBody>
      </p:sp>
      <p:sp>
        <p:nvSpPr>
          <p:cNvPr id="4" name="Slide Number Placeholder 3"/>
          <p:cNvSpPr>
            <a:spLocks noGrp="1"/>
          </p:cNvSpPr>
          <p:nvPr>
            <p:ph type="sldNum" sz="quarter" idx="5"/>
          </p:nvPr>
        </p:nvSpPr>
        <p:spPr/>
        <p:txBody>
          <a:bodyPr/>
          <a:lstStyle/>
          <a:p>
            <a:fld id="{09A3A21A-F1D2-7D4C-8398-C9399E5F866F}" type="slidenum">
              <a:rPr lang="en-US" smtClean="0"/>
              <a:t>22</a:t>
            </a:fld>
            <a:endParaRPr lang="en-US"/>
          </a:p>
        </p:txBody>
      </p:sp>
    </p:spTree>
    <p:extLst>
      <p:ext uri="{BB962C8B-B14F-4D97-AF65-F5344CB8AC3E}">
        <p14:creationId xmlns:p14="http://schemas.microsoft.com/office/powerpoint/2010/main" val="3263354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March, we carried out our AIV &amp; commissioning</a:t>
            </a:r>
          </a:p>
          <a:p>
            <a:r>
              <a:rPr lang="en-US" dirty="0"/>
              <a:t>The hardware intervention has been taken over by Paranal staff after proper training. The Garching team provided remote support from home and the G-Raf room</a:t>
            </a:r>
          </a:p>
          <a:p>
            <a:r>
              <a:rPr lang="en-US" dirty="0"/>
              <a:t>Here you can see a part of the Garching team at the end of the first night in the G-RAF room.</a:t>
            </a:r>
          </a:p>
          <a:p>
            <a:r>
              <a:rPr lang="en-US" dirty="0"/>
              <a:t>Above a screenshot during the 7</a:t>
            </a:r>
            <a:r>
              <a:rPr lang="en-US" baseline="30000" dirty="0"/>
              <a:t>th</a:t>
            </a:r>
            <a:r>
              <a:rPr lang="en-US" dirty="0"/>
              <a:t> commissioning night where you’ve got a TIO and a night astronomer, </a:t>
            </a:r>
            <a:r>
              <a:rPr lang="en-US" dirty="0" err="1"/>
              <a:t>Fuyan</a:t>
            </a:r>
            <a:r>
              <a:rPr lang="en-US" dirty="0"/>
              <a:t> at the UT4 console, Johann in the VLTI control room, Fernando from home in Santiago, Stefan from home in Garching and myself in the G-RAF room </a:t>
            </a:r>
          </a:p>
        </p:txBody>
      </p:sp>
      <p:sp>
        <p:nvSpPr>
          <p:cNvPr id="4" name="Slide Number Placeholder 3"/>
          <p:cNvSpPr>
            <a:spLocks noGrp="1"/>
          </p:cNvSpPr>
          <p:nvPr>
            <p:ph type="sldNum" sz="quarter" idx="5"/>
          </p:nvPr>
        </p:nvSpPr>
        <p:spPr/>
        <p:txBody>
          <a:bodyPr/>
          <a:lstStyle/>
          <a:p>
            <a:fld id="{09A3A21A-F1D2-7D4C-8398-C9399E5F866F}" type="slidenum">
              <a:rPr lang="en-US" smtClean="0"/>
              <a:t>23</a:t>
            </a:fld>
            <a:endParaRPr lang="en-US"/>
          </a:p>
        </p:txBody>
      </p:sp>
    </p:spTree>
    <p:extLst>
      <p:ext uri="{BB962C8B-B14F-4D97-AF65-F5344CB8AC3E}">
        <p14:creationId xmlns:p14="http://schemas.microsoft.com/office/powerpoint/2010/main" val="2358874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recall here a quick summary of the AIV and first commissioning back in March 2021</a:t>
            </a:r>
            <a:br>
              <a:rPr lang="en-US" dirty="0"/>
            </a:br>
            <a:r>
              <a:rPr lang="en-US" dirty="0"/>
              <a:t>Our main achievements are the following:</a:t>
            </a:r>
          </a:p>
          <a:p>
            <a:pPr marL="174708" indent="-174708">
              <a:buFontTx/>
              <a:buChar char="-"/>
            </a:pPr>
            <a:r>
              <a:rPr lang="en-US" dirty="0"/>
              <a:t>In remote AIV and commissioning, we could deploy the 2 workhorse modes </a:t>
            </a:r>
          </a:p>
          <a:p>
            <a:pPr marL="174708" indent="-174708">
              <a:buFontTx/>
              <a:buChar char="-"/>
            </a:pPr>
            <a:r>
              <a:rPr lang="en-US" dirty="0"/>
              <a:t>We could achieve robust operation on unresolved targets of magnitude ~ 17</a:t>
            </a:r>
          </a:p>
          <a:p>
            <a:pPr marL="174708" indent="-174708">
              <a:buFontTx/>
              <a:buChar char="-"/>
            </a:pPr>
            <a:r>
              <a:rPr lang="en-US" dirty="0"/>
              <a:t>TLRs are already met after Comm1 </a:t>
            </a:r>
          </a:p>
          <a:p>
            <a:pPr marL="174708" indent="-174708">
              <a:buFontTx/>
              <a:buChar char="-"/>
            </a:pPr>
            <a:r>
              <a:rPr lang="en-US" dirty="0"/>
              <a:t>Cherry on the cake: MUSE NFM is back in operation and delivers science with upgraded performance since the day after the end of the commissioning</a:t>
            </a:r>
          </a:p>
          <a:p>
            <a:pPr marL="174708" indent="-174708">
              <a:buFontTx/>
              <a:buChar char="-"/>
            </a:pPr>
            <a:r>
              <a:rPr lang="en-US" dirty="0"/>
              <a:t>The LTAO performance can be verified on the IRLOS full pupil PSF. And we get very good performance of 0.75 SR in H band for a seeing of 1” which is much higher that the specified performance</a:t>
            </a:r>
          </a:p>
          <a:p>
            <a:pPr marL="174708" indent="-174708">
              <a:buFontTx/>
              <a:buChar char="-"/>
            </a:pPr>
            <a:r>
              <a:rPr lang="en-US" dirty="0"/>
              <a:t>This is a proof that the LTAO is working very well ! The AO with lasers is nearing the classical NGS SCAO</a:t>
            </a:r>
          </a:p>
          <a:p>
            <a:endParaRPr lang="en-US" dirty="0"/>
          </a:p>
        </p:txBody>
      </p:sp>
      <p:sp>
        <p:nvSpPr>
          <p:cNvPr id="4" name="Slide Number Placeholder 3"/>
          <p:cNvSpPr>
            <a:spLocks noGrp="1"/>
          </p:cNvSpPr>
          <p:nvPr>
            <p:ph type="sldNum" sz="quarter" idx="5"/>
          </p:nvPr>
        </p:nvSpPr>
        <p:spPr/>
        <p:txBody>
          <a:bodyPr/>
          <a:lstStyle/>
          <a:p>
            <a:fld id="{09A3A21A-F1D2-7D4C-8398-C9399E5F866F}" type="slidenum">
              <a:rPr lang="en-US" smtClean="0"/>
              <a:t>24</a:t>
            </a:fld>
            <a:endParaRPr lang="en-US"/>
          </a:p>
        </p:txBody>
      </p:sp>
    </p:spTree>
    <p:extLst>
      <p:ext uri="{BB962C8B-B14F-4D97-AF65-F5344CB8AC3E}">
        <p14:creationId xmlns:p14="http://schemas.microsoft.com/office/powerpoint/2010/main" val="4241870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remarkable OBs performed while running IRLOS at 500Hz. </a:t>
            </a:r>
            <a:br>
              <a:rPr lang="en-US" dirty="0"/>
            </a:br>
            <a:r>
              <a:rPr lang="en-US" dirty="0"/>
              <a:t>[Right] An illustration of faint Galaxy core, this time much fainter was considered “a pathfinder” by our night astronomer</a:t>
            </a:r>
          </a:p>
          <a:p>
            <a:r>
              <a:rPr lang="en-US" dirty="0"/>
              <a:t>[Left] We were guiding alternatively on the extended Galaxy nucleus or on the star, demonstrating off axis guiding capabilities</a:t>
            </a:r>
          </a:p>
        </p:txBody>
      </p:sp>
      <p:sp>
        <p:nvSpPr>
          <p:cNvPr id="4" name="Slide Number Placeholder 3"/>
          <p:cNvSpPr>
            <a:spLocks noGrp="1"/>
          </p:cNvSpPr>
          <p:nvPr>
            <p:ph type="sldNum" sz="quarter" idx="5"/>
          </p:nvPr>
        </p:nvSpPr>
        <p:spPr/>
        <p:txBody>
          <a:bodyPr/>
          <a:lstStyle/>
          <a:p>
            <a:fld id="{09A3A21A-F1D2-7D4C-8398-C9399E5F866F}" type="slidenum">
              <a:rPr lang="en-US" smtClean="0"/>
              <a:t>25</a:t>
            </a:fld>
            <a:endParaRPr lang="en-US"/>
          </a:p>
        </p:txBody>
      </p:sp>
    </p:spTree>
    <p:extLst>
      <p:ext uri="{BB962C8B-B14F-4D97-AF65-F5344CB8AC3E}">
        <p14:creationId xmlns:p14="http://schemas.microsoft.com/office/powerpoint/2010/main" val="3749980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Regular quality control is performed with MUSE by observing standards. These are the data points acquired between the 1</a:t>
            </a:r>
            <a:r>
              <a:rPr lang="en-US" baseline="30000" dirty="0"/>
              <a:t>st</a:t>
            </a:r>
            <a:r>
              <a:rPr lang="en-US" dirty="0"/>
              <a:t> and the 2</a:t>
            </a:r>
            <a:r>
              <a:rPr lang="en-US" baseline="30000" dirty="0"/>
              <a:t>nd</a:t>
            </a:r>
            <a:r>
              <a:rPr lang="en-US" dirty="0"/>
              <a:t> commissioning</a:t>
            </a:r>
          </a:p>
          <a:p>
            <a:pPr marL="174708" indent="-174708">
              <a:buFontTx/>
              <a:buChar char="-"/>
            </a:pPr>
            <a:r>
              <a:rPr lang="en-US" dirty="0"/>
              <a:t>We can observe that both in terms of fwhm and SR, the achieved performance is consistent with the best performance levels that could be reached in 2020, after the tomography optimization. </a:t>
            </a:r>
          </a:p>
          <a:p>
            <a:pPr marL="174708" indent="-174708">
              <a:buFontTx/>
              <a:buChar char="-"/>
            </a:pPr>
            <a:r>
              <a:rPr lang="en-US" dirty="0"/>
              <a:t>These first data points even seem to indicate that we are less sensitive to coherence time, as expected by running faster</a:t>
            </a:r>
          </a:p>
          <a:p>
            <a:pPr marL="174708" indent="-174708">
              <a:buFontTx/>
              <a:buChar char="-"/>
            </a:pPr>
            <a:r>
              <a:rPr lang="en-US" dirty="0"/>
              <a:t>Here I have to say that the performance delivered at the focal plane of the AO system is significantly better. It is degraded by NCPA and spectrometer features, downstream.</a:t>
            </a:r>
          </a:p>
          <a:p>
            <a:endParaRPr lang="en-US" dirty="0"/>
          </a:p>
        </p:txBody>
      </p:sp>
      <p:sp>
        <p:nvSpPr>
          <p:cNvPr id="4" name="Slide Number Placeholder 3"/>
          <p:cNvSpPr>
            <a:spLocks noGrp="1"/>
          </p:cNvSpPr>
          <p:nvPr>
            <p:ph type="sldNum" sz="quarter" idx="5"/>
          </p:nvPr>
        </p:nvSpPr>
        <p:spPr/>
        <p:txBody>
          <a:bodyPr/>
          <a:lstStyle/>
          <a:p>
            <a:fld id="{09A3A21A-F1D2-7D4C-8398-C9399E5F866F}" type="slidenum">
              <a:rPr lang="en-US" smtClean="0"/>
              <a:t>26</a:t>
            </a:fld>
            <a:endParaRPr lang="en-US"/>
          </a:p>
        </p:txBody>
      </p:sp>
    </p:spTree>
    <p:extLst>
      <p:ext uri="{BB962C8B-B14F-4D97-AF65-F5344CB8AC3E}">
        <p14:creationId xmlns:p14="http://schemas.microsoft.com/office/powerpoint/2010/main" val="2866504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enlo"/>
              </a:rPr>
              <a:t>During the commissioning 2, </a:t>
            </a:r>
          </a:p>
          <a:p>
            <a:r>
              <a:rPr lang="en-US" dirty="0">
                <a:latin typeface="Menlo"/>
              </a:rPr>
              <a:t>We have verified and wrapped up the 2 work horse modes</a:t>
            </a:r>
          </a:p>
          <a:p>
            <a:r>
              <a:rPr lang="en-US" dirty="0">
                <a:latin typeface="Menlo"/>
              </a:rPr>
              <a:t>In particular, we have measured the rejection transfer function and realized that there was a significant latency gain in using less pixels per </a:t>
            </a:r>
            <a:r>
              <a:rPr lang="en-US" dirty="0" err="1">
                <a:latin typeface="Menlo"/>
              </a:rPr>
              <a:t>subaperture</a:t>
            </a:r>
            <a:r>
              <a:rPr lang="en-US" dirty="0">
                <a:latin typeface="Menlo"/>
              </a:rPr>
              <a:t>. So we went from 32x32 to 20x20.</a:t>
            </a:r>
          </a:p>
          <a:p>
            <a:r>
              <a:rPr lang="en-US" dirty="0">
                <a:latin typeface="Menlo"/>
              </a:rPr>
              <a:t>We have verified robustness and performance when guiding on extended targets, on unresolved targets, on axis and off axis and also on crowded fields</a:t>
            </a:r>
          </a:p>
          <a:p>
            <a:endParaRPr lang="en-US" dirty="0">
              <a:latin typeface="Menlo"/>
            </a:endParaRPr>
          </a:p>
          <a:p>
            <a:r>
              <a:rPr lang="en-US" dirty="0">
                <a:latin typeface="Menlo"/>
              </a:rPr>
              <a:t>Then, we focused on the deployment of the faint mode, to go beyond our goal performance level</a:t>
            </a:r>
          </a:p>
          <a:p>
            <a:r>
              <a:rPr lang="en-US" dirty="0">
                <a:latin typeface="Menlo"/>
              </a:rPr>
              <a:t>We have tuned the Saphira parameters to reach a balanced noise budget between RON, thermal and sky background. You see on the top right plot a total noise contribution slightly above 1e- rms under thick clouds at 500 Hz. It is lower than 1e- rms under clear sky conditions.</a:t>
            </a:r>
          </a:p>
          <a:p>
            <a:r>
              <a:rPr lang="en-US" dirty="0">
                <a:latin typeface="Menlo"/>
              </a:rPr>
              <a:t>We have implemented a well tuned 2x2 </a:t>
            </a:r>
            <a:r>
              <a:rPr lang="en-US" dirty="0" err="1">
                <a:latin typeface="Menlo"/>
              </a:rPr>
              <a:t>subapertures</a:t>
            </a:r>
            <a:r>
              <a:rPr lang="en-US" dirty="0">
                <a:latin typeface="Menlo"/>
              </a:rPr>
              <a:t> mode with 200Hz framerate.</a:t>
            </a:r>
          </a:p>
          <a:p>
            <a:r>
              <a:rPr lang="en-US" dirty="0">
                <a:latin typeface="Menlo"/>
              </a:rPr>
              <a:t>Finally, we have pushed the limiting magnitude to a new </a:t>
            </a:r>
            <a:r>
              <a:rPr lang="en-US" dirty="0" err="1">
                <a:latin typeface="Menlo"/>
              </a:rPr>
              <a:t>limit,i.e</a:t>
            </a:r>
            <a:r>
              <a:rPr lang="en-US" dirty="0">
                <a:latin typeface="Menlo"/>
              </a:rPr>
              <a:t>. </a:t>
            </a:r>
            <a:r>
              <a:rPr lang="en-US" dirty="0" err="1">
                <a:latin typeface="Menlo"/>
              </a:rPr>
              <a:t>Jmag</a:t>
            </a:r>
            <a:r>
              <a:rPr lang="en-US" dirty="0">
                <a:latin typeface="Menlo"/>
              </a:rPr>
              <a:t> of 19.3 which corresponds to a case with 2 photons per frame/ SA, that is a SNR of 1 at 200Hz. In this case, the star can’t be seen on the AO RTD even when averaging 50 real time images.</a:t>
            </a:r>
          </a:p>
          <a:p>
            <a:r>
              <a:rPr lang="en-US" dirty="0">
                <a:latin typeface="Menlo"/>
              </a:rPr>
              <a:t>So, to make sure that, we were really closing the TT loop we opened it and switched to telescope field stabilization on a bright star off axis. The fwhm went from less than 100 mas to ~200 mas.</a:t>
            </a:r>
          </a:p>
          <a:p>
            <a:r>
              <a:rPr lang="en-US" dirty="0">
                <a:latin typeface="Menlo"/>
              </a:rPr>
              <a:t>Acquisition was straight forward, robust, up to mag 19.5, we did not try fainter.</a:t>
            </a:r>
          </a:p>
          <a:p>
            <a:pPr marL="218385" indent="-218385">
              <a:buFont typeface="Arial" panose="020B0604020202020204" pitchFamily="34" charset="0"/>
              <a:buChar char="•"/>
            </a:pPr>
            <a:r>
              <a:rPr lang="en-US" dirty="0" err="1">
                <a:latin typeface="Menlo"/>
              </a:rPr>
              <a:t>Jmag</a:t>
            </a:r>
            <a:r>
              <a:rPr lang="en-US" dirty="0">
                <a:latin typeface="Menlo"/>
              </a:rPr>
              <a:t>=19 </a:t>
            </a:r>
            <a:r>
              <a:rPr lang="en-US" dirty="0">
                <a:latin typeface="Menlo"/>
                <a:sym typeface="Wingdings" panose="05000000000000000000" pitchFamily="2" charset="2"/>
              </a:rPr>
              <a:t> MUSE </a:t>
            </a:r>
            <a:r>
              <a:rPr lang="en-US" dirty="0">
                <a:latin typeface="Menlo"/>
              </a:rPr>
              <a:t>5.5x4.0 </a:t>
            </a:r>
            <a:r>
              <a:rPr lang="en-US" dirty="0" err="1">
                <a:latin typeface="Menlo"/>
              </a:rPr>
              <a:t>spaxels</a:t>
            </a:r>
            <a:r>
              <a:rPr lang="en-US" dirty="0">
                <a:latin typeface="Menlo"/>
              </a:rPr>
              <a:t> , 0.49", 4.7ms, 1.18 airmass</a:t>
            </a:r>
          </a:p>
          <a:p>
            <a:pPr marL="218385" indent="-218385">
              <a:buFont typeface="Arial" panose="020B0604020202020204" pitchFamily="34" charset="0"/>
              <a:buChar char="•"/>
            </a:pPr>
            <a:r>
              <a:rPr lang="en-US" dirty="0" err="1">
                <a:latin typeface="Menlo"/>
              </a:rPr>
              <a:t>Jmag</a:t>
            </a:r>
            <a:r>
              <a:rPr lang="en-US" dirty="0">
                <a:latin typeface="Menlo"/>
              </a:rPr>
              <a:t>=19.3 </a:t>
            </a:r>
            <a:r>
              <a:rPr lang="en-US" dirty="0">
                <a:latin typeface="Menlo"/>
                <a:sym typeface="Wingdings" panose="05000000000000000000" pitchFamily="2" charset="2"/>
              </a:rPr>
              <a:t> MUSE </a:t>
            </a:r>
            <a:r>
              <a:rPr lang="en-US" dirty="0">
                <a:latin typeface="Menlo"/>
              </a:rPr>
              <a:t>4.2x3.4 </a:t>
            </a:r>
            <a:r>
              <a:rPr lang="en-US" dirty="0" err="1">
                <a:latin typeface="Menlo"/>
              </a:rPr>
              <a:t>spaxels</a:t>
            </a:r>
            <a:r>
              <a:rPr lang="en-US" dirty="0">
                <a:latin typeface="Menlo"/>
              </a:rPr>
              <a:t>, 0.55", 4.3ms, 1.30 airmass</a:t>
            </a:r>
          </a:p>
          <a:p>
            <a:pPr marL="218385" indent="-218385">
              <a:buFont typeface="Arial" panose="020B0604020202020204" pitchFamily="34" charset="0"/>
              <a:buChar char="•"/>
            </a:pPr>
            <a:r>
              <a:rPr lang="en-US" dirty="0" err="1">
                <a:latin typeface="Menlo"/>
              </a:rPr>
              <a:t>Ttfree</a:t>
            </a:r>
            <a:r>
              <a:rPr lang="en-US" dirty="0">
                <a:latin typeface="Menlo"/>
              </a:rPr>
              <a:t> </a:t>
            </a:r>
            <a:r>
              <a:rPr lang="en-US" dirty="0">
                <a:latin typeface="Menlo"/>
                <a:sym typeface="Wingdings" panose="05000000000000000000" pitchFamily="2" charset="2"/>
              </a:rPr>
              <a:t> MUSE </a:t>
            </a:r>
            <a:r>
              <a:rPr lang="en-US" dirty="0">
                <a:latin typeface="Menlo"/>
              </a:rPr>
              <a:t>7.3x5.7 </a:t>
            </a:r>
            <a:r>
              <a:rPr lang="en-US" dirty="0" err="1">
                <a:latin typeface="Menlo"/>
              </a:rPr>
              <a:t>spaxels</a:t>
            </a:r>
            <a:r>
              <a:rPr lang="en-US" dirty="0">
                <a:latin typeface="Menlo"/>
              </a:rPr>
              <a:t> , 0.66", 3.8ms, 1.34</a:t>
            </a:r>
          </a:p>
          <a:p>
            <a:endParaRPr lang="en-US" dirty="0"/>
          </a:p>
        </p:txBody>
      </p:sp>
      <p:sp>
        <p:nvSpPr>
          <p:cNvPr id="4" name="Slide Number Placeholder 3"/>
          <p:cNvSpPr>
            <a:spLocks noGrp="1"/>
          </p:cNvSpPr>
          <p:nvPr>
            <p:ph type="sldNum" sz="quarter" idx="5"/>
          </p:nvPr>
        </p:nvSpPr>
        <p:spPr/>
        <p:txBody>
          <a:bodyPr/>
          <a:lstStyle/>
          <a:p>
            <a:fld id="{09A3A21A-F1D2-7D4C-8398-C9399E5F866F}" type="slidenum">
              <a:rPr lang="en-US" smtClean="0"/>
              <a:t>27</a:t>
            </a:fld>
            <a:endParaRPr lang="en-US"/>
          </a:p>
        </p:txBody>
      </p:sp>
    </p:spTree>
    <p:extLst>
      <p:ext uri="{BB962C8B-B14F-4D97-AF65-F5344CB8AC3E}">
        <p14:creationId xmlns:p14="http://schemas.microsoft.com/office/powerpoint/2010/main" val="3833465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enlo"/>
              </a:rPr>
              <a:t>During the commissioning 2, </a:t>
            </a:r>
          </a:p>
          <a:p>
            <a:r>
              <a:rPr lang="en-US" dirty="0">
                <a:latin typeface="Menlo"/>
              </a:rPr>
              <a:t>We have verified and wrapped up the 2 work horse modes</a:t>
            </a:r>
          </a:p>
          <a:p>
            <a:r>
              <a:rPr lang="en-US" dirty="0">
                <a:latin typeface="Menlo"/>
              </a:rPr>
              <a:t>In particular, we have measured the rejection transfer function and realized that there was a significant latency gain in using less pixels per </a:t>
            </a:r>
            <a:r>
              <a:rPr lang="en-US" dirty="0" err="1">
                <a:latin typeface="Menlo"/>
              </a:rPr>
              <a:t>subaperture</a:t>
            </a:r>
            <a:r>
              <a:rPr lang="en-US" dirty="0">
                <a:latin typeface="Menlo"/>
              </a:rPr>
              <a:t>. So we went from 32x32 to 20x20.</a:t>
            </a:r>
          </a:p>
          <a:p>
            <a:r>
              <a:rPr lang="en-US" dirty="0">
                <a:latin typeface="Menlo"/>
              </a:rPr>
              <a:t>We have verified robustness and performance when guiding on extended targets, on unresolved targets, on axis and off axis and also on crowded fields</a:t>
            </a:r>
          </a:p>
          <a:p>
            <a:endParaRPr lang="en-US" dirty="0">
              <a:latin typeface="Menlo"/>
            </a:endParaRPr>
          </a:p>
          <a:p>
            <a:r>
              <a:rPr lang="en-US" dirty="0">
                <a:latin typeface="Menlo"/>
              </a:rPr>
              <a:t>Then, we focused on the deployment of the faint mode, to go beyond our goal performance level</a:t>
            </a:r>
          </a:p>
          <a:p>
            <a:r>
              <a:rPr lang="en-US" dirty="0">
                <a:latin typeface="Menlo"/>
              </a:rPr>
              <a:t>We have tuned the Saphira parameters to reach a balanced noise budget between RON, thermal and sky background. You see on the top right plot a total noise contribution slightly above 1e- rms under thick clouds at 500 Hz. It is lower than 1e- rms under clear sky conditions.</a:t>
            </a:r>
          </a:p>
          <a:p>
            <a:r>
              <a:rPr lang="en-US" dirty="0">
                <a:latin typeface="Menlo"/>
              </a:rPr>
              <a:t>We have implemented a well tuned 2x2 </a:t>
            </a:r>
            <a:r>
              <a:rPr lang="en-US" dirty="0" err="1">
                <a:latin typeface="Menlo"/>
              </a:rPr>
              <a:t>subapertures</a:t>
            </a:r>
            <a:r>
              <a:rPr lang="en-US" dirty="0">
                <a:latin typeface="Menlo"/>
              </a:rPr>
              <a:t> mode with 200Hz framerate.</a:t>
            </a:r>
          </a:p>
          <a:p>
            <a:r>
              <a:rPr lang="en-US" dirty="0">
                <a:latin typeface="Menlo"/>
              </a:rPr>
              <a:t>Finally, we have pushed the limiting magnitude to a new </a:t>
            </a:r>
            <a:r>
              <a:rPr lang="en-US" dirty="0" err="1">
                <a:latin typeface="Menlo"/>
              </a:rPr>
              <a:t>limit,i.e</a:t>
            </a:r>
            <a:r>
              <a:rPr lang="en-US" dirty="0">
                <a:latin typeface="Menlo"/>
              </a:rPr>
              <a:t>. </a:t>
            </a:r>
            <a:r>
              <a:rPr lang="en-US" dirty="0" err="1">
                <a:latin typeface="Menlo"/>
              </a:rPr>
              <a:t>Jmag</a:t>
            </a:r>
            <a:r>
              <a:rPr lang="en-US" dirty="0">
                <a:latin typeface="Menlo"/>
              </a:rPr>
              <a:t> of 19.3 which corresponds to a case with 2 photons per frame/ SA, that is a SNR of 1 at 200Hz. In this case, the star can’t be seen on the AO RTD even when averaging 50 real time images.</a:t>
            </a:r>
          </a:p>
          <a:p>
            <a:r>
              <a:rPr lang="en-US" dirty="0">
                <a:latin typeface="Menlo"/>
              </a:rPr>
              <a:t>So, to make sure that, we were really closing the TT loop we opened it and switched to telescope field stabilization on a bright star off axis. The fwhm went from less than 100 mas to ~200 mas.</a:t>
            </a:r>
          </a:p>
          <a:p>
            <a:r>
              <a:rPr lang="en-US" dirty="0">
                <a:latin typeface="Menlo"/>
              </a:rPr>
              <a:t>Acquisition was straight forward, robust, up to mag 19.5, we did not try fainter.</a:t>
            </a:r>
          </a:p>
          <a:p>
            <a:pPr marL="218385" indent="-218385">
              <a:buFont typeface="Arial" panose="020B0604020202020204" pitchFamily="34" charset="0"/>
              <a:buChar char="•"/>
            </a:pPr>
            <a:r>
              <a:rPr lang="en-US" dirty="0" err="1">
                <a:latin typeface="Menlo"/>
              </a:rPr>
              <a:t>Jmag</a:t>
            </a:r>
            <a:r>
              <a:rPr lang="en-US" dirty="0">
                <a:latin typeface="Menlo"/>
              </a:rPr>
              <a:t>=19 </a:t>
            </a:r>
            <a:r>
              <a:rPr lang="en-US" dirty="0">
                <a:latin typeface="Menlo"/>
                <a:sym typeface="Wingdings" panose="05000000000000000000" pitchFamily="2" charset="2"/>
              </a:rPr>
              <a:t> MUSE </a:t>
            </a:r>
            <a:r>
              <a:rPr lang="en-US" dirty="0">
                <a:latin typeface="Menlo"/>
              </a:rPr>
              <a:t>5.5x4.0 </a:t>
            </a:r>
            <a:r>
              <a:rPr lang="en-US" dirty="0" err="1">
                <a:latin typeface="Menlo"/>
              </a:rPr>
              <a:t>spaxels</a:t>
            </a:r>
            <a:r>
              <a:rPr lang="en-US" dirty="0">
                <a:latin typeface="Menlo"/>
              </a:rPr>
              <a:t> , 0.49", 4.7ms, 1.18 airmass</a:t>
            </a:r>
          </a:p>
          <a:p>
            <a:pPr marL="218385" indent="-218385">
              <a:buFont typeface="Arial" panose="020B0604020202020204" pitchFamily="34" charset="0"/>
              <a:buChar char="•"/>
            </a:pPr>
            <a:r>
              <a:rPr lang="en-US" dirty="0" err="1">
                <a:latin typeface="Menlo"/>
              </a:rPr>
              <a:t>Jmag</a:t>
            </a:r>
            <a:r>
              <a:rPr lang="en-US" dirty="0">
                <a:latin typeface="Menlo"/>
              </a:rPr>
              <a:t>=19.3 </a:t>
            </a:r>
            <a:r>
              <a:rPr lang="en-US" dirty="0">
                <a:latin typeface="Menlo"/>
                <a:sym typeface="Wingdings" panose="05000000000000000000" pitchFamily="2" charset="2"/>
              </a:rPr>
              <a:t> MUSE </a:t>
            </a:r>
            <a:r>
              <a:rPr lang="en-US" dirty="0">
                <a:latin typeface="Menlo"/>
              </a:rPr>
              <a:t>4.2x3.4 </a:t>
            </a:r>
            <a:r>
              <a:rPr lang="en-US" dirty="0" err="1">
                <a:latin typeface="Menlo"/>
              </a:rPr>
              <a:t>spaxels</a:t>
            </a:r>
            <a:r>
              <a:rPr lang="en-US" dirty="0">
                <a:latin typeface="Menlo"/>
              </a:rPr>
              <a:t>, 0.55", 4.3ms, 1.30 airmass</a:t>
            </a:r>
          </a:p>
          <a:p>
            <a:pPr marL="218385" indent="-218385">
              <a:buFont typeface="Arial" panose="020B0604020202020204" pitchFamily="34" charset="0"/>
              <a:buChar char="•"/>
            </a:pPr>
            <a:r>
              <a:rPr lang="en-US" dirty="0" err="1">
                <a:latin typeface="Menlo"/>
              </a:rPr>
              <a:t>Ttfree</a:t>
            </a:r>
            <a:r>
              <a:rPr lang="en-US" dirty="0">
                <a:latin typeface="Menlo"/>
              </a:rPr>
              <a:t> </a:t>
            </a:r>
            <a:r>
              <a:rPr lang="en-US" dirty="0">
                <a:latin typeface="Menlo"/>
                <a:sym typeface="Wingdings" panose="05000000000000000000" pitchFamily="2" charset="2"/>
              </a:rPr>
              <a:t> MUSE </a:t>
            </a:r>
            <a:r>
              <a:rPr lang="en-US" dirty="0">
                <a:latin typeface="Menlo"/>
              </a:rPr>
              <a:t>7.3x5.7 </a:t>
            </a:r>
            <a:r>
              <a:rPr lang="en-US" dirty="0" err="1">
                <a:latin typeface="Menlo"/>
              </a:rPr>
              <a:t>spaxels</a:t>
            </a:r>
            <a:r>
              <a:rPr lang="en-US" dirty="0">
                <a:latin typeface="Menlo"/>
              </a:rPr>
              <a:t> , 0.66", 3.8ms, 1.34</a:t>
            </a:r>
          </a:p>
          <a:p>
            <a:endParaRPr lang="en-US" dirty="0"/>
          </a:p>
        </p:txBody>
      </p:sp>
      <p:sp>
        <p:nvSpPr>
          <p:cNvPr id="4" name="Slide Number Placeholder 3"/>
          <p:cNvSpPr>
            <a:spLocks noGrp="1"/>
          </p:cNvSpPr>
          <p:nvPr>
            <p:ph type="sldNum" sz="quarter" idx="5"/>
          </p:nvPr>
        </p:nvSpPr>
        <p:spPr/>
        <p:txBody>
          <a:bodyPr/>
          <a:lstStyle/>
          <a:p>
            <a:fld id="{09A3A21A-F1D2-7D4C-8398-C9399E5F866F}" type="slidenum">
              <a:rPr lang="en-US" smtClean="0"/>
              <a:t>28</a:t>
            </a:fld>
            <a:endParaRPr lang="en-US"/>
          </a:p>
        </p:txBody>
      </p:sp>
    </p:spTree>
    <p:extLst>
      <p:ext uri="{BB962C8B-B14F-4D97-AF65-F5344CB8AC3E}">
        <p14:creationId xmlns:p14="http://schemas.microsoft.com/office/powerpoint/2010/main" val="3417761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Offered modes</a:t>
            </a:r>
          </a:p>
          <a:p>
            <a:r>
              <a:rPr lang="en-US" dirty="0"/>
              <a:t>Simple decision tree based on J </a:t>
            </a:r>
            <a:r>
              <a:rPr lang="en-US" dirty="0" err="1"/>
              <a:t>magnitide</a:t>
            </a:r>
            <a:r>
              <a:rPr lang="en-US" dirty="0"/>
              <a:t> and object extension (binary: Yes/No)</a:t>
            </a:r>
          </a:p>
          <a:p>
            <a:r>
              <a:rPr lang="en-US" dirty="0"/>
              <a:t>Right for extended objects only 2 modes: bright and faint</a:t>
            </a:r>
          </a:p>
          <a:p>
            <a:r>
              <a:rPr lang="en-US" dirty="0"/>
              <a:t>Left for unresolved targets: 3 modes: faint, bright and very bright.</a:t>
            </a:r>
          </a:p>
          <a:p>
            <a:r>
              <a:rPr lang="en-US" dirty="0"/>
              <a:t>When the objects get brighter than magnitude 7 we have implemented an automatic spreading of the LGS constellation not to be polluted by the NGS light. We have also added the automatic insertion of narrow band filters to go down to mag 0.5</a:t>
            </a:r>
          </a:p>
          <a:p>
            <a:r>
              <a:rPr lang="en-US" dirty="0"/>
              <a:t>So before the IRLOS+ project, the automatically usable mag range was 7 to 14.5. Now it is 0.5 to 19</a:t>
            </a:r>
          </a:p>
        </p:txBody>
      </p:sp>
      <p:sp>
        <p:nvSpPr>
          <p:cNvPr id="4" name="Slide Number Placeholder 3"/>
          <p:cNvSpPr>
            <a:spLocks noGrp="1"/>
          </p:cNvSpPr>
          <p:nvPr>
            <p:ph type="sldNum" sz="quarter" idx="5"/>
          </p:nvPr>
        </p:nvSpPr>
        <p:spPr/>
        <p:txBody>
          <a:bodyPr/>
          <a:lstStyle/>
          <a:p>
            <a:fld id="{09A3A21A-F1D2-7D4C-8398-C9399E5F866F}" type="slidenum">
              <a:rPr lang="en-US" smtClean="0"/>
              <a:t>29</a:t>
            </a:fld>
            <a:endParaRPr lang="en-US"/>
          </a:p>
        </p:txBody>
      </p:sp>
    </p:spTree>
    <p:extLst>
      <p:ext uri="{BB962C8B-B14F-4D97-AF65-F5344CB8AC3E}">
        <p14:creationId xmlns:p14="http://schemas.microsoft.com/office/powerpoint/2010/main" val="2240720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Commissioning performance data on MUSE</a:t>
            </a:r>
          </a:p>
          <a:p>
            <a:r>
              <a:rPr lang="en-US" dirty="0"/>
              <a:t>Large dot </a:t>
            </a:r>
            <a:r>
              <a:rPr lang="en-US" dirty="0">
                <a:sym typeface="Wingdings" panose="05000000000000000000" pitchFamily="2" charset="2"/>
              </a:rPr>
              <a:t> comm2 IRLOS+</a:t>
            </a:r>
          </a:p>
          <a:p>
            <a:r>
              <a:rPr lang="en-US" dirty="0">
                <a:sym typeface="Wingdings" panose="05000000000000000000" pitchFamily="2" charset="2"/>
              </a:rPr>
              <a:t>Small dot: before</a:t>
            </a:r>
          </a:p>
          <a:p>
            <a:r>
              <a:rPr lang="en-US" dirty="0">
                <a:sym typeface="Wingdings" panose="05000000000000000000" pitchFamily="2" charset="2"/>
              </a:rPr>
              <a:t>Left plot: FWHM as a function of airmass</a:t>
            </a:r>
          </a:p>
          <a:p>
            <a:r>
              <a:rPr lang="en-US" dirty="0">
                <a:sym typeface="Wingdings" panose="05000000000000000000" pitchFamily="2" charset="2"/>
              </a:rPr>
              <a:t>It’s interesting to witness that performance is good despite quite bad weather conditions as you can see from the Tau0 values. Actually, the grey zone in the Tau0 </a:t>
            </a:r>
            <a:r>
              <a:rPr lang="en-US" dirty="0" err="1">
                <a:sym typeface="Wingdings" panose="05000000000000000000" pitchFamily="2" charset="2"/>
              </a:rPr>
              <a:t>colorbar</a:t>
            </a:r>
            <a:r>
              <a:rPr lang="en-US" dirty="0">
                <a:sym typeface="Wingdings" panose="05000000000000000000" pitchFamily="2" charset="2"/>
              </a:rPr>
              <a:t> is normally not allowed for observing with MUSE NFM</a:t>
            </a:r>
          </a:p>
          <a:p>
            <a:r>
              <a:rPr lang="en-US" dirty="0">
                <a:sym typeface="Wingdings" panose="05000000000000000000" pitchFamily="2" charset="2"/>
              </a:rPr>
              <a:t>This combined to the fact that we tested quite often very faint targets</a:t>
            </a:r>
          </a:p>
          <a:p>
            <a:r>
              <a:rPr lang="en-US" dirty="0">
                <a:sym typeface="Wingdings" panose="05000000000000000000" pitchFamily="2" charset="2"/>
              </a:rPr>
              <a:t>Nevertheless, the achieved performance is in line with what we got in the past, actually better performance at all wavelength according to the MUSE IOT</a:t>
            </a:r>
            <a:endParaRPr lang="en-US" dirty="0"/>
          </a:p>
          <a:p>
            <a:endParaRPr lang="en-US" dirty="0"/>
          </a:p>
        </p:txBody>
      </p:sp>
      <p:sp>
        <p:nvSpPr>
          <p:cNvPr id="4" name="Slide Number Placeholder 3"/>
          <p:cNvSpPr>
            <a:spLocks noGrp="1"/>
          </p:cNvSpPr>
          <p:nvPr>
            <p:ph type="sldNum" sz="quarter" idx="5"/>
          </p:nvPr>
        </p:nvSpPr>
        <p:spPr/>
        <p:txBody>
          <a:bodyPr/>
          <a:lstStyle/>
          <a:p>
            <a:fld id="{09A3A21A-F1D2-7D4C-8398-C9399E5F866F}" type="slidenum">
              <a:rPr lang="en-US" smtClean="0"/>
              <a:t>30</a:t>
            </a:fld>
            <a:endParaRPr lang="en-US"/>
          </a:p>
        </p:txBody>
      </p:sp>
    </p:spTree>
    <p:extLst>
      <p:ext uri="{BB962C8B-B14F-4D97-AF65-F5344CB8AC3E}">
        <p14:creationId xmlns:p14="http://schemas.microsoft.com/office/powerpoint/2010/main" val="2635736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AOF</a:t>
            </a:r>
            <a:r>
              <a:rPr lang="en-US" baseline="0" dirty="0"/>
              <a:t> offers 3 AO modes, 2 for GRAAL, 2 for GALACSI</a:t>
            </a:r>
          </a:p>
          <a:p>
            <a:pPr marL="171450" indent="-171450">
              <a:buFontTx/>
              <a:buChar char="-"/>
            </a:pPr>
            <a:r>
              <a:rPr lang="en-US" baseline="0" dirty="0"/>
              <a:t>GRAAL MCM, NGS SCAO to commission DSM in AO mode – I will not discuss this but focus on the LGS modes</a:t>
            </a:r>
          </a:p>
          <a:p>
            <a:pPr marL="171450" indent="-171450">
              <a:buFontTx/>
              <a:buChar char="-"/>
            </a:pPr>
            <a:r>
              <a:rPr lang="en-US" dirty="0"/>
              <a:t>GRAAL</a:t>
            </a:r>
            <a:r>
              <a:rPr lang="en-US" baseline="0" dirty="0"/>
              <a:t> GLAO for Hawk-I gain of 30 % in EE</a:t>
            </a:r>
          </a:p>
          <a:p>
            <a:pPr marL="171450" indent="-171450">
              <a:buFontTx/>
              <a:buChar char="-"/>
            </a:pPr>
            <a:r>
              <a:rPr lang="en-US" baseline="0" dirty="0"/>
              <a:t>GALACSI WFM: improve EE by ~2 in pixel of 0.2” for MUSE</a:t>
            </a:r>
          </a:p>
          <a:p>
            <a:pPr marL="171450" indent="-171450">
              <a:buFontTx/>
              <a:buChar char="-"/>
            </a:pPr>
            <a:r>
              <a:rPr lang="en-US" baseline="0" dirty="0"/>
              <a:t>GALACSI NFM: </a:t>
            </a:r>
            <a:r>
              <a:rPr lang="en-US" baseline="0" dirty="0" err="1"/>
              <a:t>Strehl</a:t>
            </a:r>
            <a:r>
              <a:rPr lang="en-US" baseline="0" dirty="0"/>
              <a:t> ratio above 5% in the visible</a:t>
            </a:r>
            <a:endParaRPr lang="en-GB" dirty="0"/>
          </a:p>
        </p:txBody>
      </p:sp>
      <p:sp>
        <p:nvSpPr>
          <p:cNvPr id="4" name="Slide Number Placeholder 3"/>
          <p:cNvSpPr>
            <a:spLocks noGrp="1"/>
          </p:cNvSpPr>
          <p:nvPr>
            <p:ph type="sldNum" sz="quarter" idx="10"/>
          </p:nvPr>
        </p:nvSpPr>
        <p:spPr/>
        <p:txBody>
          <a:bodyPr/>
          <a:lstStyle/>
          <a:p>
            <a:fld id="{09A3A21A-F1D2-7D4C-8398-C9399E5F866F}" type="slidenum">
              <a:rPr lang="en-US" smtClean="0"/>
              <a:t>4</a:t>
            </a:fld>
            <a:endParaRPr lang="en-US"/>
          </a:p>
        </p:txBody>
      </p:sp>
    </p:spTree>
    <p:extLst>
      <p:ext uri="{BB962C8B-B14F-4D97-AF65-F5344CB8AC3E}">
        <p14:creationId xmlns:p14="http://schemas.microsoft.com/office/powerpoint/2010/main" val="3232423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the show case presented in the science announcement that came out in August</a:t>
            </a:r>
          </a:p>
          <a:p>
            <a:r>
              <a:rPr lang="en-US" dirty="0"/>
              <a:t>Interesting target that was part of the science verification of MUSE NFM </a:t>
            </a:r>
          </a:p>
          <a:p>
            <a:r>
              <a:rPr lang="en-US" dirty="0"/>
              <a:t>But NFM was failing miserably on such target as the project scientist puts it</a:t>
            </a:r>
          </a:p>
          <a:p>
            <a:r>
              <a:rPr lang="en-US" dirty="0"/>
              <a:t>0.4’’ correction radius at 900 nm</a:t>
            </a:r>
          </a:p>
          <a:p>
            <a:endParaRPr lang="en-US" dirty="0"/>
          </a:p>
        </p:txBody>
      </p:sp>
      <p:sp>
        <p:nvSpPr>
          <p:cNvPr id="4" name="Slide Number Placeholder 3"/>
          <p:cNvSpPr>
            <a:spLocks noGrp="1"/>
          </p:cNvSpPr>
          <p:nvPr>
            <p:ph type="sldNum" sz="quarter" idx="5"/>
          </p:nvPr>
        </p:nvSpPr>
        <p:spPr/>
        <p:txBody>
          <a:bodyPr/>
          <a:lstStyle/>
          <a:p>
            <a:fld id="{09A3A21A-F1D2-7D4C-8398-C9399E5F866F}" type="slidenum">
              <a:rPr lang="en-US" smtClean="0"/>
              <a:t>31</a:t>
            </a:fld>
            <a:endParaRPr lang="en-US"/>
          </a:p>
        </p:txBody>
      </p:sp>
    </p:spTree>
    <p:extLst>
      <p:ext uri="{BB962C8B-B14F-4D97-AF65-F5344CB8AC3E}">
        <p14:creationId xmlns:p14="http://schemas.microsoft.com/office/powerpoint/2010/main" val="2975270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PSF fitting on MUS NFM AO corrected images</a:t>
            </a:r>
          </a:p>
          <a:p>
            <a:r>
              <a:rPr lang="en-US" dirty="0"/>
              <a:t>Next is going to be the PhD of Arseniy Kuznetsov starting this Friday on Self learning AO.</a:t>
            </a:r>
          </a:p>
          <a:p>
            <a:r>
              <a:rPr lang="en-US" dirty="0"/>
              <a:t>His first work will be the PSF reconstruction of MUSE NFM in collaboration with LAM and MAVIS through Olivier </a:t>
            </a:r>
            <a:r>
              <a:rPr lang="en-US" dirty="0" err="1"/>
              <a:t>Beltramo</a:t>
            </a:r>
            <a:r>
              <a:rPr lang="en-US" dirty="0"/>
              <a:t> Martin</a:t>
            </a:r>
          </a:p>
          <a:p>
            <a:endParaRPr lang="en-US" dirty="0"/>
          </a:p>
        </p:txBody>
      </p:sp>
      <p:sp>
        <p:nvSpPr>
          <p:cNvPr id="4" name="Slide Number Placeholder 3"/>
          <p:cNvSpPr>
            <a:spLocks noGrp="1"/>
          </p:cNvSpPr>
          <p:nvPr>
            <p:ph type="sldNum" sz="quarter" idx="5"/>
          </p:nvPr>
        </p:nvSpPr>
        <p:spPr/>
        <p:txBody>
          <a:bodyPr/>
          <a:lstStyle/>
          <a:p>
            <a:fld id="{09A3A21A-F1D2-7D4C-8398-C9399E5F866F}" type="slidenum">
              <a:rPr lang="en-US" smtClean="0"/>
              <a:t>32</a:t>
            </a:fld>
            <a:endParaRPr lang="en-US"/>
          </a:p>
        </p:txBody>
      </p:sp>
    </p:spTree>
    <p:extLst>
      <p:ext uri="{BB962C8B-B14F-4D97-AF65-F5344CB8AC3E}">
        <p14:creationId xmlns:p14="http://schemas.microsoft.com/office/powerpoint/2010/main" val="39356990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A3A21A-F1D2-7D4C-8398-C9399E5F866F}" type="slidenum">
              <a:rPr lang="en-US" smtClean="0"/>
              <a:t>33</a:t>
            </a:fld>
            <a:endParaRPr lang="en-US"/>
          </a:p>
        </p:txBody>
      </p:sp>
    </p:spTree>
    <p:extLst>
      <p:ext uri="{BB962C8B-B14F-4D97-AF65-F5344CB8AC3E}">
        <p14:creationId xmlns:p14="http://schemas.microsoft.com/office/powerpoint/2010/main" val="2586100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finish by a picture of the team that worked with dedication, quality and sometimes even fun despite the COVIS </a:t>
            </a:r>
            <a:r>
              <a:rPr lang="en-US" dirty="0" err="1"/>
              <a:t>stituation</a:t>
            </a:r>
            <a:endParaRPr lang="en-US" dirty="0"/>
          </a:p>
        </p:txBody>
      </p:sp>
      <p:sp>
        <p:nvSpPr>
          <p:cNvPr id="4" name="Slide Number Placeholder 3"/>
          <p:cNvSpPr>
            <a:spLocks noGrp="1"/>
          </p:cNvSpPr>
          <p:nvPr>
            <p:ph type="sldNum" sz="quarter" idx="5"/>
          </p:nvPr>
        </p:nvSpPr>
        <p:spPr/>
        <p:txBody>
          <a:bodyPr/>
          <a:lstStyle/>
          <a:p>
            <a:fld id="{09A3A21A-F1D2-7D4C-8398-C9399E5F866F}" type="slidenum">
              <a:rPr lang="en-US" smtClean="0"/>
              <a:t>34</a:t>
            </a:fld>
            <a:endParaRPr lang="en-US"/>
          </a:p>
        </p:txBody>
      </p:sp>
    </p:spTree>
    <p:extLst>
      <p:ext uri="{BB962C8B-B14F-4D97-AF65-F5344CB8AC3E}">
        <p14:creationId xmlns:p14="http://schemas.microsoft.com/office/powerpoint/2010/main" val="1350473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today describe the status of the IRLOS Upgrade project. IRLOS+ actually is the last update in the timeline of MUSE upgrade.</a:t>
            </a:r>
          </a:p>
          <a:p>
            <a:pPr marL="174708" indent="-174708">
              <a:buFontTx/>
              <a:buChar char="-"/>
            </a:pPr>
            <a:r>
              <a:rPr lang="en-US" dirty="0"/>
              <a:t>1</a:t>
            </a:r>
            <a:r>
              <a:rPr lang="en-US" baseline="30000" dirty="0"/>
              <a:t>st</a:t>
            </a:r>
            <a:r>
              <a:rPr lang="en-US" dirty="0"/>
              <a:t> MUSE was upgraded in 2017 with AO, in terms of GLAO WFM for the wide field of 1’ with </a:t>
            </a:r>
            <a:r>
              <a:rPr lang="en-US" dirty="0" err="1"/>
              <a:t>spaxels</a:t>
            </a:r>
            <a:r>
              <a:rPr lang="en-US" dirty="0"/>
              <a:t> of 200 mas</a:t>
            </a:r>
          </a:p>
          <a:p>
            <a:pPr marL="174708" indent="-174708">
              <a:buFontTx/>
              <a:buChar char="-"/>
            </a:pPr>
            <a:r>
              <a:rPr lang="en-US" dirty="0"/>
              <a:t>The NFM was commissioned in 2018. It was a game changer in terms of spatial resolution for MUSE gaining a factor ~10 w.r.t WFM in terms of FWHM</a:t>
            </a:r>
          </a:p>
          <a:p>
            <a:pPr marL="174708" indent="-174708">
              <a:buFontTx/>
              <a:buChar char="-"/>
            </a:pPr>
            <a:r>
              <a:rPr lang="en-US" dirty="0"/>
              <a:t>Then the IRLOS upgrade project was kicked off in 2019 to improve the limiting magnitude</a:t>
            </a:r>
          </a:p>
          <a:p>
            <a:pPr marL="174708" indent="-174708">
              <a:buFontTx/>
              <a:buChar char="-"/>
            </a:pPr>
            <a:r>
              <a:rPr lang="en-US" dirty="0"/>
              <a:t>At the end of 2019, the AO tomography was optimized</a:t>
            </a:r>
          </a:p>
          <a:p>
            <a:pPr marL="174708" indent="-174708">
              <a:buFontTx/>
              <a:buChar char="-"/>
            </a:pPr>
            <a:r>
              <a:rPr lang="en-US" dirty="0"/>
              <a:t>Finally, this year IRLOS+ has been remotely commissioned in 2 steps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09A3A21A-F1D2-7D4C-8398-C9399E5F866F}" type="slidenum">
              <a:rPr lang="en-US" smtClean="0"/>
              <a:t>5</a:t>
            </a:fld>
            <a:endParaRPr lang="en-US"/>
          </a:p>
        </p:txBody>
      </p:sp>
    </p:spTree>
    <p:extLst>
      <p:ext uri="{BB962C8B-B14F-4D97-AF65-F5344CB8AC3E}">
        <p14:creationId xmlns:p14="http://schemas.microsoft.com/office/powerpoint/2010/main" val="3369155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Tx/>
              <a:buChar char="-"/>
              <a:defRPr/>
            </a:pPr>
            <a:r>
              <a:rPr lang="en-US" dirty="0"/>
              <a:t>Here an image of a globular cluster observed in the visible by HST [Left], MUSE WFM with AO [Middle] and MUSE NFM [Right]. So, as you can see, we get a very high spatial resolution in NFM</a:t>
            </a:r>
          </a:p>
          <a:p>
            <a:pPr defTabSz="931774">
              <a:defRPr/>
            </a:pPr>
            <a:r>
              <a:rPr lang="en-US" dirty="0"/>
              <a:t>BUT</a:t>
            </a:r>
          </a:p>
          <a:p>
            <a:pPr marL="174708" indent="-174708" defTabSz="931774">
              <a:buFontTx/>
              <a:buChar char="-"/>
              <a:defRPr/>
            </a:pPr>
            <a:r>
              <a:rPr lang="en-US" dirty="0"/>
              <a:t>Performance was limited by suboptimal tomography </a:t>
            </a:r>
            <a:r>
              <a:rPr lang="en-US" dirty="0">
                <a:sym typeface="Wingdings" panose="05000000000000000000" pitchFamily="2" charset="2"/>
              </a:rPr>
              <a:t> this is why I led a technical mission to improve it</a:t>
            </a:r>
          </a:p>
          <a:p>
            <a:pPr marL="174708" indent="-174708" defTabSz="931774">
              <a:buFontTx/>
              <a:buChar char="-"/>
              <a:defRPr/>
            </a:pPr>
            <a:r>
              <a:rPr lang="en-US" dirty="0">
                <a:sym typeface="Wingdings" panose="05000000000000000000" pitchFamily="2" charset="2"/>
              </a:rPr>
              <a:t>The limiting magnitude of 14.5 in H band was limiting extra galactic science and the bright end performance was suffering from TT residual amplitude  motivation for the IRLOS upgrade</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5"/>
          </p:nvPr>
        </p:nvSpPr>
        <p:spPr/>
        <p:txBody>
          <a:bodyPr/>
          <a:lstStyle/>
          <a:p>
            <a:fld id="{09A3A21A-F1D2-7D4C-8398-C9399E5F866F}" type="slidenum">
              <a:rPr lang="en-US" smtClean="0"/>
              <a:t>6</a:t>
            </a:fld>
            <a:endParaRPr lang="en-US"/>
          </a:p>
        </p:txBody>
      </p:sp>
    </p:spTree>
    <p:extLst>
      <p:ext uri="{BB962C8B-B14F-4D97-AF65-F5344CB8AC3E}">
        <p14:creationId xmlns:p14="http://schemas.microsoft.com/office/powerpoint/2010/main" val="1787118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start by going back in time to describe what was done in terms of tomography optimization in October 2019 during a very efficient mission at Paranal (6 half nights)</a:t>
            </a:r>
          </a:p>
        </p:txBody>
      </p:sp>
      <p:sp>
        <p:nvSpPr>
          <p:cNvPr id="4" name="Slide Number Placeholder 3"/>
          <p:cNvSpPr>
            <a:spLocks noGrp="1"/>
          </p:cNvSpPr>
          <p:nvPr>
            <p:ph type="sldNum" sz="quarter" idx="5"/>
          </p:nvPr>
        </p:nvSpPr>
        <p:spPr/>
        <p:txBody>
          <a:bodyPr/>
          <a:lstStyle/>
          <a:p>
            <a:fld id="{09A3A21A-F1D2-7D4C-8398-C9399E5F866F}" type="slidenum">
              <a:rPr lang="en-US" smtClean="0"/>
              <a:t>7</a:t>
            </a:fld>
            <a:endParaRPr lang="en-US"/>
          </a:p>
        </p:txBody>
      </p:sp>
    </p:spTree>
    <p:extLst>
      <p:ext uri="{BB962C8B-B14F-4D97-AF65-F5344CB8AC3E}">
        <p14:creationId xmlns:p14="http://schemas.microsoft.com/office/powerpoint/2010/main" val="2073008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graph you can see the cumulative histogram of recorded SR during the mission, in red BEFORE and in yellow AFTER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work consisted in optimizing the LTAO reconstruction and control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LO tomography tuned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More aggressive tuning of the HO </a:t>
            </a:r>
            <a:r>
              <a:rPr lang="en-US" dirty="0" err="1"/>
              <a:t>reconstructor</a:t>
            </a:r>
            <a:r>
              <a:rPr lang="en-US" dirty="0"/>
              <a:t> </a:t>
            </a:r>
            <a:r>
              <a:rPr lang="en-US" dirty="0">
                <a:sym typeface="Wingdings" panose="05000000000000000000" pitchFamily="2" charset="2"/>
              </a:rPr>
              <a:t> control of more modes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sym typeface="Wingdings" panose="05000000000000000000" pitchFamily="2" charset="2"/>
              </a:rPr>
              <a:t>Temporal controller tuned with vibrations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result was a doubling of the SR on the commissioning camera @ 940 nm</a:t>
            </a:r>
          </a:p>
        </p:txBody>
      </p:sp>
      <p:sp>
        <p:nvSpPr>
          <p:cNvPr id="4" name="Slide Number Placeholder 3"/>
          <p:cNvSpPr>
            <a:spLocks noGrp="1"/>
          </p:cNvSpPr>
          <p:nvPr>
            <p:ph type="sldNum" sz="quarter" idx="5"/>
          </p:nvPr>
        </p:nvSpPr>
        <p:spPr/>
        <p:txBody>
          <a:bodyPr/>
          <a:lstStyle/>
          <a:p>
            <a:fld id="{09A3A21A-F1D2-7D4C-8398-C9399E5F866F}" type="slidenum">
              <a:rPr lang="en-US" smtClean="0"/>
              <a:t>8</a:t>
            </a:fld>
            <a:endParaRPr lang="en-US"/>
          </a:p>
        </p:txBody>
      </p:sp>
    </p:spTree>
    <p:extLst>
      <p:ext uri="{BB962C8B-B14F-4D97-AF65-F5344CB8AC3E}">
        <p14:creationId xmlns:p14="http://schemas.microsoft.com/office/powerpoint/2010/main" val="96161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graph you can see the cumulative histogram of recorded SR during the mission, in red BEFORE and in yellow AFTER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work consisted in optimizing the LTAO reconstruction and control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LO tomography tuned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More aggressive tuning of the HO </a:t>
            </a:r>
            <a:r>
              <a:rPr lang="en-US" dirty="0" err="1"/>
              <a:t>reconstructor</a:t>
            </a:r>
            <a:r>
              <a:rPr lang="en-US" dirty="0"/>
              <a:t> </a:t>
            </a:r>
            <a:r>
              <a:rPr lang="en-US" dirty="0">
                <a:sym typeface="Wingdings" panose="05000000000000000000" pitchFamily="2" charset="2"/>
              </a:rPr>
              <a:t> control of more modes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sym typeface="Wingdings" panose="05000000000000000000" pitchFamily="2" charset="2"/>
              </a:rPr>
              <a:t>Temporal controller tuned with vibrations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result was a doubling of the SR on the commissioning camera @ 940 nm</a:t>
            </a:r>
          </a:p>
        </p:txBody>
      </p:sp>
      <p:sp>
        <p:nvSpPr>
          <p:cNvPr id="4" name="Slide Number Placeholder 3"/>
          <p:cNvSpPr>
            <a:spLocks noGrp="1"/>
          </p:cNvSpPr>
          <p:nvPr>
            <p:ph type="sldNum" sz="quarter" idx="5"/>
          </p:nvPr>
        </p:nvSpPr>
        <p:spPr/>
        <p:txBody>
          <a:bodyPr/>
          <a:lstStyle/>
          <a:p>
            <a:fld id="{09A3A21A-F1D2-7D4C-8398-C9399E5F866F}" type="slidenum">
              <a:rPr lang="en-US" smtClean="0"/>
              <a:t>9</a:t>
            </a:fld>
            <a:endParaRPr lang="en-US"/>
          </a:p>
        </p:txBody>
      </p:sp>
    </p:spTree>
    <p:extLst>
      <p:ext uri="{BB962C8B-B14F-4D97-AF65-F5344CB8AC3E}">
        <p14:creationId xmlns:p14="http://schemas.microsoft.com/office/powerpoint/2010/main" val="280451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graph you can see the cumulative histogram of recorded SR during the mission, in red BEFORE and in yellow AFTER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work consisted in optimizing the LTAO reconstruction and control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LO tomography tuned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More aggressive tuning of the HO </a:t>
            </a:r>
            <a:r>
              <a:rPr lang="en-US" dirty="0" err="1"/>
              <a:t>reconstructor</a:t>
            </a:r>
            <a:r>
              <a:rPr lang="en-US" dirty="0"/>
              <a:t> </a:t>
            </a:r>
            <a:r>
              <a:rPr lang="en-US" dirty="0">
                <a:sym typeface="Wingdings" panose="05000000000000000000" pitchFamily="2" charset="2"/>
              </a:rPr>
              <a:t> control of more modes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sym typeface="Wingdings" panose="05000000000000000000" pitchFamily="2" charset="2"/>
              </a:rPr>
              <a:t>Temporal controller tuned with vibrations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result was a doubling of the SR on the commissioning camera @ 940 nm</a:t>
            </a:r>
          </a:p>
        </p:txBody>
      </p:sp>
      <p:sp>
        <p:nvSpPr>
          <p:cNvPr id="4" name="Slide Number Placeholder 3"/>
          <p:cNvSpPr>
            <a:spLocks noGrp="1"/>
          </p:cNvSpPr>
          <p:nvPr>
            <p:ph type="sldNum" sz="quarter" idx="5"/>
          </p:nvPr>
        </p:nvSpPr>
        <p:spPr/>
        <p:txBody>
          <a:bodyPr/>
          <a:lstStyle/>
          <a:p>
            <a:fld id="{09A3A21A-F1D2-7D4C-8398-C9399E5F866F}" type="slidenum">
              <a:rPr lang="en-US" smtClean="0"/>
              <a:t>10</a:t>
            </a:fld>
            <a:endParaRPr lang="en-US"/>
          </a:p>
        </p:txBody>
      </p:sp>
    </p:spTree>
    <p:extLst>
      <p:ext uri="{BB962C8B-B14F-4D97-AF65-F5344CB8AC3E}">
        <p14:creationId xmlns:p14="http://schemas.microsoft.com/office/powerpoint/2010/main" val="3666487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lvl1pPr>
              <a:defRPr sz="3300"/>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5" name="Footer Placeholder 1"/>
          <p:cNvSpPr>
            <a:spLocks noGrp="1"/>
          </p:cNvSpPr>
          <p:nvPr>
            <p:ph type="ftr" sz="quarter" idx="3"/>
          </p:nvPr>
        </p:nvSpPr>
        <p:spPr>
          <a:xfrm>
            <a:off x="393690" y="4839891"/>
            <a:ext cx="4813311" cy="273844"/>
          </a:xfrm>
          <a:prstGeom prst="rect">
            <a:avLst/>
          </a:prstGeom>
        </p:spPr>
        <p:txBody>
          <a:bodyPr vert="horz" lIns="91440" tIns="45720" rIns="91440" bIns="45720" rtlCol="0" anchor="ctr"/>
          <a:lstStyle>
            <a:lvl1pPr marL="0" marR="0" indent="0" algn="l" defTabSz="342900" rtl="0" eaLnBrk="1" fontAlgn="auto" latinLnBrk="0" hangingPunct="1">
              <a:lnSpc>
                <a:spcPct val="100000"/>
              </a:lnSpc>
              <a:spcBef>
                <a:spcPts val="0"/>
              </a:spcBef>
              <a:spcAft>
                <a:spcPts val="0"/>
              </a:spcAft>
              <a:buClrTx/>
              <a:buSzTx/>
              <a:buFontTx/>
              <a:buNone/>
              <a:tabLst/>
              <a:defRPr sz="900">
                <a:solidFill>
                  <a:schemeClr val="tx1">
                    <a:tint val="75000"/>
                  </a:schemeClr>
                </a:solidFill>
              </a:defRPr>
            </a:lvl1pPr>
          </a:lstStyle>
          <a:p>
            <a:r>
              <a:rPr lang="en-US"/>
              <a:t>PIP Quarterly Meeting, 27 September 2021, ESO Internal Use</a:t>
            </a:r>
            <a:endParaRPr lang="en-GB" dirty="0"/>
          </a:p>
        </p:txBody>
      </p:sp>
      <p:sp>
        <p:nvSpPr>
          <p:cNvPr id="6" name="Slide Number Placeholder 2"/>
          <p:cNvSpPr>
            <a:spLocks noGrp="1"/>
          </p:cNvSpPr>
          <p:nvPr>
            <p:ph type="sldNum" sz="quarter" idx="4"/>
          </p:nvPr>
        </p:nvSpPr>
        <p:spPr>
          <a:xfrm>
            <a:off x="5207000" y="4839891"/>
            <a:ext cx="6350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6CA89A-7F63-7545-9B43-AF7DF332BE1B}" type="slidenum">
              <a:rPr lang="en-GB" smtClean="0"/>
              <a:pPr/>
              <a:t>‹#›</a:t>
            </a:fld>
            <a:endParaRPr lang="en-GB"/>
          </a:p>
        </p:txBody>
      </p:sp>
    </p:spTree>
    <p:extLst>
      <p:ext uri="{BB962C8B-B14F-4D97-AF65-F5344CB8AC3E}">
        <p14:creationId xmlns:p14="http://schemas.microsoft.com/office/powerpoint/2010/main" val="3732698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1"/>
          <p:cNvSpPr>
            <a:spLocks noGrp="1"/>
          </p:cNvSpPr>
          <p:nvPr>
            <p:ph type="ftr" sz="quarter" idx="3"/>
          </p:nvPr>
        </p:nvSpPr>
        <p:spPr>
          <a:xfrm>
            <a:off x="393690" y="4839891"/>
            <a:ext cx="4813311" cy="273844"/>
          </a:xfrm>
          <a:prstGeom prst="rect">
            <a:avLst/>
          </a:prstGeom>
        </p:spPr>
        <p:txBody>
          <a:bodyPr vert="horz" lIns="91440" tIns="45720" rIns="91440" bIns="45720" rtlCol="0" anchor="ctr"/>
          <a:lstStyle>
            <a:lvl1pPr marL="0" marR="0" indent="0" algn="l" defTabSz="342900" rtl="0" eaLnBrk="1" fontAlgn="auto" latinLnBrk="0" hangingPunct="1">
              <a:lnSpc>
                <a:spcPct val="100000"/>
              </a:lnSpc>
              <a:spcBef>
                <a:spcPts val="0"/>
              </a:spcBef>
              <a:spcAft>
                <a:spcPts val="0"/>
              </a:spcAft>
              <a:buClrTx/>
              <a:buSzTx/>
              <a:buFontTx/>
              <a:buNone/>
              <a:tabLst/>
              <a:defRPr sz="900">
                <a:solidFill>
                  <a:schemeClr val="tx1">
                    <a:tint val="75000"/>
                  </a:schemeClr>
                </a:solidFill>
              </a:defRPr>
            </a:lvl1pPr>
          </a:lstStyle>
          <a:p>
            <a:r>
              <a:rPr lang="en-US"/>
              <a:t>PIP Quarterly Meeting, 27 September 2021, ESO Internal Use</a:t>
            </a:r>
            <a:endParaRPr lang="en-GB" dirty="0"/>
          </a:p>
        </p:txBody>
      </p:sp>
      <p:sp>
        <p:nvSpPr>
          <p:cNvPr id="6" name="Slide Number Placeholder 2"/>
          <p:cNvSpPr>
            <a:spLocks noGrp="1"/>
          </p:cNvSpPr>
          <p:nvPr>
            <p:ph type="sldNum" sz="quarter" idx="4"/>
          </p:nvPr>
        </p:nvSpPr>
        <p:spPr>
          <a:xfrm>
            <a:off x="5207000" y="4839891"/>
            <a:ext cx="6350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6CA89A-7F63-7545-9B43-AF7DF332BE1B}" type="slidenum">
              <a:rPr lang="en-GB" smtClean="0"/>
              <a:pPr/>
              <a:t>‹#›</a:t>
            </a:fld>
            <a:endParaRPr lang="en-GB"/>
          </a:p>
        </p:txBody>
      </p:sp>
      <p:sp>
        <p:nvSpPr>
          <p:cNvPr id="10" name="Content Placeholder 9"/>
          <p:cNvSpPr>
            <a:spLocks noGrp="1"/>
          </p:cNvSpPr>
          <p:nvPr>
            <p:ph sz="quarter" idx="10"/>
          </p:nvPr>
        </p:nvSpPr>
        <p:spPr>
          <a:xfrm>
            <a:off x="393689" y="848254"/>
            <a:ext cx="8748000" cy="3958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4521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5" name="Footer Placeholder 1"/>
          <p:cNvSpPr>
            <a:spLocks noGrp="1"/>
          </p:cNvSpPr>
          <p:nvPr>
            <p:ph type="ftr" sz="quarter" idx="3"/>
          </p:nvPr>
        </p:nvSpPr>
        <p:spPr>
          <a:xfrm>
            <a:off x="393690" y="4839891"/>
            <a:ext cx="4813311" cy="273844"/>
          </a:xfrm>
          <a:prstGeom prst="rect">
            <a:avLst/>
          </a:prstGeom>
        </p:spPr>
        <p:txBody>
          <a:bodyPr vert="horz" lIns="91440" tIns="45720" rIns="91440" bIns="45720" rtlCol="0" anchor="ctr"/>
          <a:lstStyle>
            <a:lvl1pPr marL="0" marR="0" indent="0" algn="l" defTabSz="342900" rtl="0" eaLnBrk="1" fontAlgn="auto" latinLnBrk="0" hangingPunct="1">
              <a:lnSpc>
                <a:spcPct val="100000"/>
              </a:lnSpc>
              <a:spcBef>
                <a:spcPts val="0"/>
              </a:spcBef>
              <a:spcAft>
                <a:spcPts val="0"/>
              </a:spcAft>
              <a:buClrTx/>
              <a:buSzTx/>
              <a:buFontTx/>
              <a:buNone/>
              <a:tabLst/>
              <a:defRPr sz="900">
                <a:solidFill>
                  <a:schemeClr val="tx1">
                    <a:tint val="75000"/>
                  </a:schemeClr>
                </a:solidFill>
              </a:defRPr>
            </a:lvl1pPr>
          </a:lstStyle>
          <a:p>
            <a:r>
              <a:rPr lang="en-US"/>
              <a:t>PIP Quarterly Meeting, 27 September 2021, ESO Internal Use</a:t>
            </a:r>
            <a:endParaRPr lang="en-GB" dirty="0"/>
          </a:p>
        </p:txBody>
      </p:sp>
      <p:sp>
        <p:nvSpPr>
          <p:cNvPr id="6" name="Slide Number Placeholder 2"/>
          <p:cNvSpPr>
            <a:spLocks noGrp="1"/>
          </p:cNvSpPr>
          <p:nvPr>
            <p:ph type="sldNum" sz="quarter" idx="4"/>
          </p:nvPr>
        </p:nvSpPr>
        <p:spPr>
          <a:xfrm>
            <a:off x="5207000" y="4839891"/>
            <a:ext cx="6350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6CA89A-7F63-7545-9B43-AF7DF332BE1B}" type="slidenum">
              <a:rPr lang="en-GB" smtClean="0"/>
              <a:pPr/>
              <a:t>‹#›</a:t>
            </a:fld>
            <a:endParaRPr lang="en-GB"/>
          </a:p>
        </p:txBody>
      </p:sp>
    </p:spTree>
    <p:extLst>
      <p:ext uri="{BB962C8B-B14F-4D97-AF65-F5344CB8AC3E}">
        <p14:creationId xmlns:p14="http://schemas.microsoft.com/office/powerpoint/2010/main" val="485229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536" y="843558"/>
            <a:ext cx="4392488" cy="399633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8024" y="843558"/>
            <a:ext cx="4355976" cy="399633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1"/>
          <p:cNvSpPr>
            <a:spLocks noGrp="1"/>
          </p:cNvSpPr>
          <p:nvPr>
            <p:ph type="ftr" sz="quarter" idx="3"/>
          </p:nvPr>
        </p:nvSpPr>
        <p:spPr>
          <a:xfrm>
            <a:off x="393690" y="4839891"/>
            <a:ext cx="4813311" cy="273844"/>
          </a:xfrm>
          <a:prstGeom prst="rect">
            <a:avLst/>
          </a:prstGeom>
        </p:spPr>
        <p:txBody>
          <a:bodyPr vert="horz" lIns="91440" tIns="45720" rIns="91440" bIns="45720" rtlCol="0" anchor="ctr"/>
          <a:lstStyle>
            <a:lvl1pPr marL="0" marR="0" indent="0" algn="l" defTabSz="342900" rtl="0" eaLnBrk="1" fontAlgn="auto" latinLnBrk="0" hangingPunct="1">
              <a:lnSpc>
                <a:spcPct val="100000"/>
              </a:lnSpc>
              <a:spcBef>
                <a:spcPts val="0"/>
              </a:spcBef>
              <a:spcAft>
                <a:spcPts val="0"/>
              </a:spcAft>
              <a:buClrTx/>
              <a:buSzTx/>
              <a:buFontTx/>
              <a:buNone/>
              <a:tabLst/>
              <a:defRPr sz="900">
                <a:solidFill>
                  <a:schemeClr val="tx1">
                    <a:tint val="75000"/>
                  </a:schemeClr>
                </a:solidFill>
              </a:defRPr>
            </a:lvl1pPr>
          </a:lstStyle>
          <a:p>
            <a:r>
              <a:rPr lang="en-US"/>
              <a:t>PIP Quarterly Meeting, 27 September 2021, ESO Internal Use</a:t>
            </a:r>
            <a:endParaRPr lang="en-GB" dirty="0"/>
          </a:p>
        </p:txBody>
      </p:sp>
      <p:sp>
        <p:nvSpPr>
          <p:cNvPr id="7" name="Slide Number Placeholder 2"/>
          <p:cNvSpPr>
            <a:spLocks noGrp="1"/>
          </p:cNvSpPr>
          <p:nvPr>
            <p:ph type="sldNum" sz="quarter" idx="4"/>
          </p:nvPr>
        </p:nvSpPr>
        <p:spPr>
          <a:xfrm>
            <a:off x="5207000" y="4839891"/>
            <a:ext cx="6350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6CA89A-7F63-7545-9B43-AF7DF332BE1B}" type="slidenum">
              <a:rPr lang="en-GB" smtClean="0"/>
              <a:pPr/>
              <a:t>‹#›</a:t>
            </a:fld>
            <a:endParaRPr lang="en-GB"/>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2228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05577"/>
            <a:ext cx="4040188" cy="62558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005577"/>
            <a:ext cx="4041775" cy="62558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1"/>
          <p:cNvSpPr>
            <a:spLocks noGrp="1"/>
          </p:cNvSpPr>
          <p:nvPr>
            <p:ph type="ftr" sz="quarter" idx="10"/>
          </p:nvPr>
        </p:nvSpPr>
        <p:spPr>
          <a:xfrm>
            <a:off x="393690" y="4839891"/>
            <a:ext cx="4813311" cy="273844"/>
          </a:xfrm>
          <a:prstGeom prst="rect">
            <a:avLst/>
          </a:prstGeom>
        </p:spPr>
        <p:txBody>
          <a:bodyPr vert="horz" lIns="91440" tIns="45720" rIns="91440" bIns="45720" rtlCol="0" anchor="ctr"/>
          <a:lstStyle>
            <a:lvl1pPr marL="0" marR="0" indent="0" algn="l" defTabSz="342900" rtl="0" eaLnBrk="1" fontAlgn="auto" latinLnBrk="0" hangingPunct="1">
              <a:lnSpc>
                <a:spcPct val="100000"/>
              </a:lnSpc>
              <a:spcBef>
                <a:spcPts val="0"/>
              </a:spcBef>
              <a:spcAft>
                <a:spcPts val="0"/>
              </a:spcAft>
              <a:buClrTx/>
              <a:buSzTx/>
              <a:buFontTx/>
              <a:buNone/>
              <a:tabLst/>
              <a:defRPr sz="900">
                <a:solidFill>
                  <a:schemeClr val="tx1">
                    <a:tint val="75000"/>
                  </a:schemeClr>
                </a:solidFill>
              </a:defRPr>
            </a:lvl1pPr>
          </a:lstStyle>
          <a:p>
            <a:r>
              <a:rPr lang="en-US"/>
              <a:t>PIP Quarterly Meeting, 27 September 2021, ESO Internal Use</a:t>
            </a:r>
            <a:endParaRPr lang="en-GB" dirty="0"/>
          </a:p>
        </p:txBody>
      </p:sp>
      <p:sp>
        <p:nvSpPr>
          <p:cNvPr id="9" name="Slide Number Placeholder 2"/>
          <p:cNvSpPr>
            <a:spLocks noGrp="1"/>
          </p:cNvSpPr>
          <p:nvPr>
            <p:ph type="sldNum" sz="quarter" idx="11"/>
          </p:nvPr>
        </p:nvSpPr>
        <p:spPr>
          <a:xfrm>
            <a:off x="5207000" y="4839891"/>
            <a:ext cx="6350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6CA89A-7F63-7545-9B43-AF7DF332BE1B}" type="slidenum">
              <a:rPr lang="en-GB" smtClean="0"/>
              <a:pPr/>
              <a:t>‹#›</a:t>
            </a:fld>
            <a:endParaRPr lang="en-GB"/>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6416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1"/>
          <p:cNvSpPr>
            <a:spLocks noGrp="1"/>
          </p:cNvSpPr>
          <p:nvPr>
            <p:ph type="ftr" sz="quarter" idx="3"/>
          </p:nvPr>
        </p:nvSpPr>
        <p:spPr>
          <a:xfrm>
            <a:off x="393690" y="4839891"/>
            <a:ext cx="4813311" cy="273844"/>
          </a:xfrm>
          <a:prstGeom prst="rect">
            <a:avLst/>
          </a:prstGeom>
        </p:spPr>
        <p:txBody>
          <a:bodyPr vert="horz" lIns="91440" tIns="45720" rIns="91440" bIns="45720" rtlCol="0" anchor="ctr"/>
          <a:lstStyle>
            <a:lvl1pPr marL="0" marR="0" indent="0" algn="l" defTabSz="342900" rtl="0" eaLnBrk="1" fontAlgn="auto" latinLnBrk="0" hangingPunct="1">
              <a:lnSpc>
                <a:spcPct val="100000"/>
              </a:lnSpc>
              <a:spcBef>
                <a:spcPts val="0"/>
              </a:spcBef>
              <a:spcAft>
                <a:spcPts val="0"/>
              </a:spcAft>
              <a:buClrTx/>
              <a:buSzTx/>
              <a:buFontTx/>
              <a:buNone/>
              <a:tabLst/>
              <a:defRPr sz="900">
                <a:solidFill>
                  <a:schemeClr val="tx1">
                    <a:tint val="75000"/>
                  </a:schemeClr>
                </a:solidFill>
              </a:defRPr>
            </a:lvl1pPr>
          </a:lstStyle>
          <a:p>
            <a:r>
              <a:rPr lang="en-US"/>
              <a:t>PIP Quarterly Meeting, 27 September 2021, ESO Internal Use</a:t>
            </a:r>
            <a:endParaRPr lang="en-GB" dirty="0"/>
          </a:p>
        </p:txBody>
      </p:sp>
      <p:sp>
        <p:nvSpPr>
          <p:cNvPr id="5" name="Slide Number Placeholder 2"/>
          <p:cNvSpPr>
            <a:spLocks noGrp="1"/>
          </p:cNvSpPr>
          <p:nvPr>
            <p:ph type="sldNum" sz="quarter" idx="4"/>
          </p:nvPr>
        </p:nvSpPr>
        <p:spPr>
          <a:xfrm>
            <a:off x="5207000" y="4839891"/>
            <a:ext cx="6350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6CA89A-7F63-7545-9B43-AF7DF332BE1B}" type="slidenum">
              <a:rPr lang="en-GB" smtClean="0"/>
              <a:pPr/>
              <a:t>‹#›</a:t>
            </a:fld>
            <a:endParaRPr lang="en-GB"/>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9040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o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marL="0" marR="0" indent="0" algn="l" defTabSz="342900" rtl="0" eaLnBrk="1" fontAlgn="auto" latinLnBrk="0" hangingPunct="1">
              <a:lnSpc>
                <a:spcPct val="100000"/>
              </a:lnSpc>
              <a:spcBef>
                <a:spcPts val="0"/>
              </a:spcBef>
              <a:spcAft>
                <a:spcPts val="0"/>
              </a:spcAft>
              <a:buClrTx/>
              <a:buSzTx/>
              <a:buFontTx/>
              <a:buNone/>
              <a:tabLst/>
              <a:defRPr/>
            </a:lvl1pPr>
          </a:lstStyle>
          <a:p>
            <a:r>
              <a:rPr lang="en-US"/>
              <a:t>PIP Quarterly Meeting, 27 September 2021, ESO Internal Use</a:t>
            </a:r>
            <a:endParaRPr lang="en-GB" dirty="0"/>
          </a:p>
        </p:txBody>
      </p:sp>
      <p:sp>
        <p:nvSpPr>
          <p:cNvPr id="4" name="Slide Number Placeholder 3"/>
          <p:cNvSpPr>
            <a:spLocks noGrp="1"/>
          </p:cNvSpPr>
          <p:nvPr>
            <p:ph type="sldNum" sz="quarter" idx="11"/>
          </p:nvPr>
        </p:nvSpPr>
        <p:spPr/>
        <p:txBody>
          <a:bodyPr/>
          <a:lstStyle/>
          <a:p>
            <a:fld id="{CD6CA89A-7F63-7545-9B43-AF7DF332BE1B}" type="slidenum">
              <a:rPr lang="en-GB" smtClean="0"/>
              <a:pPr/>
              <a:t>‹#›</a:t>
            </a:fld>
            <a:endParaRPr lang="en-GB"/>
          </a:p>
        </p:txBody>
      </p:sp>
    </p:spTree>
    <p:extLst>
      <p:ext uri="{BB962C8B-B14F-4D97-AF65-F5344CB8AC3E}">
        <p14:creationId xmlns:p14="http://schemas.microsoft.com/office/powerpoint/2010/main" val="894205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19"/>
          <p:cNvSpPr>
            <a:spLocks noGrp="1" noChangeArrowheads="1"/>
          </p:cNvSpPr>
          <p:nvPr>
            <p:ph type="body" idx="1"/>
          </p:nvPr>
        </p:nvSpPr>
        <p:spPr bwMode="auto">
          <a:xfrm>
            <a:off x="354003" y="750095"/>
            <a:ext cx="8748712" cy="396890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Line 10"/>
          <p:cNvSpPr>
            <a:spLocks noChangeShapeType="1"/>
          </p:cNvSpPr>
          <p:nvPr/>
        </p:nvSpPr>
        <p:spPr bwMode="auto">
          <a:xfrm>
            <a:off x="0" y="811470"/>
            <a:ext cx="9144000" cy="1"/>
          </a:xfrm>
          <a:prstGeom prst="line">
            <a:avLst/>
          </a:prstGeom>
          <a:noFill/>
          <a:ln w="9525">
            <a:solidFill>
              <a:schemeClr val="tx2"/>
            </a:solidFill>
            <a:round/>
            <a:headEnd/>
            <a:tailEnd/>
          </a:ln>
          <a:effectLst/>
        </p:spPr>
        <p:txBody>
          <a:bodyPr wrap="none" anchor="ctr"/>
          <a:lstStyle/>
          <a:p>
            <a:pPr>
              <a:defRPr/>
            </a:pPr>
            <a:endParaRPr lang="en-US" sz="1350">
              <a:ea typeface="+mn-ea"/>
            </a:endParaRPr>
          </a:p>
        </p:txBody>
      </p:sp>
      <p:sp>
        <p:nvSpPr>
          <p:cNvPr id="2" name="Footer Placeholder 1"/>
          <p:cNvSpPr>
            <a:spLocks noGrp="1"/>
          </p:cNvSpPr>
          <p:nvPr>
            <p:ph type="ftr" sz="quarter" idx="3"/>
          </p:nvPr>
        </p:nvSpPr>
        <p:spPr>
          <a:xfrm>
            <a:off x="393690" y="4839891"/>
            <a:ext cx="4813311"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lgn="l"/>
            <a:r>
              <a:rPr lang="en-US"/>
              <a:t>PIP Quarterly Meeting, 27 September 2021, ESO Internal Use</a:t>
            </a:r>
            <a:endParaRPr lang="en-GB" dirty="0"/>
          </a:p>
        </p:txBody>
      </p:sp>
      <p:sp>
        <p:nvSpPr>
          <p:cNvPr id="3" name="Slide Number Placeholder 2"/>
          <p:cNvSpPr>
            <a:spLocks noGrp="1"/>
          </p:cNvSpPr>
          <p:nvPr>
            <p:ph type="sldNum" sz="quarter" idx="4"/>
          </p:nvPr>
        </p:nvSpPr>
        <p:spPr>
          <a:xfrm>
            <a:off x="5207000" y="4839891"/>
            <a:ext cx="6350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6CA89A-7F63-7545-9B43-AF7DF332BE1B}" type="slidenum">
              <a:rPr lang="en-GB" smtClean="0"/>
              <a:pPr/>
              <a:t>‹#›</a:t>
            </a:fld>
            <a:endParaRPr lang="en-GB"/>
          </a:p>
        </p:txBody>
      </p:sp>
      <p:sp>
        <p:nvSpPr>
          <p:cNvPr id="4" name="Title Placeholder 3"/>
          <p:cNvSpPr>
            <a:spLocks noGrp="1"/>
          </p:cNvSpPr>
          <p:nvPr>
            <p:ph type="title"/>
          </p:nvPr>
        </p:nvSpPr>
        <p:spPr>
          <a:xfrm>
            <a:off x="619124" y="577"/>
            <a:ext cx="8474076" cy="804896"/>
          </a:xfrm>
          <a:prstGeom prst="rect">
            <a:avLst/>
          </a:prstGeom>
          <a:solidFill>
            <a:schemeClr val="bg1">
              <a:lumMod val="95000"/>
            </a:schemeClr>
          </a:solidFill>
        </p:spPr>
        <p:txBody>
          <a:bodyPr vert="horz" lIns="91440" tIns="45720" rIns="91440" bIns="45720" rtlCol="0" anchor="ctr">
            <a:normAutofit/>
          </a:bodyPr>
          <a:lstStyle/>
          <a:p>
            <a:r>
              <a:rPr lang="en-US"/>
              <a:t>Click to edit Master title style</a:t>
            </a:r>
            <a:endParaRPr lang="en-US" dirty="0"/>
          </a:p>
        </p:txBody>
      </p:sp>
      <p:pic>
        <p:nvPicPr>
          <p:cNvPr id="9" name="Picture 8">
            <a:extLst>
              <a:ext uri="{FF2B5EF4-FFF2-40B4-BE49-F238E27FC236}">
                <a16:creationId xmlns:a16="http://schemas.microsoft.com/office/drawing/2014/main" id="{9CF9DE15-4619-794E-BBBE-48FD4703F534}"/>
              </a:ext>
            </a:extLst>
          </p:cNvPr>
          <p:cNvPicPr>
            <a:picLocks noChangeAspect="1"/>
          </p:cNvPicPr>
          <p:nvPr userDrawn="1"/>
        </p:nvPicPr>
        <p:blipFill rotWithShape="1">
          <a:blip r:embed="rId9"/>
          <a:srcRect/>
          <a:stretch/>
        </p:blipFill>
        <p:spPr>
          <a:xfrm>
            <a:off x="-1" y="0"/>
            <a:ext cx="619125" cy="809625"/>
          </a:xfrm>
          <a:prstGeom prst="rect">
            <a:avLst/>
          </a:prstGeom>
        </p:spPr>
      </p:pic>
      <p:pic>
        <p:nvPicPr>
          <p:cNvPr id="13" name="Picture 12">
            <a:extLst>
              <a:ext uri="{FF2B5EF4-FFF2-40B4-BE49-F238E27FC236}">
                <a16:creationId xmlns:a16="http://schemas.microsoft.com/office/drawing/2014/main" id="{08786FFE-7A76-774B-8AD5-9800CAAF280F}"/>
              </a:ext>
            </a:extLst>
          </p:cNvPr>
          <p:cNvPicPr>
            <a:picLocks noChangeAspect="1"/>
          </p:cNvPicPr>
          <p:nvPr userDrawn="1"/>
        </p:nvPicPr>
        <p:blipFill>
          <a:blip r:embed="rId10"/>
          <a:stretch>
            <a:fillRect/>
          </a:stretch>
        </p:blipFill>
        <p:spPr>
          <a:xfrm>
            <a:off x="5916100" y="4917600"/>
            <a:ext cx="2987700" cy="82800"/>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78" r:id="rId2"/>
    <p:sldLayoutId id="2147483687" r:id="rId3"/>
    <p:sldLayoutId id="2147483688" r:id="rId4"/>
    <p:sldLayoutId id="2147483689" r:id="rId5"/>
    <p:sldLayoutId id="2147483690" r:id="rId6"/>
    <p:sldLayoutId id="2147483691" r:id="rId7"/>
  </p:sldLayoutIdLst>
  <p:hf hdr="0" dt="0"/>
  <p:txStyles>
    <p:titleStyle>
      <a:lvl1pPr algn="ctr" rtl="0" eaLnBrk="1" fontAlgn="base" hangingPunct="1">
        <a:spcBef>
          <a:spcPct val="0"/>
        </a:spcBef>
        <a:spcAft>
          <a:spcPct val="0"/>
        </a:spcAft>
        <a:defRPr sz="3000" b="1">
          <a:solidFill>
            <a:schemeClr val="tx2"/>
          </a:solidFill>
          <a:latin typeface="+mj-lt"/>
          <a:ea typeface="ＭＳ Ｐゴシック" charset="0"/>
          <a:cs typeface="+mj-cs"/>
        </a:defRPr>
      </a:lvl1pPr>
      <a:lvl2pPr algn="ctr" rtl="0" eaLnBrk="1" fontAlgn="base" hangingPunct="1">
        <a:spcBef>
          <a:spcPct val="0"/>
        </a:spcBef>
        <a:spcAft>
          <a:spcPct val="0"/>
        </a:spcAft>
        <a:defRPr sz="3000" b="1">
          <a:solidFill>
            <a:schemeClr val="tx2"/>
          </a:solidFill>
          <a:latin typeface="Arial" charset="0"/>
          <a:ea typeface="ＭＳ Ｐゴシック" charset="0"/>
        </a:defRPr>
      </a:lvl2pPr>
      <a:lvl3pPr algn="ctr" rtl="0" eaLnBrk="1" fontAlgn="base" hangingPunct="1">
        <a:spcBef>
          <a:spcPct val="0"/>
        </a:spcBef>
        <a:spcAft>
          <a:spcPct val="0"/>
        </a:spcAft>
        <a:defRPr sz="3000" b="1">
          <a:solidFill>
            <a:schemeClr val="tx2"/>
          </a:solidFill>
          <a:latin typeface="Arial" charset="0"/>
          <a:ea typeface="ＭＳ Ｐゴシック" charset="0"/>
        </a:defRPr>
      </a:lvl3pPr>
      <a:lvl4pPr algn="ctr" rtl="0" eaLnBrk="1" fontAlgn="base" hangingPunct="1">
        <a:spcBef>
          <a:spcPct val="0"/>
        </a:spcBef>
        <a:spcAft>
          <a:spcPct val="0"/>
        </a:spcAft>
        <a:defRPr sz="3000" b="1">
          <a:solidFill>
            <a:schemeClr val="tx2"/>
          </a:solidFill>
          <a:latin typeface="Arial" charset="0"/>
          <a:ea typeface="ＭＳ Ｐゴシック" charset="0"/>
        </a:defRPr>
      </a:lvl4pPr>
      <a:lvl5pPr algn="ctr" rtl="0" eaLnBrk="1" fontAlgn="base" hangingPunct="1">
        <a:spcBef>
          <a:spcPct val="0"/>
        </a:spcBef>
        <a:spcAft>
          <a:spcPct val="0"/>
        </a:spcAft>
        <a:defRPr sz="3000" b="1">
          <a:solidFill>
            <a:schemeClr val="tx2"/>
          </a:solidFill>
          <a:latin typeface="Arial" charset="0"/>
          <a:ea typeface="ＭＳ Ｐゴシック" charset="0"/>
        </a:defRPr>
      </a:lvl5pPr>
      <a:lvl6pPr marL="342900" algn="ctr" rtl="0" eaLnBrk="1" fontAlgn="base" hangingPunct="1">
        <a:spcBef>
          <a:spcPct val="0"/>
        </a:spcBef>
        <a:spcAft>
          <a:spcPct val="0"/>
        </a:spcAft>
        <a:defRPr sz="3000" b="1">
          <a:solidFill>
            <a:schemeClr val="tx2"/>
          </a:solidFill>
          <a:latin typeface="Arial" charset="0"/>
        </a:defRPr>
      </a:lvl6pPr>
      <a:lvl7pPr marL="685800" algn="ctr" rtl="0" eaLnBrk="1" fontAlgn="base" hangingPunct="1">
        <a:spcBef>
          <a:spcPct val="0"/>
        </a:spcBef>
        <a:spcAft>
          <a:spcPct val="0"/>
        </a:spcAft>
        <a:defRPr sz="3000" b="1">
          <a:solidFill>
            <a:schemeClr val="tx2"/>
          </a:solidFill>
          <a:latin typeface="Arial" charset="0"/>
        </a:defRPr>
      </a:lvl7pPr>
      <a:lvl8pPr marL="1028700" algn="ctr" rtl="0" eaLnBrk="1" fontAlgn="base" hangingPunct="1">
        <a:spcBef>
          <a:spcPct val="0"/>
        </a:spcBef>
        <a:spcAft>
          <a:spcPct val="0"/>
        </a:spcAft>
        <a:defRPr sz="3000" b="1">
          <a:solidFill>
            <a:schemeClr val="tx2"/>
          </a:solidFill>
          <a:latin typeface="Arial" charset="0"/>
        </a:defRPr>
      </a:lvl8pPr>
      <a:lvl9pPr marL="1371600" algn="ctr" rtl="0" eaLnBrk="1" fontAlgn="base" hangingPunct="1">
        <a:spcBef>
          <a:spcPct val="0"/>
        </a:spcBef>
        <a:spcAft>
          <a:spcPct val="0"/>
        </a:spcAft>
        <a:defRPr sz="3000" b="1">
          <a:solidFill>
            <a:schemeClr val="tx2"/>
          </a:solidFill>
          <a:latin typeface="Arial" charset="0"/>
        </a:defRPr>
      </a:lvl9pPr>
    </p:titleStyle>
    <p:bodyStyle>
      <a:lvl1pPr marL="243000" indent="-243000" algn="l" rtl="0" eaLnBrk="1" fontAlgn="base" hangingPunct="1">
        <a:spcBef>
          <a:spcPts val="900"/>
        </a:spcBef>
        <a:spcAft>
          <a:spcPts val="0"/>
        </a:spcAft>
        <a:buClr>
          <a:srgbClr val="FF0000"/>
        </a:buClr>
        <a:buSzPct val="90000"/>
        <a:buFontTx/>
        <a:buBlip>
          <a:blip r:embed="rId11"/>
        </a:buBlip>
        <a:defRPr sz="2100">
          <a:solidFill>
            <a:schemeClr val="tx1"/>
          </a:solidFill>
          <a:latin typeface="+mn-lt"/>
          <a:ea typeface="ＭＳ Ｐゴシック" charset="0"/>
          <a:cs typeface="+mn-cs"/>
        </a:defRPr>
      </a:lvl1pPr>
      <a:lvl2pPr marL="557213" indent="-214313" algn="l" rtl="0" eaLnBrk="1" fontAlgn="base" hangingPunct="1">
        <a:spcBef>
          <a:spcPts val="450"/>
        </a:spcBef>
        <a:spcAft>
          <a:spcPts val="0"/>
        </a:spcAft>
        <a:buClr>
          <a:schemeClr val="accent1"/>
        </a:buClr>
        <a:buFont typeface="Wingdings" charset="0"/>
        <a:buChar char="Ø"/>
        <a:defRPr sz="1800">
          <a:solidFill>
            <a:schemeClr val="tx1"/>
          </a:solidFill>
          <a:latin typeface="+mn-lt"/>
          <a:ea typeface="ＭＳ Ｐゴシック" charset="0"/>
        </a:defRPr>
      </a:lvl2pPr>
      <a:lvl3pPr marL="857250" indent="-171450" algn="l" rtl="0" eaLnBrk="1" fontAlgn="base" hangingPunct="1">
        <a:spcBef>
          <a:spcPts val="0"/>
        </a:spcBef>
        <a:spcAft>
          <a:spcPct val="0"/>
        </a:spcAft>
        <a:buClr>
          <a:schemeClr val="tx2"/>
        </a:buClr>
        <a:buChar char="•"/>
        <a:defRPr sz="1500">
          <a:solidFill>
            <a:schemeClr val="tx1"/>
          </a:solidFill>
          <a:latin typeface="+mn-lt"/>
          <a:ea typeface="ＭＳ Ｐゴシック" charset="0"/>
        </a:defRPr>
      </a:lvl3pPr>
      <a:lvl4pPr marL="1200150" indent="-171450" algn="l" rtl="0" eaLnBrk="1" fontAlgn="base" hangingPunct="1">
        <a:spcBef>
          <a:spcPts val="0"/>
        </a:spcBef>
        <a:spcAft>
          <a:spcPct val="0"/>
        </a:spcAft>
        <a:buChar char="–"/>
        <a:defRPr sz="1500">
          <a:solidFill>
            <a:schemeClr val="tx1"/>
          </a:solidFill>
          <a:latin typeface="+mn-lt"/>
          <a:ea typeface="ＭＳ Ｐゴシック" charset="0"/>
        </a:defRPr>
      </a:lvl4pPr>
      <a:lvl5pPr marL="1543050" indent="-171450" algn="l" rtl="0" eaLnBrk="1" fontAlgn="base" hangingPunct="1">
        <a:spcBef>
          <a:spcPts val="0"/>
        </a:spcBef>
        <a:spcAft>
          <a:spcPct val="0"/>
        </a:spcAft>
        <a:buChar char="»"/>
        <a:defRPr sz="1500">
          <a:solidFill>
            <a:schemeClr val="tx1"/>
          </a:solidFill>
          <a:latin typeface="+mn-lt"/>
          <a:ea typeface="ＭＳ Ｐゴシック" charset="0"/>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wmf"/></Relationships>
</file>

<file path=ppt/slides/_rels/slide2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40.jpg"/><Relationship Id="rId9"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58.png"/><Relationship Id="rId7"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comments" Target="../comments/commen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1.jp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087892A-B5AA-4921-9077-A5EB09A125CD}"/>
              </a:ext>
            </a:extLst>
          </p:cNvPr>
          <p:cNvSpPr>
            <a:spLocks noGrp="1"/>
          </p:cNvSpPr>
          <p:nvPr>
            <p:ph type="ftr" sz="quarter" idx="3"/>
          </p:nvPr>
        </p:nvSpPr>
        <p:spPr/>
        <p:txBody>
          <a:bodyPr/>
          <a:lstStyle/>
          <a:p>
            <a:r>
              <a:rPr lang="en-US"/>
              <a:t>LSP-STC, 19 April 2021, Confidential/ESO Internal Use/Public</a:t>
            </a:r>
            <a:endParaRPr lang="en-GB" dirty="0"/>
          </a:p>
        </p:txBody>
      </p:sp>
      <p:sp>
        <p:nvSpPr>
          <p:cNvPr id="3" name="Slide Number Placeholder 2">
            <a:extLst>
              <a:ext uri="{FF2B5EF4-FFF2-40B4-BE49-F238E27FC236}">
                <a16:creationId xmlns:a16="http://schemas.microsoft.com/office/drawing/2014/main" id="{C7DF2E68-2D0F-449B-B2D0-476C12A8F8AB}"/>
              </a:ext>
            </a:extLst>
          </p:cNvPr>
          <p:cNvSpPr>
            <a:spLocks noGrp="1"/>
          </p:cNvSpPr>
          <p:nvPr>
            <p:ph type="sldNum" sz="quarter" idx="4"/>
          </p:nvPr>
        </p:nvSpPr>
        <p:spPr/>
        <p:txBody>
          <a:bodyPr/>
          <a:lstStyle/>
          <a:p>
            <a:fld id="{CD6CA89A-7F63-7545-9B43-AF7DF332BE1B}" type="slidenum">
              <a:rPr lang="en-GB" smtClean="0"/>
              <a:pPr/>
              <a:t>1</a:t>
            </a:fld>
            <a:endParaRPr lang="en-GB"/>
          </a:p>
        </p:txBody>
      </p:sp>
      <p:sp>
        <p:nvSpPr>
          <p:cNvPr id="5" name="Title 4">
            <a:extLst>
              <a:ext uri="{FF2B5EF4-FFF2-40B4-BE49-F238E27FC236}">
                <a16:creationId xmlns:a16="http://schemas.microsoft.com/office/drawing/2014/main" id="{B7540B2D-B8D0-4AC4-8297-4447166CB5F2}"/>
              </a:ext>
            </a:extLst>
          </p:cNvPr>
          <p:cNvSpPr>
            <a:spLocks noGrp="1"/>
          </p:cNvSpPr>
          <p:nvPr>
            <p:ph type="title"/>
          </p:nvPr>
        </p:nvSpPr>
        <p:spPr/>
        <p:txBody>
          <a:bodyPr>
            <a:normAutofit/>
          </a:bodyPr>
          <a:lstStyle/>
          <a:p>
            <a:r>
              <a:rPr lang="en-US" sz="2100" dirty="0"/>
              <a:t>MUSE/GALACSI NFM: VLT’s LTAO mode and its upgrades</a:t>
            </a:r>
          </a:p>
        </p:txBody>
      </p:sp>
      <p:pic>
        <p:nvPicPr>
          <p:cNvPr id="6" name="Picture 5">
            <a:extLst>
              <a:ext uri="{FF2B5EF4-FFF2-40B4-BE49-F238E27FC236}">
                <a16:creationId xmlns:a16="http://schemas.microsoft.com/office/drawing/2014/main" id="{8F8D1011-690C-42F1-A3DD-710ED9B99B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706" b="13885"/>
          <a:stretch/>
        </p:blipFill>
        <p:spPr>
          <a:xfrm>
            <a:off x="0" y="812040"/>
            <a:ext cx="9144000" cy="4331476"/>
          </a:xfrm>
          <a:prstGeom prst="rect">
            <a:avLst/>
          </a:prstGeom>
        </p:spPr>
      </p:pic>
      <p:sp>
        <p:nvSpPr>
          <p:cNvPr id="7" name="Title 3">
            <a:extLst>
              <a:ext uri="{FF2B5EF4-FFF2-40B4-BE49-F238E27FC236}">
                <a16:creationId xmlns:a16="http://schemas.microsoft.com/office/drawing/2014/main" id="{1361A330-72C2-42E9-B2B3-B28980B92101}"/>
              </a:ext>
            </a:extLst>
          </p:cNvPr>
          <p:cNvSpPr txBox="1">
            <a:spLocks/>
          </p:cNvSpPr>
          <p:nvPr/>
        </p:nvSpPr>
        <p:spPr>
          <a:xfrm>
            <a:off x="94397" y="4128790"/>
            <a:ext cx="4938189" cy="976586"/>
          </a:xfrm>
          <a:prstGeom prst="rect">
            <a:avLst/>
          </a:prstGeom>
          <a:noFill/>
        </p:spPr>
        <p:txBody>
          <a:bodyPr vert="horz" lIns="68580" tIns="34290" rIns="68580" bIns="34290" rtlCol="0" anchor="ctr">
            <a:normAutofit fontScale="25000" lnSpcReduction="20000"/>
          </a:bodyPr>
          <a:lstStyle>
            <a:lvl1pPr algn="ctr" rtl="0" eaLnBrk="1" fontAlgn="base" hangingPunct="1">
              <a:spcBef>
                <a:spcPct val="0"/>
              </a:spcBef>
              <a:spcAft>
                <a:spcPct val="0"/>
              </a:spcAft>
              <a:defRPr sz="4000" b="1">
                <a:solidFill>
                  <a:schemeClr val="tx2"/>
                </a:solidFill>
                <a:latin typeface="+mj-lt"/>
                <a:ea typeface="ＭＳ Ｐゴシック" charset="0"/>
                <a:cs typeface="+mj-cs"/>
              </a:defRPr>
            </a:lvl1pPr>
            <a:lvl2pPr algn="ctr" rtl="0" eaLnBrk="1" fontAlgn="base" hangingPunct="1">
              <a:spcBef>
                <a:spcPct val="0"/>
              </a:spcBef>
              <a:spcAft>
                <a:spcPct val="0"/>
              </a:spcAft>
              <a:defRPr sz="4000" b="1">
                <a:solidFill>
                  <a:schemeClr val="tx2"/>
                </a:solidFill>
                <a:latin typeface="Arial" charset="0"/>
                <a:ea typeface="ＭＳ Ｐゴシック" charset="0"/>
              </a:defRPr>
            </a:lvl2pPr>
            <a:lvl3pPr algn="ctr" rtl="0" eaLnBrk="1" fontAlgn="base" hangingPunct="1">
              <a:spcBef>
                <a:spcPct val="0"/>
              </a:spcBef>
              <a:spcAft>
                <a:spcPct val="0"/>
              </a:spcAft>
              <a:defRPr sz="4000" b="1">
                <a:solidFill>
                  <a:schemeClr val="tx2"/>
                </a:solidFill>
                <a:latin typeface="Arial" charset="0"/>
                <a:ea typeface="ＭＳ Ｐゴシック" charset="0"/>
              </a:defRPr>
            </a:lvl3pPr>
            <a:lvl4pPr algn="ctr" rtl="0" eaLnBrk="1" fontAlgn="base" hangingPunct="1">
              <a:spcBef>
                <a:spcPct val="0"/>
              </a:spcBef>
              <a:spcAft>
                <a:spcPct val="0"/>
              </a:spcAft>
              <a:defRPr sz="4000" b="1">
                <a:solidFill>
                  <a:schemeClr val="tx2"/>
                </a:solidFill>
                <a:latin typeface="Arial" charset="0"/>
                <a:ea typeface="ＭＳ Ｐゴシック" charset="0"/>
              </a:defRPr>
            </a:lvl4pPr>
            <a:lvl5pPr algn="ctr" rtl="0" eaLnBrk="1" fontAlgn="base" hangingPunct="1">
              <a:spcBef>
                <a:spcPct val="0"/>
              </a:spcBef>
              <a:spcAft>
                <a:spcPct val="0"/>
              </a:spcAft>
              <a:defRPr sz="4000" b="1">
                <a:solidFill>
                  <a:schemeClr val="tx2"/>
                </a:solidFill>
                <a:latin typeface="Arial" charset="0"/>
                <a:ea typeface="ＭＳ Ｐゴシック" charset="0"/>
              </a:defRPr>
            </a:lvl5pPr>
            <a:lvl6pPr marL="457200" algn="ctr" rtl="0" eaLnBrk="1" fontAlgn="base" hangingPunct="1">
              <a:spcBef>
                <a:spcPct val="0"/>
              </a:spcBef>
              <a:spcAft>
                <a:spcPct val="0"/>
              </a:spcAft>
              <a:defRPr sz="4000" b="1">
                <a:solidFill>
                  <a:schemeClr val="tx2"/>
                </a:solidFill>
                <a:latin typeface="Arial" charset="0"/>
              </a:defRPr>
            </a:lvl6pPr>
            <a:lvl7pPr marL="914400" algn="ctr" rtl="0" eaLnBrk="1" fontAlgn="base" hangingPunct="1">
              <a:spcBef>
                <a:spcPct val="0"/>
              </a:spcBef>
              <a:spcAft>
                <a:spcPct val="0"/>
              </a:spcAft>
              <a:defRPr sz="4000" b="1">
                <a:solidFill>
                  <a:schemeClr val="tx2"/>
                </a:solidFill>
                <a:latin typeface="Arial" charset="0"/>
              </a:defRPr>
            </a:lvl7pPr>
            <a:lvl8pPr marL="1371600" algn="ctr" rtl="0" eaLnBrk="1" fontAlgn="base" hangingPunct="1">
              <a:spcBef>
                <a:spcPct val="0"/>
              </a:spcBef>
              <a:spcAft>
                <a:spcPct val="0"/>
              </a:spcAft>
              <a:defRPr sz="4000" b="1">
                <a:solidFill>
                  <a:schemeClr val="tx2"/>
                </a:solidFill>
                <a:latin typeface="Arial" charset="0"/>
              </a:defRPr>
            </a:lvl8pPr>
            <a:lvl9pPr marL="1828800" algn="ctr" rtl="0" eaLnBrk="1" fontAlgn="base" hangingPunct="1">
              <a:spcBef>
                <a:spcPct val="0"/>
              </a:spcBef>
              <a:spcAft>
                <a:spcPct val="0"/>
              </a:spcAft>
              <a:defRPr sz="4000" b="1">
                <a:solidFill>
                  <a:schemeClr val="tx2"/>
                </a:solidFill>
                <a:latin typeface="Arial" charset="0"/>
              </a:defRPr>
            </a:lvl9pPr>
          </a:lstStyle>
          <a:p>
            <a:pPr algn="l" defTabSz="685800"/>
            <a:br>
              <a:rPr lang="en-US" sz="3375" kern="0" dirty="0">
                <a:solidFill>
                  <a:schemeClr val="bg1"/>
                </a:solidFill>
              </a:rPr>
            </a:br>
            <a:br>
              <a:rPr lang="en-US" sz="6300" kern="0" dirty="0">
                <a:solidFill>
                  <a:schemeClr val="bg1"/>
                </a:solidFill>
              </a:rPr>
            </a:br>
            <a:r>
              <a:rPr lang="en-US" sz="6300" kern="0" dirty="0">
                <a:solidFill>
                  <a:schemeClr val="bg1"/>
                </a:solidFill>
              </a:rPr>
              <a:t>Sylvain Oberti</a:t>
            </a:r>
            <a:br>
              <a:rPr lang="en-US" sz="6300" kern="0" dirty="0">
                <a:solidFill>
                  <a:schemeClr val="bg1"/>
                </a:solidFill>
              </a:rPr>
            </a:br>
            <a:r>
              <a:rPr lang="en-US" sz="6300" kern="0" dirty="0">
                <a:solidFill>
                  <a:schemeClr val="bg1"/>
                </a:solidFill>
              </a:rPr>
              <a:t>On behalf of the AOF / GALACSI / IRLOS+ team</a:t>
            </a:r>
            <a:br>
              <a:rPr lang="en-US" sz="6300" kern="0" dirty="0">
                <a:solidFill>
                  <a:schemeClr val="bg1"/>
                </a:solidFill>
              </a:rPr>
            </a:br>
            <a:r>
              <a:rPr lang="en-US" sz="6300" kern="0" dirty="0">
                <a:solidFill>
                  <a:schemeClr val="bg1"/>
                </a:solidFill>
              </a:rPr>
              <a:t>LAM seminar - 04.11.21</a:t>
            </a:r>
          </a:p>
          <a:p>
            <a:pPr algn="l" defTabSz="685800"/>
            <a:br>
              <a:rPr lang="en-US" sz="3375" kern="0" dirty="0">
                <a:solidFill>
                  <a:schemeClr val="bg1"/>
                </a:solidFill>
              </a:rPr>
            </a:br>
            <a:endParaRPr lang="en-US" sz="3713" kern="0" dirty="0">
              <a:solidFill>
                <a:schemeClr val="bg1"/>
              </a:solidFill>
            </a:endParaRPr>
          </a:p>
        </p:txBody>
      </p:sp>
    </p:spTree>
    <p:extLst>
      <p:ext uri="{BB962C8B-B14F-4D97-AF65-F5344CB8AC3E}">
        <p14:creationId xmlns:p14="http://schemas.microsoft.com/office/powerpoint/2010/main" val="107658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2436DFD-FB4F-4E14-846E-FA24194588C0}"/>
              </a:ext>
            </a:extLst>
          </p:cNvPr>
          <p:cNvPicPr/>
          <p:nvPr/>
        </p:nvPicPr>
        <p:blipFill rotWithShape="1">
          <a:blip r:embed="rId3"/>
          <a:srcRect l="969" r="6895"/>
          <a:stretch/>
        </p:blipFill>
        <p:spPr>
          <a:xfrm>
            <a:off x="86206" y="976017"/>
            <a:ext cx="4485794" cy="3699292"/>
          </a:xfrm>
          <a:prstGeom prst="rect">
            <a:avLst/>
          </a:prstGeom>
          <a:noFill/>
        </p:spPr>
      </p:pic>
      <p:sp>
        <p:nvSpPr>
          <p:cNvPr id="10" name="Content Placeholder 3">
            <a:extLst>
              <a:ext uri="{FF2B5EF4-FFF2-40B4-BE49-F238E27FC236}">
                <a16:creationId xmlns:a16="http://schemas.microsoft.com/office/drawing/2014/main" id="{B15AA3E8-9BFE-4054-AD0F-26BEFA6FE47D}"/>
              </a:ext>
            </a:extLst>
          </p:cNvPr>
          <p:cNvSpPr txBox="1">
            <a:spLocks/>
          </p:cNvSpPr>
          <p:nvPr/>
        </p:nvSpPr>
        <p:spPr bwMode="auto">
          <a:xfrm>
            <a:off x="4572000" y="1060917"/>
            <a:ext cx="4572000" cy="369929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lnSpcReduction="10000"/>
          </a:bodyPr>
          <a:lstStyle>
            <a:lvl1pPr marL="324000" indent="-324000" algn="l" rtl="0" eaLnBrk="1" fontAlgn="base" hangingPunct="1">
              <a:spcBef>
                <a:spcPts val="1200"/>
              </a:spcBef>
              <a:spcAft>
                <a:spcPts val="0"/>
              </a:spcAft>
              <a:buClr>
                <a:srgbClr val="FF0000"/>
              </a:buClr>
              <a:buSzPct val="90000"/>
              <a:buFontTx/>
              <a:buBlip>
                <a:blip r:embed="rId4"/>
              </a:buBlip>
              <a:defRPr sz="2800">
                <a:solidFill>
                  <a:schemeClr val="tx1"/>
                </a:solidFill>
                <a:latin typeface="+mn-lt"/>
                <a:ea typeface="ＭＳ Ｐゴシック" charset="0"/>
                <a:cs typeface="+mn-cs"/>
              </a:defRPr>
            </a:lvl1pPr>
            <a:lvl2pPr marL="742950" indent="-285750" algn="l" rtl="0" eaLnBrk="1" fontAlgn="base" hangingPunct="1">
              <a:spcBef>
                <a:spcPts val="600"/>
              </a:spcBef>
              <a:spcAft>
                <a:spcPts val="0"/>
              </a:spcAft>
              <a:buClr>
                <a:schemeClr val="accent1"/>
              </a:buClr>
              <a:buFont typeface="Wingdings" charset="0"/>
              <a:buChar char="Ø"/>
              <a:defRPr sz="2400">
                <a:solidFill>
                  <a:schemeClr val="tx1"/>
                </a:solidFill>
                <a:latin typeface="+mn-lt"/>
                <a:ea typeface="ＭＳ Ｐゴシック" charset="0"/>
              </a:defRPr>
            </a:lvl2pPr>
            <a:lvl3pPr marL="1143000" indent="-228600" algn="l" rtl="0" eaLnBrk="1" fontAlgn="base" hangingPunct="1">
              <a:spcBef>
                <a:spcPts val="0"/>
              </a:spcBef>
              <a:spcAft>
                <a:spcPct val="0"/>
              </a:spcAft>
              <a:buClr>
                <a:schemeClr val="tx2"/>
              </a:buClr>
              <a:buChar char="•"/>
              <a:defRPr sz="2000">
                <a:solidFill>
                  <a:schemeClr val="tx1"/>
                </a:solidFill>
                <a:latin typeface="+mn-lt"/>
                <a:ea typeface="ＭＳ Ｐゴシック" charset="0"/>
              </a:defRPr>
            </a:lvl3pPr>
            <a:lvl4pPr marL="1600200" indent="-228600" algn="l" rtl="0" eaLnBrk="1" fontAlgn="base" hangingPunct="1">
              <a:spcBef>
                <a:spcPts val="0"/>
              </a:spcBef>
              <a:spcAft>
                <a:spcPct val="0"/>
              </a:spcAft>
              <a:buChar char="–"/>
              <a:defRPr sz="2000">
                <a:solidFill>
                  <a:schemeClr val="tx1"/>
                </a:solidFill>
                <a:latin typeface="+mn-lt"/>
                <a:ea typeface="ＭＳ Ｐゴシック" charset="0"/>
              </a:defRPr>
            </a:lvl4pPr>
            <a:lvl5pPr marL="2057400" indent="-228600" algn="l" rtl="0" eaLnBrk="1" fontAlgn="base" hangingPunct="1">
              <a:spcBef>
                <a:spcPts val="0"/>
              </a:spcBef>
              <a:spcAft>
                <a:spcPct val="0"/>
              </a:spcAft>
              <a:buChar char="»"/>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100" dirty="0"/>
              <a:t>Pseudo-synthetic </a:t>
            </a:r>
            <a:r>
              <a:rPr lang="en-US" sz="2100" dirty="0" err="1"/>
              <a:t>reconstructor</a:t>
            </a:r>
            <a:endParaRPr lang="en-US" sz="2100" dirty="0"/>
          </a:p>
          <a:p>
            <a:r>
              <a:rPr lang="en-US" sz="2100" dirty="0"/>
              <a:t>Tuned tomographic reconstruction of LO modes</a:t>
            </a:r>
          </a:p>
          <a:p>
            <a:r>
              <a:rPr lang="en-US" sz="2100" dirty="0"/>
              <a:t>More aggressive tuning of LTAO </a:t>
            </a:r>
            <a:r>
              <a:rPr lang="en-US" sz="2100" dirty="0" err="1"/>
              <a:t>reconstructor</a:t>
            </a:r>
            <a:r>
              <a:rPr lang="en-US" sz="2100" dirty="0"/>
              <a:t> leading to controlling 850 modes</a:t>
            </a:r>
          </a:p>
          <a:p>
            <a:r>
              <a:rPr lang="en-US" sz="2100" dirty="0"/>
              <a:t>Tuning of temporal controller in presence of new vibrations</a:t>
            </a:r>
          </a:p>
          <a:p>
            <a:r>
              <a:rPr lang="en-US" sz="2100" dirty="0"/>
              <a:t>Operation under worse seeing conditions than initially expected</a:t>
            </a:r>
          </a:p>
          <a:p>
            <a:pPr marL="0" indent="0">
              <a:buNone/>
            </a:pPr>
            <a:endParaRPr lang="en-US" sz="2100" dirty="0"/>
          </a:p>
        </p:txBody>
      </p:sp>
      <p:sp>
        <p:nvSpPr>
          <p:cNvPr id="3" name="Slide Number Placeholder 2">
            <a:extLst>
              <a:ext uri="{FF2B5EF4-FFF2-40B4-BE49-F238E27FC236}">
                <a16:creationId xmlns:a16="http://schemas.microsoft.com/office/drawing/2014/main" id="{B8A110F0-36A3-4107-9097-E27701232B85}"/>
              </a:ext>
            </a:extLst>
          </p:cNvPr>
          <p:cNvSpPr>
            <a:spLocks noGrp="1"/>
          </p:cNvSpPr>
          <p:nvPr>
            <p:ph type="sldNum" sz="quarter" idx="4"/>
          </p:nvPr>
        </p:nvSpPr>
        <p:spPr>
          <a:xfrm>
            <a:off x="5207001" y="4839892"/>
            <a:ext cx="635000" cy="273844"/>
          </a:xfrm>
        </p:spPr>
        <p:txBody>
          <a:bodyPr vert="horz" lIns="68580" tIns="34290" rIns="68580" bIns="34290" rtlCol="0" anchor="ctr">
            <a:normAutofit/>
          </a:bodyPr>
          <a:lstStyle/>
          <a:p>
            <a:pPr>
              <a:spcAft>
                <a:spcPts val="450"/>
              </a:spcAft>
            </a:pPr>
            <a:fld id="{CD6CA89A-7F63-7545-9B43-AF7DF332BE1B}" type="slidenum">
              <a:rPr lang="en-GB" smtClean="0"/>
              <a:pPr>
                <a:spcAft>
                  <a:spcPts val="450"/>
                </a:spcAft>
              </a:pPr>
              <a:t>10</a:t>
            </a:fld>
            <a:endParaRPr lang="en-GB"/>
          </a:p>
        </p:txBody>
      </p:sp>
      <p:sp>
        <p:nvSpPr>
          <p:cNvPr id="12" name="Title 4">
            <a:extLst>
              <a:ext uri="{FF2B5EF4-FFF2-40B4-BE49-F238E27FC236}">
                <a16:creationId xmlns:a16="http://schemas.microsoft.com/office/drawing/2014/main" id="{38B65A49-FD38-419E-BFFE-CE6E21EBA693}"/>
              </a:ext>
            </a:extLst>
          </p:cNvPr>
          <p:cNvSpPr>
            <a:spLocks noGrp="1"/>
          </p:cNvSpPr>
          <p:nvPr>
            <p:ph type="title"/>
          </p:nvPr>
        </p:nvSpPr>
        <p:spPr>
          <a:xfrm>
            <a:off x="622092" y="1"/>
            <a:ext cx="8521908" cy="804896"/>
          </a:xfrm>
        </p:spPr>
        <p:txBody>
          <a:bodyPr vert="horz" lIns="68580" tIns="34290" rIns="68580" bIns="34290" rtlCol="0" anchor="ctr">
            <a:normAutofit/>
          </a:bodyPr>
          <a:lstStyle/>
          <a:p>
            <a:r>
              <a:rPr lang="en-US" b="1" dirty="0">
                <a:latin typeface="+mj-lt"/>
                <a:ea typeface="ＭＳ Ｐゴシック" charset="0"/>
                <a:cs typeface="+mj-cs"/>
              </a:rPr>
              <a:t>Tomography Optimization in October 2019: I</a:t>
            </a:r>
          </a:p>
        </p:txBody>
      </p:sp>
      <p:sp>
        <p:nvSpPr>
          <p:cNvPr id="8" name="Footer Placeholder 1">
            <a:extLst>
              <a:ext uri="{FF2B5EF4-FFF2-40B4-BE49-F238E27FC236}">
                <a16:creationId xmlns:a16="http://schemas.microsoft.com/office/drawing/2014/main" id="{11952A9A-18D0-4D82-953E-16F29EB01279}"/>
              </a:ext>
            </a:extLst>
          </p:cNvPr>
          <p:cNvSpPr>
            <a:spLocks noGrp="1"/>
          </p:cNvSpPr>
          <p:nvPr>
            <p:ph type="ftr" sz="quarter" idx="3"/>
          </p:nvPr>
        </p:nvSpPr>
        <p:spPr>
          <a:xfrm>
            <a:off x="393690" y="4839891"/>
            <a:ext cx="4813311" cy="273844"/>
          </a:xfrm>
        </p:spPr>
        <p:txBody>
          <a:bodyPr/>
          <a:lstStyle/>
          <a:p>
            <a:r>
              <a:rPr lang="en-US" dirty="0"/>
              <a:t>GALACSI NFM Upgrades, 4</a:t>
            </a:r>
            <a:r>
              <a:rPr lang="en-US" baseline="30000" dirty="0"/>
              <a:t>th</a:t>
            </a:r>
            <a:r>
              <a:rPr lang="en-US" dirty="0"/>
              <a:t> November 2021</a:t>
            </a:r>
            <a:endParaRPr lang="en-GB" dirty="0"/>
          </a:p>
        </p:txBody>
      </p:sp>
    </p:spTree>
    <p:extLst>
      <p:ext uri="{BB962C8B-B14F-4D97-AF65-F5344CB8AC3E}">
        <p14:creationId xmlns:p14="http://schemas.microsoft.com/office/powerpoint/2010/main" val="2601971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B15AA3E8-9BFE-4054-AD0F-26BEFA6FE47D}"/>
              </a:ext>
            </a:extLst>
          </p:cNvPr>
          <p:cNvSpPr txBox="1">
            <a:spLocks/>
          </p:cNvSpPr>
          <p:nvPr/>
        </p:nvSpPr>
        <p:spPr bwMode="auto">
          <a:xfrm>
            <a:off x="77932" y="4063757"/>
            <a:ext cx="8988137" cy="121150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a:bodyPr>
          <a:lstStyle>
            <a:lvl1pPr marL="324000" indent="-324000" algn="l" rtl="0" eaLnBrk="1" fontAlgn="base" hangingPunct="1">
              <a:spcBef>
                <a:spcPts val="1200"/>
              </a:spcBef>
              <a:spcAft>
                <a:spcPts val="0"/>
              </a:spcAft>
              <a:buClr>
                <a:srgbClr val="FF0000"/>
              </a:buClr>
              <a:buSzPct val="90000"/>
              <a:buFontTx/>
              <a:buBlip>
                <a:blip r:embed="rId3"/>
              </a:buBlip>
              <a:defRPr sz="2800">
                <a:solidFill>
                  <a:schemeClr val="tx1"/>
                </a:solidFill>
                <a:latin typeface="+mn-lt"/>
                <a:ea typeface="ＭＳ Ｐゴシック" charset="0"/>
                <a:cs typeface="+mn-cs"/>
              </a:defRPr>
            </a:lvl1pPr>
            <a:lvl2pPr marL="742950" indent="-285750" algn="l" rtl="0" eaLnBrk="1" fontAlgn="base" hangingPunct="1">
              <a:spcBef>
                <a:spcPts val="600"/>
              </a:spcBef>
              <a:spcAft>
                <a:spcPts val="0"/>
              </a:spcAft>
              <a:buClr>
                <a:schemeClr val="accent1"/>
              </a:buClr>
              <a:buFont typeface="Wingdings" charset="0"/>
              <a:buChar char="Ø"/>
              <a:defRPr sz="2400">
                <a:solidFill>
                  <a:schemeClr val="tx1"/>
                </a:solidFill>
                <a:latin typeface="+mn-lt"/>
                <a:ea typeface="ＭＳ Ｐゴシック" charset="0"/>
              </a:defRPr>
            </a:lvl2pPr>
            <a:lvl3pPr marL="1143000" indent="-228600" algn="l" rtl="0" eaLnBrk="1" fontAlgn="base" hangingPunct="1">
              <a:spcBef>
                <a:spcPts val="0"/>
              </a:spcBef>
              <a:spcAft>
                <a:spcPct val="0"/>
              </a:spcAft>
              <a:buClr>
                <a:schemeClr val="tx2"/>
              </a:buClr>
              <a:buChar char="•"/>
              <a:defRPr sz="2000">
                <a:solidFill>
                  <a:schemeClr val="tx1"/>
                </a:solidFill>
                <a:latin typeface="+mn-lt"/>
                <a:ea typeface="ＭＳ Ｐゴシック" charset="0"/>
              </a:defRPr>
            </a:lvl3pPr>
            <a:lvl4pPr marL="1600200" indent="-228600" algn="l" rtl="0" eaLnBrk="1" fontAlgn="base" hangingPunct="1">
              <a:spcBef>
                <a:spcPts val="0"/>
              </a:spcBef>
              <a:spcAft>
                <a:spcPct val="0"/>
              </a:spcAft>
              <a:buChar char="–"/>
              <a:defRPr sz="2000">
                <a:solidFill>
                  <a:schemeClr val="tx1"/>
                </a:solidFill>
                <a:latin typeface="+mn-lt"/>
                <a:ea typeface="ＭＳ Ｐゴシック" charset="0"/>
              </a:defRPr>
            </a:lvl4pPr>
            <a:lvl5pPr marL="2057400" indent="-228600" algn="l" rtl="0" eaLnBrk="1" fontAlgn="base" hangingPunct="1">
              <a:spcBef>
                <a:spcPts val="0"/>
              </a:spcBef>
              <a:spcAft>
                <a:spcPct val="0"/>
              </a:spcAft>
              <a:buChar char="»"/>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1800" dirty="0"/>
              <a:t>Under good to median seeing conditions, PSF FWHM are as low as 35 mas (28 mas on the commissioning camera) at wavelengths ~ 900 nm.</a:t>
            </a:r>
          </a:p>
        </p:txBody>
      </p:sp>
      <p:sp>
        <p:nvSpPr>
          <p:cNvPr id="3" name="Slide Number Placeholder 2">
            <a:extLst>
              <a:ext uri="{FF2B5EF4-FFF2-40B4-BE49-F238E27FC236}">
                <a16:creationId xmlns:a16="http://schemas.microsoft.com/office/drawing/2014/main" id="{B8A110F0-36A3-4107-9097-E27701232B85}"/>
              </a:ext>
            </a:extLst>
          </p:cNvPr>
          <p:cNvSpPr>
            <a:spLocks noGrp="1"/>
          </p:cNvSpPr>
          <p:nvPr>
            <p:ph type="sldNum" sz="quarter" idx="4"/>
          </p:nvPr>
        </p:nvSpPr>
        <p:spPr>
          <a:xfrm>
            <a:off x="5207001" y="4839892"/>
            <a:ext cx="635000" cy="273844"/>
          </a:xfrm>
        </p:spPr>
        <p:txBody>
          <a:bodyPr vert="horz" lIns="68580" tIns="34290" rIns="68580" bIns="34290" rtlCol="0" anchor="ctr">
            <a:normAutofit/>
          </a:bodyPr>
          <a:lstStyle/>
          <a:p>
            <a:pPr>
              <a:spcAft>
                <a:spcPts val="450"/>
              </a:spcAft>
            </a:pPr>
            <a:fld id="{CD6CA89A-7F63-7545-9B43-AF7DF332BE1B}" type="slidenum">
              <a:rPr lang="en-GB" smtClean="0"/>
              <a:pPr>
                <a:spcAft>
                  <a:spcPts val="450"/>
                </a:spcAft>
              </a:pPr>
              <a:t>11</a:t>
            </a:fld>
            <a:endParaRPr lang="en-GB"/>
          </a:p>
        </p:txBody>
      </p:sp>
      <p:sp>
        <p:nvSpPr>
          <p:cNvPr id="12" name="Title 4">
            <a:extLst>
              <a:ext uri="{FF2B5EF4-FFF2-40B4-BE49-F238E27FC236}">
                <a16:creationId xmlns:a16="http://schemas.microsoft.com/office/drawing/2014/main" id="{38B65A49-FD38-419E-BFFE-CE6E21EBA693}"/>
              </a:ext>
            </a:extLst>
          </p:cNvPr>
          <p:cNvSpPr>
            <a:spLocks noGrp="1"/>
          </p:cNvSpPr>
          <p:nvPr>
            <p:ph type="title"/>
          </p:nvPr>
        </p:nvSpPr>
        <p:spPr>
          <a:xfrm>
            <a:off x="629587" y="1"/>
            <a:ext cx="8514413" cy="804896"/>
          </a:xfrm>
        </p:spPr>
        <p:txBody>
          <a:bodyPr vert="horz" lIns="68580" tIns="34290" rIns="68580" bIns="34290" rtlCol="0" anchor="ctr">
            <a:normAutofit/>
          </a:bodyPr>
          <a:lstStyle/>
          <a:p>
            <a:r>
              <a:rPr lang="en-US" dirty="0"/>
              <a:t>Tomography Optimization in October 2019: II</a:t>
            </a:r>
            <a:endParaRPr lang="en-US" b="1" dirty="0">
              <a:latin typeface="+mj-lt"/>
              <a:ea typeface="ＭＳ Ｐゴシック" charset="0"/>
              <a:cs typeface="+mj-cs"/>
            </a:endParaRPr>
          </a:p>
        </p:txBody>
      </p:sp>
      <p:pic>
        <p:nvPicPr>
          <p:cNvPr id="7" name="Picture 6">
            <a:extLst>
              <a:ext uri="{FF2B5EF4-FFF2-40B4-BE49-F238E27FC236}">
                <a16:creationId xmlns:a16="http://schemas.microsoft.com/office/drawing/2014/main" id="{77DD6D5F-A46F-4081-8279-A7EF85D7E777}"/>
              </a:ext>
            </a:extLst>
          </p:cNvPr>
          <p:cNvPicPr/>
          <p:nvPr/>
        </p:nvPicPr>
        <p:blipFill>
          <a:blip r:embed="rId4"/>
          <a:stretch>
            <a:fillRect/>
          </a:stretch>
        </p:blipFill>
        <p:spPr>
          <a:xfrm>
            <a:off x="124366" y="1122244"/>
            <a:ext cx="2434196" cy="2489738"/>
          </a:xfrm>
          <a:prstGeom prst="rect">
            <a:avLst/>
          </a:prstGeom>
        </p:spPr>
      </p:pic>
      <p:pic>
        <p:nvPicPr>
          <p:cNvPr id="8" name="Picture 7">
            <a:extLst>
              <a:ext uri="{FF2B5EF4-FFF2-40B4-BE49-F238E27FC236}">
                <a16:creationId xmlns:a16="http://schemas.microsoft.com/office/drawing/2014/main" id="{8FE0B018-EE62-4603-9137-ACD157CA2E67}"/>
              </a:ext>
            </a:extLst>
          </p:cNvPr>
          <p:cNvPicPr/>
          <p:nvPr/>
        </p:nvPicPr>
        <p:blipFill>
          <a:blip r:embed="rId5"/>
          <a:stretch>
            <a:fillRect/>
          </a:stretch>
        </p:blipFill>
        <p:spPr>
          <a:xfrm>
            <a:off x="2598583" y="1122243"/>
            <a:ext cx="2608418" cy="2486729"/>
          </a:xfrm>
          <a:prstGeom prst="rect">
            <a:avLst/>
          </a:prstGeom>
        </p:spPr>
      </p:pic>
      <p:sp>
        <p:nvSpPr>
          <p:cNvPr id="2" name="TextBox 1">
            <a:extLst>
              <a:ext uri="{FF2B5EF4-FFF2-40B4-BE49-F238E27FC236}">
                <a16:creationId xmlns:a16="http://schemas.microsoft.com/office/drawing/2014/main" id="{84FDE7B7-FC70-4DB3-9BC0-25407847E52F}"/>
              </a:ext>
            </a:extLst>
          </p:cNvPr>
          <p:cNvSpPr txBox="1"/>
          <p:nvPr/>
        </p:nvSpPr>
        <p:spPr>
          <a:xfrm>
            <a:off x="1828510" y="3278720"/>
            <a:ext cx="732893" cy="300082"/>
          </a:xfrm>
          <a:prstGeom prst="rect">
            <a:avLst/>
          </a:prstGeom>
          <a:noFill/>
        </p:spPr>
        <p:txBody>
          <a:bodyPr wrap="none" rtlCol="0">
            <a:spAutoFit/>
          </a:bodyPr>
          <a:lstStyle/>
          <a:p>
            <a:r>
              <a:rPr lang="en-US" sz="1350" b="1" dirty="0">
                <a:solidFill>
                  <a:schemeClr val="bg1"/>
                </a:solidFill>
              </a:rPr>
              <a:t>Before</a:t>
            </a:r>
          </a:p>
        </p:txBody>
      </p:sp>
      <p:sp>
        <p:nvSpPr>
          <p:cNvPr id="13" name="TextBox 12">
            <a:extLst>
              <a:ext uri="{FF2B5EF4-FFF2-40B4-BE49-F238E27FC236}">
                <a16:creationId xmlns:a16="http://schemas.microsoft.com/office/drawing/2014/main" id="{0EE6DB28-2B62-4F84-AB0F-2462BF732873}"/>
              </a:ext>
            </a:extLst>
          </p:cNvPr>
          <p:cNvSpPr txBox="1"/>
          <p:nvPr/>
        </p:nvSpPr>
        <p:spPr>
          <a:xfrm>
            <a:off x="4572001" y="3261934"/>
            <a:ext cx="588623" cy="300082"/>
          </a:xfrm>
          <a:prstGeom prst="rect">
            <a:avLst/>
          </a:prstGeom>
          <a:noFill/>
        </p:spPr>
        <p:txBody>
          <a:bodyPr wrap="none" rtlCol="0">
            <a:spAutoFit/>
          </a:bodyPr>
          <a:lstStyle/>
          <a:p>
            <a:r>
              <a:rPr lang="en-US" sz="1350" b="1" dirty="0">
                <a:solidFill>
                  <a:schemeClr val="bg1"/>
                </a:solidFill>
              </a:rPr>
              <a:t>After</a:t>
            </a:r>
          </a:p>
        </p:txBody>
      </p:sp>
      <p:pic>
        <p:nvPicPr>
          <p:cNvPr id="14" name="Picture 13">
            <a:extLst>
              <a:ext uri="{FF2B5EF4-FFF2-40B4-BE49-F238E27FC236}">
                <a16:creationId xmlns:a16="http://schemas.microsoft.com/office/drawing/2014/main" id="{9C86C792-5CDB-4FEC-94B7-D699BA290A19}"/>
              </a:ext>
            </a:extLst>
          </p:cNvPr>
          <p:cNvPicPr/>
          <p:nvPr/>
        </p:nvPicPr>
        <p:blipFill>
          <a:blip r:embed="rId6"/>
          <a:stretch>
            <a:fillRect/>
          </a:stretch>
        </p:blipFill>
        <p:spPr>
          <a:xfrm>
            <a:off x="5760916" y="852423"/>
            <a:ext cx="3305153" cy="2534256"/>
          </a:xfrm>
          <a:prstGeom prst="rect">
            <a:avLst/>
          </a:prstGeom>
        </p:spPr>
      </p:pic>
      <p:sp>
        <p:nvSpPr>
          <p:cNvPr id="15" name="Rectangle 14">
            <a:extLst>
              <a:ext uri="{FF2B5EF4-FFF2-40B4-BE49-F238E27FC236}">
                <a16:creationId xmlns:a16="http://schemas.microsoft.com/office/drawing/2014/main" id="{43496613-58EC-4789-957D-B29EB48FF8EA}"/>
              </a:ext>
            </a:extLst>
          </p:cNvPr>
          <p:cNvSpPr/>
          <p:nvPr/>
        </p:nvSpPr>
        <p:spPr>
          <a:xfrm>
            <a:off x="5628589" y="3486918"/>
            <a:ext cx="3474028" cy="300082"/>
          </a:xfrm>
          <a:prstGeom prst="rect">
            <a:avLst/>
          </a:prstGeom>
        </p:spPr>
        <p:txBody>
          <a:bodyPr wrap="none">
            <a:spAutoFit/>
          </a:bodyPr>
          <a:lstStyle/>
          <a:p>
            <a:r>
              <a:rPr lang="en-US" sz="1350" i="1" dirty="0"/>
              <a:t>Credit: Johanna Hartke and Claudia Reyes</a:t>
            </a:r>
          </a:p>
        </p:txBody>
      </p:sp>
      <p:sp>
        <p:nvSpPr>
          <p:cNvPr id="17" name="Footer Placeholder 1">
            <a:extLst>
              <a:ext uri="{FF2B5EF4-FFF2-40B4-BE49-F238E27FC236}">
                <a16:creationId xmlns:a16="http://schemas.microsoft.com/office/drawing/2014/main" id="{01C6300E-513F-4CC9-9D96-0921A3DB9678}"/>
              </a:ext>
            </a:extLst>
          </p:cNvPr>
          <p:cNvSpPr>
            <a:spLocks noGrp="1"/>
          </p:cNvSpPr>
          <p:nvPr>
            <p:ph type="ftr" sz="quarter" idx="3"/>
          </p:nvPr>
        </p:nvSpPr>
        <p:spPr>
          <a:xfrm>
            <a:off x="393690" y="4839891"/>
            <a:ext cx="4813311" cy="273844"/>
          </a:xfrm>
        </p:spPr>
        <p:txBody>
          <a:bodyPr/>
          <a:lstStyle/>
          <a:p>
            <a:r>
              <a:rPr lang="en-US" dirty="0"/>
              <a:t>GALACSI NFM Upgrades, 4</a:t>
            </a:r>
            <a:r>
              <a:rPr lang="en-US" baseline="30000" dirty="0"/>
              <a:t>th</a:t>
            </a:r>
            <a:r>
              <a:rPr lang="en-US" dirty="0"/>
              <a:t> November 2021</a:t>
            </a:r>
            <a:endParaRPr lang="en-GB" dirty="0"/>
          </a:p>
        </p:txBody>
      </p:sp>
    </p:spTree>
    <p:extLst>
      <p:ext uri="{BB962C8B-B14F-4D97-AF65-F5344CB8AC3E}">
        <p14:creationId xmlns:p14="http://schemas.microsoft.com/office/powerpoint/2010/main" val="2064186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A943D8-9034-449F-A6B0-0DA33CBE36F2}"/>
              </a:ext>
            </a:extLst>
          </p:cNvPr>
          <p:cNvSpPr>
            <a:spLocks noGrp="1"/>
          </p:cNvSpPr>
          <p:nvPr>
            <p:ph type="sldNum" sz="quarter" idx="4"/>
          </p:nvPr>
        </p:nvSpPr>
        <p:spPr/>
        <p:txBody>
          <a:bodyPr/>
          <a:lstStyle/>
          <a:p>
            <a:fld id="{CD6CA89A-7F63-7545-9B43-AF7DF332BE1B}" type="slidenum">
              <a:rPr lang="en-GB" smtClean="0"/>
              <a:pPr/>
              <a:t>12</a:t>
            </a:fld>
            <a:endParaRPr lang="en-GB"/>
          </a:p>
        </p:txBody>
      </p:sp>
      <p:sp>
        <p:nvSpPr>
          <p:cNvPr id="5" name="Title 4">
            <a:extLst>
              <a:ext uri="{FF2B5EF4-FFF2-40B4-BE49-F238E27FC236}">
                <a16:creationId xmlns:a16="http://schemas.microsoft.com/office/drawing/2014/main" id="{B7ABC7AC-9DC9-4A00-8CF4-B8AC857B2F7D}"/>
              </a:ext>
            </a:extLst>
          </p:cNvPr>
          <p:cNvSpPr>
            <a:spLocks noGrp="1"/>
          </p:cNvSpPr>
          <p:nvPr>
            <p:ph type="title"/>
          </p:nvPr>
        </p:nvSpPr>
        <p:spPr/>
        <p:txBody>
          <a:bodyPr/>
          <a:lstStyle/>
          <a:p>
            <a:r>
              <a:rPr lang="en-US" dirty="0"/>
              <a:t>LTAO reconstruction improvement</a:t>
            </a:r>
          </a:p>
        </p:txBody>
      </p:sp>
      <p:pic>
        <p:nvPicPr>
          <p:cNvPr id="11" name="Picture 10">
            <a:extLst>
              <a:ext uri="{FF2B5EF4-FFF2-40B4-BE49-F238E27FC236}">
                <a16:creationId xmlns:a16="http://schemas.microsoft.com/office/drawing/2014/main" id="{4BCCFCEA-F9A1-4E37-91F6-1D02187AE50E}"/>
              </a:ext>
            </a:extLst>
          </p:cNvPr>
          <p:cNvPicPr>
            <a:picLocks noChangeAspect="1"/>
          </p:cNvPicPr>
          <p:nvPr/>
        </p:nvPicPr>
        <p:blipFill rotWithShape="1">
          <a:blip r:embed="rId3"/>
          <a:srcRect l="52290" t="33333" r="8542" b="22889"/>
          <a:stretch/>
        </p:blipFill>
        <p:spPr>
          <a:xfrm>
            <a:off x="114097" y="1243119"/>
            <a:ext cx="9044398" cy="3159125"/>
          </a:xfrm>
          <a:prstGeom prst="rect">
            <a:avLst/>
          </a:prstGeom>
        </p:spPr>
      </p:pic>
      <p:sp>
        <p:nvSpPr>
          <p:cNvPr id="12" name="Title 4">
            <a:extLst>
              <a:ext uri="{FF2B5EF4-FFF2-40B4-BE49-F238E27FC236}">
                <a16:creationId xmlns:a16="http://schemas.microsoft.com/office/drawing/2014/main" id="{88189987-F53F-44C9-86E8-E7F7BE75161C}"/>
              </a:ext>
            </a:extLst>
          </p:cNvPr>
          <p:cNvSpPr txBox="1">
            <a:spLocks/>
          </p:cNvSpPr>
          <p:nvPr/>
        </p:nvSpPr>
        <p:spPr>
          <a:xfrm>
            <a:off x="826294" y="1"/>
            <a:ext cx="8317706" cy="804896"/>
          </a:xfrm>
          <a:prstGeom prst="rect">
            <a:avLst/>
          </a:prstGeom>
          <a:solidFill>
            <a:schemeClr val="bg1">
              <a:lumMod val="95000"/>
            </a:schemeClr>
          </a:solidFill>
        </p:spPr>
        <p:txBody>
          <a:bodyPr vert="horz" lIns="68580" tIns="34290" rIns="68580" bIns="34290" rtlCol="0" anchor="ctr">
            <a:normAutofit fontScale="92500"/>
          </a:bodyPr>
          <a:lstStyle>
            <a:lvl1pPr algn="ctr" rtl="0" eaLnBrk="1" fontAlgn="base" hangingPunct="1">
              <a:spcBef>
                <a:spcPct val="0"/>
              </a:spcBef>
              <a:spcAft>
                <a:spcPct val="0"/>
              </a:spcAft>
              <a:defRPr sz="3000" b="1">
                <a:solidFill>
                  <a:schemeClr val="tx2"/>
                </a:solidFill>
                <a:latin typeface="+mj-lt"/>
                <a:ea typeface="ＭＳ Ｐゴシック" charset="0"/>
                <a:cs typeface="+mj-cs"/>
              </a:defRPr>
            </a:lvl1pPr>
            <a:lvl2pPr algn="ctr" rtl="0" eaLnBrk="1" fontAlgn="base" hangingPunct="1">
              <a:spcBef>
                <a:spcPct val="0"/>
              </a:spcBef>
              <a:spcAft>
                <a:spcPct val="0"/>
              </a:spcAft>
              <a:defRPr sz="3000" b="1">
                <a:solidFill>
                  <a:schemeClr val="tx2"/>
                </a:solidFill>
                <a:latin typeface="Arial" charset="0"/>
                <a:ea typeface="ＭＳ Ｐゴシック" charset="0"/>
              </a:defRPr>
            </a:lvl2pPr>
            <a:lvl3pPr algn="ctr" rtl="0" eaLnBrk="1" fontAlgn="base" hangingPunct="1">
              <a:spcBef>
                <a:spcPct val="0"/>
              </a:spcBef>
              <a:spcAft>
                <a:spcPct val="0"/>
              </a:spcAft>
              <a:defRPr sz="3000" b="1">
                <a:solidFill>
                  <a:schemeClr val="tx2"/>
                </a:solidFill>
                <a:latin typeface="Arial" charset="0"/>
                <a:ea typeface="ＭＳ Ｐゴシック" charset="0"/>
              </a:defRPr>
            </a:lvl3pPr>
            <a:lvl4pPr algn="ctr" rtl="0" eaLnBrk="1" fontAlgn="base" hangingPunct="1">
              <a:spcBef>
                <a:spcPct val="0"/>
              </a:spcBef>
              <a:spcAft>
                <a:spcPct val="0"/>
              </a:spcAft>
              <a:defRPr sz="3000" b="1">
                <a:solidFill>
                  <a:schemeClr val="tx2"/>
                </a:solidFill>
                <a:latin typeface="Arial" charset="0"/>
                <a:ea typeface="ＭＳ Ｐゴシック" charset="0"/>
              </a:defRPr>
            </a:lvl4pPr>
            <a:lvl5pPr algn="ctr" rtl="0" eaLnBrk="1" fontAlgn="base" hangingPunct="1">
              <a:spcBef>
                <a:spcPct val="0"/>
              </a:spcBef>
              <a:spcAft>
                <a:spcPct val="0"/>
              </a:spcAft>
              <a:defRPr sz="3000" b="1">
                <a:solidFill>
                  <a:schemeClr val="tx2"/>
                </a:solidFill>
                <a:latin typeface="Arial" charset="0"/>
                <a:ea typeface="ＭＳ Ｐゴシック" charset="0"/>
              </a:defRPr>
            </a:lvl5pPr>
            <a:lvl6pPr marL="342900" algn="ctr" rtl="0" eaLnBrk="1" fontAlgn="base" hangingPunct="1">
              <a:spcBef>
                <a:spcPct val="0"/>
              </a:spcBef>
              <a:spcAft>
                <a:spcPct val="0"/>
              </a:spcAft>
              <a:defRPr sz="3000" b="1">
                <a:solidFill>
                  <a:schemeClr val="tx2"/>
                </a:solidFill>
                <a:latin typeface="Arial" charset="0"/>
              </a:defRPr>
            </a:lvl6pPr>
            <a:lvl7pPr marL="685800" algn="ctr" rtl="0" eaLnBrk="1" fontAlgn="base" hangingPunct="1">
              <a:spcBef>
                <a:spcPct val="0"/>
              </a:spcBef>
              <a:spcAft>
                <a:spcPct val="0"/>
              </a:spcAft>
              <a:defRPr sz="3000" b="1">
                <a:solidFill>
                  <a:schemeClr val="tx2"/>
                </a:solidFill>
                <a:latin typeface="Arial" charset="0"/>
              </a:defRPr>
            </a:lvl7pPr>
            <a:lvl8pPr marL="1028700" algn="ctr" rtl="0" eaLnBrk="1" fontAlgn="base" hangingPunct="1">
              <a:spcBef>
                <a:spcPct val="0"/>
              </a:spcBef>
              <a:spcAft>
                <a:spcPct val="0"/>
              </a:spcAft>
              <a:defRPr sz="3000" b="1">
                <a:solidFill>
                  <a:schemeClr val="tx2"/>
                </a:solidFill>
                <a:latin typeface="Arial" charset="0"/>
              </a:defRPr>
            </a:lvl8pPr>
            <a:lvl9pPr marL="1371600" algn="ctr" rtl="0" eaLnBrk="1" fontAlgn="base" hangingPunct="1">
              <a:spcBef>
                <a:spcPct val="0"/>
              </a:spcBef>
              <a:spcAft>
                <a:spcPct val="0"/>
              </a:spcAft>
              <a:defRPr sz="3000" b="1">
                <a:solidFill>
                  <a:schemeClr val="tx2"/>
                </a:solidFill>
                <a:latin typeface="Arial" charset="0"/>
              </a:defRPr>
            </a:lvl9pPr>
          </a:lstStyle>
          <a:p>
            <a:pPr defTabSz="914400"/>
            <a:r>
              <a:rPr lang="en-US" kern="0" dirty="0"/>
              <a:t>Tomography Optimization in October 2019: III</a:t>
            </a:r>
          </a:p>
        </p:txBody>
      </p:sp>
      <p:sp>
        <p:nvSpPr>
          <p:cNvPr id="7" name="TextBox 6">
            <a:extLst>
              <a:ext uri="{FF2B5EF4-FFF2-40B4-BE49-F238E27FC236}">
                <a16:creationId xmlns:a16="http://schemas.microsoft.com/office/drawing/2014/main" id="{A1B516E4-23A0-4CF8-8A05-963B741C69F4}"/>
              </a:ext>
            </a:extLst>
          </p:cNvPr>
          <p:cNvSpPr txBox="1"/>
          <p:nvPr/>
        </p:nvSpPr>
        <p:spPr>
          <a:xfrm>
            <a:off x="847904" y="4470723"/>
            <a:ext cx="3724096" cy="300082"/>
          </a:xfrm>
          <a:prstGeom prst="rect">
            <a:avLst/>
          </a:prstGeom>
          <a:noFill/>
        </p:spPr>
        <p:txBody>
          <a:bodyPr wrap="none" rtlCol="0">
            <a:spAutoFit/>
          </a:bodyPr>
          <a:lstStyle/>
          <a:p>
            <a:r>
              <a:rPr lang="en-US" sz="1350" i="1" dirty="0"/>
              <a:t>Credit: Fernando Selman and Johanna Hartke</a:t>
            </a:r>
          </a:p>
        </p:txBody>
      </p:sp>
      <p:sp>
        <p:nvSpPr>
          <p:cNvPr id="8" name="Footer Placeholder 1">
            <a:extLst>
              <a:ext uri="{FF2B5EF4-FFF2-40B4-BE49-F238E27FC236}">
                <a16:creationId xmlns:a16="http://schemas.microsoft.com/office/drawing/2014/main" id="{CB096285-7336-4F97-8A62-D8BDC4C2B15B}"/>
              </a:ext>
            </a:extLst>
          </p:cNvPr>
          <p:cNvSpPr>
            <a:spLocks noGrp="1"/>
          </p:cNvSpPr>
          <p:nvPr>
            <p:ph type="ftr" sz="quarter" idx="3"/>
          </p:nvPr>
        </p:nvSpPr>
        <p:spPr>
          <a:xfrm>
            <a:off x="393690" y="4839891"/>
            <a:ext cx="4813311" cy="273844"/>
          </a:xfrm>
        </p:spPr>
        <p:txBody>
          <a:bodyPr/>
          <a:lstStyle/>
          <a:p>
            <a:r>
              <a:rPr lang="en-US" dirty="0"/>
              <a:t>GALACSI NFM Upgrades, 4</a:t>
            </a:r>
            <a:r>
              <a:rPr lang="en-US" baseline="30000" dirty="0"/>
              <a:t>th</a:t>
            </a:r>
            <a:r>
              <a:rPr lang="en-US" dirty="0"/>
              <a:t> November 2021</a:t>
            </a:r>
            <a:endParaRPr lang="en-GB" dirty="0"/>
          </a:p>
        </p:txBody>
      </p:sp>
      <p:sp>
        <p:nvSpPr>
          <p:cNvPr id="9" name="TextBox 8">
            <a:extLst>
              <a:ext uri="{FF2B5EF4-FFF2-40B4-BE49-F238E27FC236}">
                <a16:creationId xmlns:a16="http://schemas.microsoft.com/office/drawing/2014/main" id="{C870C647-6113-4A27-A564-E9E90321FCD0}"/>
              </a:ext>
            </a:extLst>
          </p:cNvPr>
          <p:cNvSpPr txBox="1"/>
          <p:nvPr/>
        </p:nvSpPr>
        <p:spPr>
          <a:xfrm rot="16200000">
            <a:off x="3800572" y="2638015"/>
            <a:ext cx="1903085" cy="369332"/>
          </a:xfrm>
          <a:prstGeom prst="rect">
            <a:avLst/>
          </a:prstGeom>
          <a:solidFill>
            <a:schemeClr val="bg1"/>
          </a:solidFill>
        </p:spPr>
        <p:txBody>
          <a:bodyPr wrap="none" rtlCol="0">
            <a:spAutoFit/>
          </a:bodyPr>
          <a:lstStyle/>
          <a:p>
            <a:r>
              <a:rPr lang="en-US" dirty="0"/>
              <a:t>MUSE FWHM [“]</a:t>
            </a:r>
          </a:p>
        </p:txBody>
      </p:sp>
      <p:sp>
        <p:nvSpPr>
          <p:cNvPr id="10" name="TextBox 9">
            <a:extLst>
              <a:ext uri="{FF2B5EF4-FFF2-40B4-BE49-F238E27FC236}">
                <a16:creationId xmlns:a16="http://schemas.microsoft.com/office/drawing/2014/main" id="{FDFA439F-8E67-4FA0-9C8D-E61EC7BC53C9}"/>
              </a:ext>
            </a:extLst>
          </p:cNvPr>
          <p:cNvSpPr txBox="1"/>
          <p:nvPr/>
        </p:nvSpPr>
        <p:spPr>
          <a:xfrm rot="16200000">
            <a:off x="-947319" y="2554672"/>
            <a:ext cx="2121093" cy="369332"/>
          </a:xfrm>
          <a:prstGeom prst="rect">
            <a:avLst/>
          </a:prstGeom>
          <a:solidFill>
            <a:schemeClr val="bg1"/>
          </a:solidFill>
        </p:spPr>
        <p:txBody>
          <a:bodyPr wrap="none" rtlCol="0">
            <a:spAutoFit/>
          </a:bodyPr>
          <a:lstStyle/>
          <a:p>
            <a:r>
              <a:rPr lang="en-US" dirty="0"/>
              <a:t>MUSE </a:t>
            </a:r>
            <a:r>
              <a:rPr lang="en-US" dirty="0" err="1"/>
              <a:t>Strehl</a:t>
            </a:r>
            <a:r>
              <a:rPr lang="en-US" dirty="0"/>
              <a:t> Ratio</a:t>
            </a:r>
          </a:p>
        </p:txBody>
      </p:sp>
    </p:spTree>
    <p:extLst>
      <p:ext uri="{BB962C8B-B14F-4D97-AF65-F5344CB8AC3E}">
        <p14:creationId xmlns:p14="http://schemas.microsoft.com/office/powerpoint/2010/main" val="817958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4232F7F-0060-4B1A-A40A-CA5CC445C3C2}"/>
              </a:ext>
            </a:extLst>
          </p:cNvPr>
          <p:cNvSpPr>
            <a:spLocks noGrp="1"/>
          </p:cNvSpPr>
          <p:nvPr>
            <p:ph type="sldNum" sz="quarter" idx="4"/>
          </p:nvPr>
        </p:nvSpPr>
        <p:spPr/>
        <p:txBody>
          <a:bodyPr/>
          <a:lstStyle/>
          <a:p>
            <a:fld id="{CD6CA89A-7F63-7545-9B43-AF7DF332BE1B}" type="slidenum">
              <a:rPr lang="en-GB" smtClean="0"/>
              <a:pPr/>
              <a:t>13</a:t>
            </a:fld>
            <a:endParaRPr lang="en-GB"/>
          </a:p>
        </p:txBody>
      </p:sp>
      <p:sp>
        <p:nvSpPr>
          <p:cNvPr id="5" name="Title 4">
            <a:extLst>
              <a:ext uri="{FF2B5EF4-FFF2-40B4-BE49-F238E27FC236}">
                <a16:creationId xmlns:a16="http://schemas.microsoft.com/office/drawing/2014/main" id="{CD5A4159-3684-4EDB-AA53-ACE0BF518E2D}"/>
              </a:ext>
            </a:extLst>
          </p:cNvPr>
          <p:cNvSpPr>
            <a:spLocks noGrp="1"/>
          </p:cNvSpPr>
          <p:nvPr>
            <p:ph type="title"/>
          </p:nvPr>
        </p:nvSpPr>
        <p:spPr/>
        <p:txBody>
          <a:bodyPr/>
          <a:lstStyle/>
          <a:p>
            <a:r>
              <a:rPr lang="en-US" dirty="0"/>
              <a:t>GALACSI NFM Upgrades Timeline</a:t>
            </a:r>
          </a:p>
        </p:txBody>
      </p:sp>
      <p:sp>
        <p:nvSpPr>
          <p:cNvPr id="8" name="Arrow: Notched Right 7">
            <a:extLst>
              <a:ext uri="{FF2B5EF4-FFF2-40B4-BE49-F238E27FC236}">
                <a16:creationId xmlns:a16="http://schemas.microsoft.com/office/drawing/2014/main" id="{40DCB768-CF8A-4E36-915B-E67CD997FB98}"/>
              </a:ext>
            </a:extLst>
          </p:cNvPr>
          <p:cNvSpPr/>
          <p:nvPr/>
        </p:nvSpPr>
        <p:spPr bwMode="auto">
          <a:xfrm>
            <a:off x="94468" y="2076450"/>
            <a:ext cx="9049532" cy="1270000"/>
          </a:xfrm>
          <a:prstGeom prst="notchedRightArrow">
            <a:avLst/>
          </a:prstGeom>
          <a:solidFill>
            <a:schemeClr val="accent1">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9" name="Oval 8">
            <a:extLst>
              <a:ext uri="{FF2B5EF4-FFF2-40B4-BE49-F238E27FC236}">
                <a16:creationId xmlns:a16="http://schemas.microsoft.com/office/drawing/2014/main" id="{A06892F6-EFF5-4B7D-A87C-B5291DB0D592}"/>
              </a:ext>
            </a:extLst>
          </p:cNvPr>
          <p:cNvSpPr/>
          <p:nvPr/>
        </p:nvSpPr>
        <p:spPr bwMode="auto">
          <a:xfrm>
            <a:off x="873490" y="2613025"/>
            <a:ext cx="196850" cy="196850"/>
          </a:xfrm>
          <a:prstGeom prst="ellipse">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0" name="Oval 9">
            <a:extLst>
              <a:ext uri="{FF2B5EF4-FFF2-40B4-BE49-F238E27FC236}">
                <a16:creationId xmlns:a16="http://schemas.microsoft.com/office/drawing/2014/main" id="{DC240D5E-3A45-49AB-8432-2A0DD70FBC4F}"/>
              </a:ext>
            </a:extLst>
          </p:cNvPr>
          <p:cNvSpPr/>
          <p:nvPr/>
        </p:nvSpPr>
        <p:spPr bwMode="auto">
          <a:xfrm>
            <a:off x="3809745" y="2619447"/>
            <a:ext cx="196850" cy="196850"/>
          </a:xfrm>
          <a:prstGeom prst="ellipse">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0EB5A390-79C5-4DAF-9207-6CC28D3816AB}"/>
              </a:ext>
            </a:extLst>
          </p:cNvPr>
          <p:cNvSpPr/>
          <p:nvPr/>
        </p:nvSpPr>
        <p:spPr bwMode="auto">
          <a:xfrm>
            <a:off x="6327416" y="2621217"/>
            <a:ext cx="196850" cy="196850"/>
          </a:xfrm>
          <a:prstGeom prst="ellipse">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2" name="Oval 11">
            <a:extLst>
              <a:ext uri="{FF2B5EF4-FFF2-40B4-BE49-F238E27FC236}">
                <a16:creationId xmlns:a16="http://schemas.microsoft.com/office/drawing/2014/main" id="{C83852A0-59D5-42A1-B78F-4669967897C3}"/>
              </a:ext>
            </a:extLst>
          </p:cNvPr>
          <p:cNvSpPr/>
          <p:nvPr/>
        </p:nvSpPr>
        <p:spPr bwMode="auto">
          <a:xfrm>
            <a:off x="2699400" y="2634486"/>
            <a:ext cx="196850" cy="19685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3" name="TextBox 12">
            <a:extLst>
              <a:ext uri="{FF2B5EF4-FFF2-40B4-BE49-F238E27FC236}">
                <a16:creationId xmlns:a16="http://schemas.microsoft.com/office/drawing/2014/main" id="{3591390B-A218-469E-9622-48D143344A6B}"/>
              </a:ext>
            </a:extLst>
          </p:cNvPr>
          <p:cNvSpPr txBox="1"/>
          <p:nvPr/>
        </p:nvSpPr>
        <p:spPr>
          <a:xfrm>
            <a:off x="11112" y="1536152"/>
            <a:ext cx="1941558" cy="923330"/>
          </a:xfrm>
          <a:prstGeom prst="rect">
            <a:avLst/>
          </a:prstGeom>
          <a:noFill/>
        </p:spPr>
        <p:txBody>
          <a:bodyPr wrap="none" rtlCol="0">
            <a:spAutoFit/>
          </a:bodyPr>
          <a:lstStyle/>
          <a:p>
            <a:pPr algn="ctr"/>
            <a:r>
              <a:rPr lang="en-US" b="1" dirty="0">
                <a:solidFill>
                  <a:schemeClr val="bg1">
                    <a:lumMod val="85000"/>
                  </a:schemeClr>
                </a:solidFill>
              </a:rPr>
              <a:t>NFM</a:t>
            </a:r>
          </a:p>
          <a:p>
            <a:pPr algn="ctr"/>
            <a:r>
              <a:rPr lang="en-US" b="1" dirty="0">
                <a:solidFill>
                  <a:schemeClr val="bg1">
                    <a:lumMod val="85000"/>
                  </a:schemeClr>
                </a:solidFill>
              </a:rPr>
              <a:t> commissioning</a:t>
            </a:r>
          </a:p>
          <a:p>
            <a:pPr algn="ctr"/>
            <a:r>
              <a:rPr lang="en-US" b="1" dirty="0">
                <a:solidFill>
                  <a:schemeClr val="bg1">
                    <a:lumMod val="85000"/>
                  </a:schemeClr>
                </a:solidFill>
              </a:rPr>
              <a:t>Q1 2018</a:t>
            </a:r>
          </a:p>
        </p:txBody>
      </p:sp>
      <p:sp>
        <p:nvSpPr>
          <p:cNvPr id="14" name="Oval 13">
            <a:extLst>
              <a:ext uri="{FF2B5EF4-FFF2-40B4-BE49-F238E27FC236}">
                <a16:creationId xmlns:a16="http://schemas.microsoft.com/office/drawing/2014/main" id="{4B3CD49F-C395-4B8B-8D84-6700102749CA}"/>
              </a:ext>
            </a:extLst>
          </p:cNvPr>
          <p:cNvSpPr/>
          <p:nvPr/>
        </p:nvSpPr>
        <p:spPr bwMode="auto">
          <a:xfrm>
            <a:off x="7812325" y="2621217"/>
            <a:ext cx="196850" cy="196850"/>
          </a:xfrm>
          <a:prstGeom prst="ellipse">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5" name="TextBox 14">
            <a:extLst>
              <a:ext uri="{FF2B5EF4-FFF2-40B4-BE49-F238E27FC236}">
                <a16:creationId xmlns:a16="http://schemas.microsoft.com/office/drawing/2014/main" id="{09C31CE3-3241-46A9-A9C7-DF5D1A6C9479}"/>
              </a:ext>
            </a:extLst>
          </p:cNvPr>
          <p:cNvSpPr txBox="1"/>
          <p:nvPr/>
        </p:nvSpPr>
        <p:spPr>
          <a:xfrm>
            <a:off x="2007710" y="1753553"/>
            <a:ext cx="1614546" cy="646331"/>
          </a:xfrm>
          <a:prstGeom prst="rect">
            <a:avLst/>
          </a:prstGeom>
          <a:noFill/>
        </p:spPr>
        <p:txBody>
          <a:bodyPr wrap="none" rtlCol="0">
            <a:spAutoFit/>
          </a:bodyPr>
          <a:lstStyle/>
          <a:p>
            <a:pPr algn="ctr"/>
            <a:r>
              <a:rPr lang="en-US" b="1" dirty="0">
                <a:solidFill>
                  <a:schemeClr val="accent1"/>
                </a:solidFill>
              </a:rPr>
              <a:t>IRLOS+ Start</a:t>
            </a:r>
          </a:p>
          <a:p>
            <a:pPr algn="ctr"/>
            <a:r>
              <a:rPr lang="en-US" b="1" dirty="0">
                <a:solidFill>
                  <a:schemeClr val="accent1"/>
                </a:solidFill>
              </a:rPr>
              <a:t>March 2019</a:t>
            </a:r>
          </a:p>
        </p:txBody>
      </p:sp>
      <p:sp>
        <p:nvSpPr>
          <p:cNvPr id="16" name="TextBox 15">
            <a:extLst>
              <a:ext uri="{FF2B5EF4-FFF2-40B4-BE49-F238E27FC236}">
                <a16:creationId xmlns:a16="http://schemas.microsoft.com/office/drawing/2014/main" id="{4E4038F0-4B2F-4B0F-94A0-296D9905EE4E}"/>
              </a:ext>
            </a:extLst>
          </p:cNvPr>
          <p:cNvSpPr txBox="1"/>
          <p:nvPr/>
        </p:nvSpPr>
        <p:spPr>
          <a:xfrm>
            <a:off x="3084867" y="3053829"/>
            <a:ext cx="1646606" cy="923330"/>
          </a:xfrm>
          <a:prstGeom prst="rect">
            <a:avLst/>
          </a:prstGeom>
          <a:noFill/>
        </p:spPr>
        <p:txBody>
          <a:bodyPr wrap="none" rtlCol="0">
            <a:spAutoFit/>
          </a:bodyPr>
          <a:lstStyle/>
          <a:p>
            <a:pPr algn="ctr"/>
            <a:r>
              <a:rPr lang="en-US" b="1" dirty="0">
                <a:solidFill>
                  <a:schemeClr val="bg1">
                    <a:lumMod val="85000"/>
                  </a:schemeClr>
                </a:solidFill>
              </a:rPr>
              <a:t>Tomography</a:t>
            </a:r>
          </a:p>
          <a:p>
            <a:pPr algn="ctr"/>
            <a:r>
              <a:rPr lang="en-US" b="1" dirty="0">
                <a:solidFill>
                  <a:schemeClr val="bg1">
                    <a:lumMod val="85000"/>
                  </a:schemeClr>
                </a:solidFill>
              </a:rPr>
              <a:t>optimization</a:t>
            </a:r>
          </a:p>
          <a:p>
            <a:pPr algn="ctr"/>
            <a:r>
              <a:rPr lang="en-US" b="1" dirty="0">
                <a:solidFill>
                  <a:schemeClr val="bg1">
                    <a:lumMod val="85000"/>
                  </a:schemeClr>
                </a:solidFill>
              </a:rPr>
              <a:t>October 2019</a:t>
            </a:r>
          </a:p>
        </p:txBody>
      </p:sp>
      <p:pic>
        <p:nvPicPr>
          <p:cNvPr id="17" name="Picture 16">
            <a:extLst>
              <a:ext uri="{FF2B5EF4-FFF2-40B4-BE49-F238E27FC236}">
                <a16:creationId xmlns:a16="http://schemas.microsoft.com/office/drawing/2014/main" id="{17CBEE22-B5D4-43B1-BDF3-2F2C78CC2D13}"/>
              </a:ext>
            </a:extLst>
          </p:cNvPr>
          <p:cNvPicPr>
            <a:picLocks noChangeAspect="1"/>
          </p:cNvPicPr>
          <p:nvPr/>
        </p:nvPicPr>
        <p:blipFill>
          <a:blip r:embed="rId3"/>
          <a:stretch>
            <a:fillRect/>
          </a:stretch>
        </p:blipFill>
        <p:spPr>
          <a:xfrm>
            <a:off x="3666932" y="1500529"/>
            <a:ext cx="908571" cy="880000"/>
          </a:xfrm>
          <a:prstGeom prst="rect">
            <a:avLst/>
          </a:prstGeom>
        </p:spPr>
      </p:pic>
      <p:pic>
        <p:nvPicPr>
          <p:cNvPr id="18" name="Picture 17">
            <a:extLst>
              <a:ext uri="{FF2B5EF4-FFF2-40B4-BE49-F238E27FC236}">
                <a16:creationId xmlns:a16="http://schemas.microsoft.com/office/drawing/2014/main" id="{407B5E44-442D-49D1-9132-44E75A1BB6F7}"/>
              </a:ext>
            </a:extLst>
          </p:cNvPr>
          <p:cNvPicPr>
            <a:picLocks noChangeAspect="1"/>
          </p:cNvPicPr>
          <p:nvPr/>
        </p:nvPicPr>
        <p:blipFill>
          <a:blip r:embed="rId4"/>
          <a:stretch>
            <a:fillRect/>
          </a:stretch>
        </p:blipFill>
        <p:spPr>
          <a:xfrm>
            <a:off x="4588615" y="1500529"/>
            <a:ext cx="897143" cy="880000"/>
          </a:xfrm>
          <a:prstGeom prst="rect">
            <a:avLst/>
          </a:prstGeom>
        </p:spPr>
      </p:pic>
      <p:pic>
        <p:nvPicPr>
          <p:cNvPr id="19" name="Picture 18">
            <a:extLst>
              <a:ext uri="{FF2B5EF4-FFF2-40B4-BE49-F238E27FC236}">
                <a16:creationId xmlns:a16="http://schemas.microsoft.com/office/drawing/2014/main" id="{3243DEA4-79D7-426D-A2E3-F7D9127ED2C4}"/>
              </a:ext>
            </a:extLst>
          </p:cNvPr>
          <p:cNvPicPr>
            <a:picLocks noChangeAspect="1"/>
          </p:cNvPicPr>
          <p:nvPr/>
        </p:nvPicPr>
        <p:blipFill rotWithShape="1">
          <a:blip r:embed="rId5"/>
          <a:srcRect l="3548" t="61446" r="66087"/>
          <a:stretch/>
        </p:blipFill>
        <p:spPr>
          <a:xfrm>
            <a:off x="94468" y="3070537"/>
            <a:ext cx="2618751" cy="1457762"/>
          </a:xfrm>
          <a:prstGeom prst="rect">
            <a:avLst/>
          </a:prstGeom>
        </p:spPr>
      </p:pic>
      <p:pic>
        <p:nvPicPr>
          <p:cNvPr id="20" name="Picture 19" descr="A picture containing text, electronics, projector, gear&#10;&#10;Description automatically generated">
            <a:extLst>
              <a:ext uri="{FF2B5EF4-FFF2-40B4-BE49-F238E27FC236}">
                <a16:creationId xmlns:a16="http://schemas.microsoft.com/office/drawing/2014/main" id="{D80BF8A3-C9BF-49CB-8A32-9FA86A6267D6}"/>
              </a:ext>
            </a:extLst>
          </p:cNvPr>
          <p:cNvPicPr>
            <a:picLocks noChangeAspect="1"/>
          </p:cNvPicPr>
          <p:nvPr/>
        </p:nvPicPr>
        <p:blipFill rotWithShape="1">
          <a:blip r:embed="rId6"/>
          <a:srcRect l="23031" t="3498" r="18928" b="10103"/>
          <a:stretch/>
        </p:blipFill>
        <p:spPr>
          <a:xfrm>
            <a:off x="5690468" y="1080044"/>
            <a:ext cx="1273896" cy="1319840"/>
          </a:xfrm>
          <a:prstGeom prst="rect">
            <a:avLst/>
          </a:prstGeom>
        </p:spPr>
      </p:pic>
      <p:sp>
        <p:nvSpPr>
          <p:cNvPr id="21" name="TextBox 20">
            <a:extLst>
              <a:ext uri="{FF2B5EF4-FFF2-40B4-BE49-F238E27FC236}">
                <a16:creationId xmlns:a16="http://schemas.microsoft.com/office/drawing/2014/main" id="{4E6268ED-DDEE-4356-9647-A8A0CD7CE9AC}"/>
              </a:ext>
            </a:extLst>
          </p:cNvPr>
          <p:cNvSpPr txBox="1"/>
          <p:nvPr/>
        </p:nvSpPr>
        <p:spPr>
          <a:xfrm>
            <a:off x="5503107" y="3014044"/>
            <a:ext cx="1774846" cy="923330"/>
          </a:xfrm>
          <a:prstGeom prst="rect">
            <a:avLst/>
          </a:prstGeom>
          <a:noFill/>
        </p:spPr>
        <p:txBody>
          <a:bodyPr wrap="none" rtlCol="0">
            <a:spAutoFit/>
          </a:bodyPr>
          <a:lstStyle/>
          <a:p>
            <a:pPr algn="ctr"/>
            <a:r>
              <a:rPr lang="en-US" b="1" dirty="0">
                <a:solidFill>
                  <a:schemeClr val="bg1">
                    <a:lumMod val="85000"/>
                  </a:schemeClr>
                </a:solidFill>
              </a:rPr>
              <a:t>IRLOS+ </a:t>
            </a:r>
          </a:p>
          <a:p>
            <a:pPr algn="ctr"/>
            <a:r>
              <a:rPr lang="en-US" b="1" dirty="0">
                <a:solidFill>
                  <a:schemeClr val="bg1">
                    <a:lumMod val="85000"/>
                  </a:schemeClr>
                </a:solidFill>
              </a:rPr>
              <a:t>AIV &amp; Comm 1</a:t>
            </a:r>
          </a:p>
          <a:p>
            <a:pPr algn="ctr"/>
            <a:r>
              <a:rPr lang="en-US" b="1" dirty="0">
                <a:solidFill>
                  <a:schemeClr val="bg1">
                    <a:lumMod val="85000"/>
                  </a:schemeClr>
                </a:solidFill>
              </a:rPr>
              <a:t>March 2021</a:t>
            </a:r>
          </a:p>
        </p:txBody>
      </p:sp>
      <p:pic>
        <p:nvPicPr>
          <p:cNvPr id="22" name="Picture 21" descr="A picture containing timeline&#10;&#10;Description automatically generated">
            <a:extLst>
              <a:ext uri="{FF2B5EF4-FFF2-40B4-BE49-F238E27FC236}">
                <a16:creationId xmlns:a16="http://schemas.microsoft.com/office/drawing/2014/main" id="{490CFE37-7F02-4298-A548-5A20D6BFA890}"/>
              </a:ext>
            </a:extLst>
          </p:cNvPr>
          <p:cNvPicPr>
            <a:picLocks noChangeAspect="1"/>
          </p:cNvPicPr>
          <p:nvPr/>
        </p:nvPicPr>
        <p:blipFill rotWithShape="1">
          <a:blip r:embed="rId7"/>
          <a:srcRect l="1101" t="1077" r="51403" b="33197"/>
          <a:stretch/>
        </p:blipFill>
        <p:spPr>
          <a:xfrm>
            <a:off x="7155955" y="1093811"/>
            <a:ext cx="1251173" cy="1298511"/>
          </a:xfrm>
          <a:prstGeom prst="rect">
            <a:avLst/>
          </a:prstGeom>
        </p:spPr>
      </p:pic>
      <p:sp>
        <p:nvSpPr>
          <p:cNvPr id="23" name="TextBox 22">
            <a:extLst>
              <a:ext uri="{FF2B5EF4-FFF2-40B4-BE49-F238E27FC236}">
                <a16:creationId xmlns:a16="http://schemas.microsoft.com/office/drawing/2014/main" id="{CA046A4D-43B2-45B0-9519-DF4C89785035}"/>
              </a:ext>
            </a:extLst>
          </p:cNvPr>
          <p:cNvSpPr txBox="1"/>
          <p:nvPr/>
        </p:nvSpPr>
        <p:spPr>
          <a:xfrm>
            <a:off x="7431672" y="3011490"/>
            <a:ext cx="1223413" cy="923330"/>
          </a:xfrm>
          <a:prstGeom prst="rect">
            <a:avLst/>
          </a:prstGeom>
          <a:noFill/>
        </p:spPr>
        <p:txBody>
          <a:bodyPr wrap="none" rtlCol="0">
            <a:spAutoFit/>
          </a:bodyPr>
          <a:lstStyle/>
          <a:p>
            <a:pPr algn="ctr"/>
            <a:r>
              <a:rPr lang="en-US" b="1" dirty="0">
                <a:solidFill>
                  <a:schemeClr val="bg1">
                    <a:lumMod val="85000"/>
                  </a:schemeClr>
                </a:solidFill>
              </a:rPr>
              <a:t>IRLOS+ </a:t>
            </a:r>
          </a:p>
          <a:p>
            <a:pPr algn="ctr"/>
            <a:r>
              <a:rPr lang="en-US" b="1" dirty="0">
                <a:solidFill>
                  <a:schemeClr val="bg1">
                    <a:lumMod val="85000"/>
                  </a:schemeClr>
                </a:solidFill>
              </a:rPr>
              <a:t>Comm 2</a:t>
            </a:r>
          </a:p>
          <a:p>
            <a:pPr algn="ctr"/>
            <a:r>
              <a:rPr lang="en-US" b="1" dirty="0">
                <a:solidFill>
                  <a:schemeClr val="bg1">
                    <a:lumMod val="85000"/>
                  </a:schemeClr>
                </a:solidFill>
              </a:rPr>
              <a:t>July 2021</a:t>
            </a:r>
          </a:p>
        </p:txBody>
      </p:sp>
      <p:sp>
        <p:nvSpPr>
          <p:cNvPr id="24" name="Footer Placeholder 1">
            <a:extLst>
              <a:ext uri="{FF2B5EF4-FFF2-40B4-BE49-F238E27FC236}">
                <a16:creationId xmlns:a16="http://schemas.microsoft.com/office/drawing/2014/main" id="{300E90B1-6058-4553-A8A5-4F695E805DDA}"/>
              </a:ext>
            </a:extLst>
          </p:cNvPr>
          <p:cNvSpPr>
            <a:spLocks noGrp="1"/>
          </p:cNvSpPr>
          <p:nvPr>
            <p:ph type="ftr" sz="quarter" idx="3"/>
          </p:nvPr>
        </p:nvSpPr>
        <p:spPr>
          <a:xfrm>
            <a:off x="393690" y="4839891"/>
            <a:ext cx="4813311" cy="273844"/>
          </a:xfrm>
        </p:spPr>
        <p:txBody>
          <a:bodyPr/>
          <a:lstStyle/>
          <a:p>
            <a:r>
              <a:rPr lang="en-US" dirty="0"/>
              <a:t>GALACSI NFM Upgrades, 4</a:t>
            </a:r>
            <a:r>
              <a:rPr lang="en-US" baseline="30000" dirty="0"/>
              <a:t>th</a:t>
            </a:r>
            <a:r>
              <a:rPr lang="en-US" dirty="0"/>
              <a:t> November 2021</a:t>
            </a:r>
            <a:endParaRPr lang="en-GB" dirty="0"/>
          </a:p>
        </p:txBody>
      </p:sp>
    </p:spTree>
    <p:extLst>
      <p:ext uri="{BB962C8B-B14F-4D97-AF65-F5344CB8AC3E}">
        <p14:creationId xmlns:p14="http://schemas.microsoft.com/office/powerpoint/2010/main" val="3078289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5927E4-0C25-4992-9D29-36276938C947}"/>
              </a:ext>
            </a:extLst>
          </p:cNvPr>
          <p:cNvSpPr>
            <a:spLocks noGrp="1"/>
          </p:cNvSpPr>
          <p:nvPr>
            <p:ph type="sldNum" sz="quarter" idx="4"/>
          </p:nvPr>
        </p:nvSpPr>
        <p:spPr/>
        <p:txBody>
          <a:bodyPr/>
          <a:lstStyle/>
          <a:p>
            <a:fld id="{CD6CA89A-7F63-7545-9B43-AF7DF332BE1B}" type="slidenum">
              <a:rPr lang="en-GB" smtClean="0"/>
              <a:pPr/>
              <a:t>14</a:t>
            </a:fld>
            <a:endParaRPr lang="en-GB"/>
          </a:p>
        </p:txBody>
      </p:sp>
      <p:sp>
        <p:nvSpPr>
          <p:cNvPr id="4" name="Content Placeholder 3">
            <a:extLst>
              <a:ext uri="{FF2B5EF4-FFF2-40B4-BE49-F238E27FC236}">
                <a16:creationId xmlns:a16="http://schemas.microsoft.com/office/drawing/2014/main" id="{7439EC62-ED31-4C02-A54D-1D5200894729}"/>
              </a:ext>
            </a:extLst>
          </p:cNvPr>
          <p:cNvSpPr>
            <a:spLocks noGrp="1"/>
          </p:cNvSpPr>
          <p:nvPr>
            <p:ph sz="quarter" idx="10"/>
          </p:nvPr>
        </p:nvSpPr>
        <p:spPr>
          <a:xfrm>
            <a:off x="116963" y="960393"/>
            <a:ext cx="8748000" cy="4096192"/>
          </a:xfrm>
        </p:spPr>
        <p:txBody>
          <a:bodyPr/>
          <a:lstStyle/>
          <a:p>
            <a:r>
              <a:rPr lang="en-US" dirty="0"/>
              <a:t>IRLOS: InfraRed Low Order Sensor operating in J + H band</a:t>
            </a:r>
          </a:p>
          <a:p>
            <a:r>
              <a:rPr lang="en-US" dirty="0"/>
              <a:t>IRLOS provides:</a:t>
            </a:r>
          </a:p>
          <a:p>
            <a:pPr lvl="1"/>
            <a:r>
              <a:rPr lang="en-US" dirty="0"/>
              <a:t> Fast Tip/Tilt control</a:t>
            </a:r>
          </a:p>
          <a:p>
            <a:pPr lvl="1"/>
            <a:r>
              <a:rPr lang="en-US" dirty="0"/>
              <a:t> Truth sensing for Defocus and Astigmatisms</a:t>
            </a:r>
          </a:p>
          <a:p>
            <a:pPr lvl="1"/>
            <a:r>
              <a:rPr lang="en-US" dirty="0"/>
              <a:t> Large scale for extended targets</a:t>
            </a:r>
          </a:p>
          <a:p>
            <a:r>
              <a:rPr lang="en-US" dirty="0"/>
              <a:t>Old IRLOS Hawaii I with RON ~ 11 e- rms</a:t>
            </a:r>
          </a:p>
          <a:p>
            <a:r>
              <a:rPr lang="en-US" dirty="0"/>
              <a:t>IRLOS Upgrade TLRs</a:t>
            </a:r>
          </a:p>
          <a:p>
            <a:pPr lvl="1"/>
            <a:r>
              <a:rPr lang="en-US" dirty="0"/>
              <a:t>Move to Saphira technology (baseline for </a:t>
            </a:r>
            <a:r>
              <a:rPr lang="en-US" b="1" dirty="0"/>
              <a:t>MAVIS, HARMONI </a:t>
            </a:r>
            <a:r>
              <a:rPr lang="en-US" dirty="0"/>
              <a:t>and </a:t>
            </a:r>
            <a:r>
              <a:rPr lang="en-US" b="1" dirty="0"/>
              <a:t>MAORY</a:t>
            </a:r>
            <a:r>
              <a:rPr lang="en-US" dirty="0"/>
              <a:t>)</a:t>
            </a:r>
          </a:p>
          <a:p>
            <a:pPr lvl="1"/>
            <a:r>
              <a:rPr lang="en-US" dirty="0"/>
              <a:t>Gain 2 magnitudes (goal)</a:t>
            </a:r>
          </a:p>
          <a:p>
            <a:pPr lvl="1"/>
            <a:r>
              <a:rPr lang="en-US" dirty="0"/>
              <a:t>Complete project within 2 years</a:t>
            </a:r>
          </a:p>
        </p:txBody>
      </p:sp>
      <p:sp>
        <p:nvSpPr>
          <p:cNvPr id="5" name="Title 4">
            <a:extLst>
              <a:ext uri="{FF2B5EF4-FFF2-40B4-BE49-F238E27FC236}">
                <a16:creationId xmlns:a16="http://schemas.microsoft.com/office/drawing/2014/main" id="{B49439F8-A748-4C9D-92CD-CA1733C5B9DB}"/>
              </a:ext>
            </a:extLst>
          </p:cNvPr>
          <p:cNvSpPr>
            <a:spLocks noGrp="1"/>
          </p:cNvSpPr>
          <p:nvPr>
            <p:ph type="title"/>
          </p:nvPr>
        </p:nvSpPr>
        <p:spPr/>
        <p:txBody>
          <a:bodyPr/>
          <a:lstStyle/>
          <a:p>
            <a:r>
              <a:rPr lang="en-US" dirty="0"/>
              <a:t>IRLOS: The Low Order WFS for MUSE NFM</a:t>
            </a:r>
          </a:p>
        </p:txBody>
      </p:sp>
      <p:pic>
        <p:nvPicPr>
          <p:cNvPr id="7" name="Picture 6">
            <a:extLst>
              <a:ext uri="{FF2B5EF4-FFF2-40B4-BE49-F238E27FC236}">
                <a16:creationId xmlns:a16="http://schemas.microsoft.com/office/drawing/2014/main" id="{C6F3835B-5DA0-4411-8536-290FC05EA1E2}"/>
              </a:ext>
            </a:extLst>
          </p:cNvPr>
          <p:cNvPicPr>
            <a:picLocks noChangeAspect="1"/>
          </p:cNvPicPr>
          <p:nvPr/>
        </p:nvPicPr>
        <p:blipFill rotWithShape="1">
          <a:blip r:embed="rId3"/>
          <a:srcRect l="22184" t="52159" r="60953" b="21485"/>
          <a:stretch/>
        </p:blipFill>
        <p:spPr>
          <a:xfrm>
            <a:off x="5502726" y="1838715"/>
            <a:ext cx="3586466" cy="1751654"/>
          </a:xfrm>
          <a:prstGeom prst="rect">
            <a:avLst/>
          </a:prstGeom>
        </p:spPr>
      </p:pic>
      <p:sp>
        <p:nvSpPr>
          <p:cNvPr id="8" name="TextBox 7">
            <a:extLst>
              <a:ext uri="{FF2B5EF4-FFF2-40B4-BE49-F238E27FC236}">
                <a16:creationId xmlns:a16="http://schemas.microsoft.com/office/drawing/2014/main" id="{70A66232-02F5-4E8F-A2DF-900502383351}"/>
              </a:ext>
            </a:extLst>
          </p:cNvPr>
          <p:cNvSpPr txBox="1"/>
          <p:nvPr/>
        </p:nvSpPr>
        <p:spPr>
          <a:xfrm>
            <a:off x="6598167" y="1631182"/>
            <a:ext cx="2428870" cy="300082"/>
          </a:xfrm>
          <a:prstGeom prst="rect">
            <a:avLst/>
          </a:prstGeom>
          <a:noFill/>
        </p:spPr>
        <p:txBody>
          <a:bodyPr wrap="none" rtlCol="0">
            <a:spAutoFit/>
          </a:bodyPr>
          <a:lstStyle/>
          <a:p>
            <a:r>
              <a:rPr lang="en-US" sz="1350" b="1" i="1" dirty="0"/>
              <a:t>SAPHIRA Mark14b MOVPE </a:t>
            </a:r>
          </a:p>
        </p:txBody>
      </p:sp>
      <p:sp>
        <p:nvSpPr>
          <p:cNvPr id="9" name="Footer Placeholder 1">
            <a:extLst>
              <a:ext uri="{FF2B5EF4-FFF2-40B4-BE49-F238E27FC236}">
                <a16:creationId xmlns:a16="http://schemas.microsoft.com/office/drawing/2014/main" id="{7D6B6F29-907E-47C5-8690-8BF3D414006F}"/>
              </a:ext>
            </a:extLst>
          </p:cNvPr>
          <p:cNvSpPr>
            <a:spLocks noGrp="1"/>
          </p:cNvSpPr>
          <p:nvPr>
            <p:ph type="ftr" sz="quarter" idx="3"/>
          </p:nvPr>
        </p:nvSpPr>
        <p:spPr>
          <a:xfrm>
            <a:off x="393690" y="4839891"/>
            <a:ext cx="4813311" cy="273844"/>
          </a:xfrm>
        </p:spPr>
        <p:txBody>
          <a:bodyPr/>
          <a:lstStyle/>
          <a:p>
            <a:r>
              <a:rPr lang="en-US" dirty="0"/>
              <a:t>GALACSI NFM Upgrades, 4</a:t>
            </a:r>
            <a:r>
              <a:rPr lang="en-US" baseline="30000" dirty="0"/>
              <a:t>th</a:t>
            </a:r>
            <a:r>
              <a:rPr lang="en-US" dirty="0"/>
              <a:t> November 2021</a:t>
            </a:r>
            <a:endParaRPr lang="en-GB" dirty="0"/>
          </a:p>
        </p:txBody>
      </p:sp>
    </p:spTree>
    <p:extLst>
      <p:ext uri="{BB962C8B-B14F-4D97-AF65-F5344CB8AC3E}">
        <p14:creationId xmlns:p14="http://schemas.microsoft.com/office/powerpoint/2010/main" val="2734735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3739374-C7A8-4DBA-B295-F3BEDE49B464}"/>
              </a:ext>
            </a:extLst>
          </p:cNvPr>
          <p:cNvSpPr>
            <a:spLocks noGrp="1"/>
          </p:cNvSpPr>
          <p:nvPr>
            <p:ph type="sldNum" sz="quarter" idx="4"/>
          </p:nvPr>
        </p:nvSpPr>
        <p:spPr>
          <a:xfrm>
            <a:off x="5675191" y="4839892"/>
            <a:ext cx="635000" cy="273844"/>
          </a:xfrm>
        </p:spPr>
        <p:txBody>
          <a:bodyPr/>
          <a:lstStyle/>
          <a:p>
            <a:fld id="{CD6CA89A-7F63-7545-9B43-AF7DF332BE1B}" type="slidenum">
              <a:rPr lang="en-GB" smtClean="0"/>
              <a:pPr/>
              <a:t>15</a:t>
            </a:fld>
            <a:endParaRPr lang="en-GB"/>
          </a:p>
        </p:txBody>
      </p:sp>
      <p:sp>
        <p:nvSpPr>
          <p:cNvPr id="5" name="Title 4">
            <a:extLst>
              <a:ext uri="{FF2B5EF4-FFF2-40B4-BE49-F238E27FC236}">
                <a16:creationId xmlns:a16="http://schemas.microsoft.com/office/drawing/2014/main" id="{FCDA7262-5A64-4BC2-A346-0BE143A0C075}"/>
              </a:ext>
            </a:extLst>
          </p:cNvPr>
          <p:cNvSpPr>
            <a:spLocks noGrp="1"/>
          </p:cNvSpPr>
          <p:nvPr>
            <p:ph type="title"/>
          </p:nvPr>
        </p:nvSpPr>
        <p:spPr>
          <a:xfrm>
            <a:off x="619124" y="577"/>
            <a:ext cx="8524876" cy="804896"/>
          </a:xfrm>
        </p:spPr>
        <p:txBody>
          <a:bodyPr>
            <a:normAutofit fontScale="90000"/>
          </a:bodyPr>
          <a:lstStyle/>
          <a:p>
            <a:r>
              <a:rPr lang="en-US" dirty="0"/>
              <a:t>Why upgrading IRLOS ?</a:t>
            </a:r>
            <a:br>
              <a:rPr lang="en-US" dirty="0"/>
            </a:br>
            <a:r>
              <a:rPr lang="en-US" dirty="0"/>
              <a:t>Design driver1: limiting magnitude</a:t>
            </a:r>
          </a:p>
        </p:txBody>
      </p:sp>
      <p:pic>
        <p:nvPicPr>
          <p:cNvPr id="6" name="Picture 5" descr="Chart&#10;&#10;Description automatically generated">
            <a:extLst>
              <a:ext uri="{FF2B5EF4-FFF2-40B4-BE49-F238E27FC236}">
                <a16:creationId xmlns:a16="http://schemas.microsoft.com/office/drawing/2014/main" id="{77E1DCE2-5316-4FA8-B1B4-0E4643B40249}"/>
              </a:ext>
            </a:extLst>
          </p:cNvPr>
          <p:cNvPicPr>
            <a:picLocks noChangeAspect="1"/>
          </p:cNvPicPr>
          <p:nvPr/>
        </p:nvPicPr>
        <p:blipFill>
          <a:blip r:embed="rId3"/>
          <a:stretch>
            <a:fillRect/>
          </a:stretch>
        </p:blipFill>
        <p:spPr>
          <a:xfrm>
            <a:off x="2551967" y="816928"/>
            <a:ext cx="5300297" cy="3975224"/>
          </a:xfrm>
          <a:prstGeom prst="rect">
            <a:avLst/>
          </a:prstGeom>
        </p:spPr>
      </p:pic>
      <p:pic>
        <p:nvPicPr>
          <p:cNvPr id="7" name="Picture 6" descr="Chart&#10;&#10;Description automatically generated">
            <a:extLst>
              <a:ext uri="{FF2B5EF4-FFF2-40B4-BE49-F238E27FC236}">
                <a16:creationId xmlns:a16="http://schemas.microsoft.com/office/drawing/2014/main" id="{E7AC2753-8BE4-4BAE-93EC-F98A94BA4664}"/>
              </a:ext>
            </a:extLst>
          </p:cNvPr>
          <p:cNvPicPr>
            <a:picLocks noChangeAspect="1"/>
          </p:cNvPicPr>
          <p:nvPr/>
        </p:nvPicPr>
        <p:blipFill>
          <a:blip r:embed="rId4"/>
          <a:stretch>
            <a:fillRect/>
          </a:stretch>
        </p:blipFill>
        <p:spPr>
          <a:xfrm>
            <a:off x="2551967" y="816928"/>
            <a:ext cx="5300297" cy="3975224"/>
          </a:xfrm>
          <a:prstGeom prst="rect">
            <a:avLst/>
          </a:prstGeom>
        </p:spPr>
      </p:pic>
      <p:pic>
        <p:nvPicPr>
          <p:cNvPr id="8" name="Picture 7" descr="Chart, line chart&#10;&#10;Description automatically generated">
            <a:extLst>
              <a:ext uri="{FF2B5EF4-FFF2-40B4-BE49-F238E27FC236}">
                <a16:creationId xmlns:a16="http://schemas.microsoft.com/office/drawing/2014/main" id="{ECF7469A-8F6A-4E92-9B1D-9F0FEADFB50F}"/>
              </a:ext>
            </a:extLst>
          </p:cNvPr>
          <p:cNvPicPr>
            <a:picLocks noChangeAspect="1"/>
          </p:cNvPicPr>
          <p:nvPr/>
        </p:nvPicPr>
        <p:blipFill>
          <a:blip r:embed="rId5"/>
          <a:stretch>
            <a:fillRect/>
          </a:stretch>
        </p:blipFill>
        <p:spPr>
          <a:xfrm>
            <a:off x="2551967" y="825104"/>
            <a:ext cx="5300297" cy="3975224"/>
          </a:xfrm>
          <a:prstGeom prst="rect">
            <a:avLst/>
          </a:prstGeom>
        </p:spPr>
      </p:pic>
      <p:pic>
        <p:nvPicPr>
          <p:cNvPr id="9" name="Picture 8" descr="Chart, line chart&#10;&#10;Description automatically generated">
            <a:extLst>
              <a:ext uri="{FF2B5EF4-FFF2-40B4-BE49-F238E27FC236}">
                <a16:creationId xmlns:a16="http://schemas.microsoft.com/office/drawing/2014/main" id="{898F37D3-C58B-459A-B30B-72964F074718}"/>
              </a:ext>
            </a:extLst>
          </p:cNvPr>
          <p:cNvPicPr>
            <a:picLocks noChangeAspect="1"/>
          </p:cNvPicPr>
          <p:nvPr/>
        </p:nvPicPr>
        <p:blipFill>
          <a:blip r:embed="rId6"/>
          <a:stretch>
            <a:fillRect/>
          </a:stretch>
        </p:blipFill>
        <p:spPr>
          <a:xfrm>
            <a:off x="2552070" y="825104"/>
            <a:ext cx="5300297" cy="3975224"/>
          </a:xfrm>
          <a:prstGeom prst="rect">
            <a:avLst/>
          </a:prstGeom>
        </p:spPr>
      </p:pic>
      <p:cxnSp>
        <p:nvCxnSpPr>
          <p:cNvPr id="10" name="Straight Connector 9">
            <a:extLst>
              <a:ext uri="{FF2B5EF4-FFF2-40B4-BE49-F238E27FC236}">
                <a16:creationId xmlns:a16="http://schemas.microsoft.com/office/drawing/2014/main" id="{8E63CAE7-F090-4D69-A3BA-EC9B94C20350}"/>
              </a:ext>
            </a:extLst>
          </p:cNvPr>
          <p:cNvCxnSpPr>
            <a:cxnSpLocks/>
          </p:cNvCxnSpPr>
          <p:nvPr/>
        </p:nvCxnSpPr>
        <p:spPr bwMode="auto">
          <a:xfrm>
            <a:off x="825033" y="3468145"/>
            <a:ext cx="1427300" cy="0"/>
          </a:xfrm>
          <a:prstGeom prst="line">
            <a:avLst/>
          </a:prstGeom>
          <a:ln w="349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359BF7DE-CD84-4F7F-A788-F600762438A0}"/>
              </a:ext>
            </a:extLst>
          </p:cNvPr>
          <p:cNvSpPr txBox="1"/>
          <p:nvPr/>
        </p:nvSpPr>
        <p:spPr>
          <a:xfrm>
            <a:off x="1237739" y="3520871"/>
            <a:ext cx="948149" cy="404085"/>
          </a:xfrm>
          <a:prstGeom prst="rect">
            <a:avLst/>
          </a:prstGeom>
          <a:noFill/>
        </p:spPr>
        <p:txBody>
          <a:bodyPr wrap="square" rtlCol="0">
            <a:spAutoFit/>
          </a:bodyPr>
          <a:lstStyle/>
          <a:p>
            <a:r>
              <a:rPr lang="en-US" sz="1013" b="1" dirty="0">
                <a:solidFill>
                  <a:schemeClr val="tx2"/>
                </a:solidFill>
              </a:rPr>
              <a:t>Yesterday </a:t>
            </a:r>
            <a:r>
              <a:rPr lang="en-US" sz="1013" b="1" dirty="0" err="1">
                <a:solidFill>
                  <a:schemeClr val="tx2"/>
                </a:solidFill>
              </a:rPr>
              <a:t>Jmag</a:t>
            </a:r>
            <a:r>
              <a:rPr lang="en-US" sz="1013" b="1" dirty="0">
                <a:solidFill>
                  <a:schemeClr val="tx2"/>
                </a:solidFill>
              </a:rPr>
              <a:t>=15</a:t>
            </a:r>
          </a:p>
        </p:txBody>
      </p:sp>
      <p:cxnSp>
        <p:nvCxnSpPr>
          <p:cNvPr id="12" name="Straight Connector 11">
            <a:extLst>
              <a:ext uri="{FF2B5EF4-FFF2-40B4-BE49-F238E27FC236}">
                <a16:creationId xmlns:a16="http://schemas.microsoft.com/office/drawing/2014/main" id="{F53A4C3C-59F7-4F79-92CD-64810923FD6F}"/>
              </a:ext>
            </a:extLst>
          </p:cNvPr>
          <p:cNvCxnSpPr>
            <a:cxnSpLocks/>
          </p:cNvCxnSpPr>
          <p:nvPr/>
        </p:nvCxnSpPr>
        <p:spPr bwMode="auto">
          <a:xfrm>
            <a:off x="825033" y="1933481"/>
            <a:ext cx="1427300" cy="0"/>
          </a:xfrm>
          <a:prstGeom prst="line">
            <a:avLst/>
          </a:prstGeom>
          <a:ln w="349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1A9F4927-01A0-4258-A171-48C6689BF2B0}"/>
              </a:ext>
            </a:extLst>
          </p:cNvPr>
          <p:cNvSpPr txBox="1"/>
          <p:nvPr/>
        </p:nvSpPr>
        <p:spPr>
          <a:xfrm>
            <a:off x="1243464" y="2050577"/>
            <a:ext cx="871085" cy="404085"/>
          </a:xfrm>
          <a:prstGeom prst="rect">
            <a:avLst/>
          </a:prstGeom>
          <a:noFill/>
        </p:spPr>
        <p:txBody>
          <a:bodyPr wrap="square" rtlCol="0">
            <a:spAutoFit/>
          </a:bodyPr>
          <a:lstStyle/>
          <a:p>
            <a:r>
              <a:rPr lang="en-US" sz="1013" b="1" dirty="0">
                <a:solidFill>
                  <a:srgbClr val="FF0000"/>
                </a:solidFill>
              </a:rPr>
              <a:t>Today</a:t>
            </a:r>
          </a:p>
          <a:p>
            <a:r>
              <a:rPr lang="en-US" sz="1013" b="1" dirty="0" err="1">
                <a:solidFill>
                  <a:srgbClr val="FF0000"/>
                </a:solidFill>
              </a:rPr>
              <a:t>Jmag</a:t>
            </a:r>
            <a:r>
              <a:rPr lang="en-US" sz="1013" b="1" dirty="0">
                <a:solidFill>
                  <a:srgbClr val="FF0000"/>
                </a:solidFill>
              </a:rPr>
              <a:t>=17</a:t>
            </a:r>
          </a:p>
        </p:txBody>
      </p:sp>
      <p:cxnSp>
        <p:nvCxnSpPr>
          <p:cNvPr id="14" name="Straight Connector 13">
            <a:extLst>
              <a:ext uri="{FF2B5EF4-FFF2-40B4-BE49-F238E27FC236}">
                <a16:creationId xmlns:a16="http://schemas.microsoft.com/office/drawing/2014/main" id="{1B454A21-E954-4AA5-B8C7-C5F5564BD6C3}"/>
              </a:ext>
            </a:extLst>
          </p:cNvPr>
          <p:cNvCxnSpPr>
            <a:cxnSpLocks/>
          </p:cNvCxnSpPr>
          <p:nvPr/>
        </p:nvCxnSpPr>
        <p:spPr bwMode="auto">
          <a:xfrm>
            <a:off x="825033" y="1407780"/>
            <a:ext cx="1427300" cy="0"/>
          </a:xfrm>
          <a:prstGeom prst="line">
            <a:avLst/>
          </a:prstGeom>
          <a:ln w="34925" cap="flat" cmpd="sng" algn="ctr">
            <a:solidFill>
              <a:srgbClr val="92D05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TextBox 14">
            <a:extLst>
              <a:ext uri="{FF2B5EF4-FFF2-40B4-BE49-F238E27FC236}">
                <a16:creationId xmlns:a16="http://schemas.microsoft.com/office/drawing/2014/main" id="{C87E3119-3CEF-49DF-BC53-2B4A10015257}"/>
              </a:ext>
            </a:extLst>
          </p:cNvPr>
          <p:cNvSpPr txBox="1"/>
          <p:nvPr/>
        </p:nvSpPr>
        <p:spPr>
          <a:xfrm>
            <a:off x="1243465" y="996434"/>
            <a:ext cx="963252" cy="404085"/>
          </a:xfrm>
          <a:prstGeom prst="rect">
            <a:avLst/>
          </a:prstGeom>
          <a:noFill/>
        </p:spPr>
        <p:txBody>
          <a:bodyPr wrap="square" rtlCol="0">
            <a:spAutoFit/>
          </a:bodyPr>
          <a:lstStyle/>
          <a:p>
            <a:r>
              <a:rPr lang="en-US" sz="1013" b="1" dirty="0">
                <a:solidFill>
                  <a:srgbClr val="92D050"/>
                </a:solidFill>
              </a:rPr>
              <a:t>Tomorrow</a:t>
            </a:r>
          </a:p>
          <a:p>
            <a:r>
              <a:rPr lang="en-US" sz="1013" b="1" dirty="0" err="1">
                <a:solidFill>
                  <a:srgbClr val="92D050"/>
                </a:solidFill>
              </a:rPr>
              <a:t>Jmag</a:t>
            </a:r>
            <a:r>
              <a:rPr lang="en-US" sz="1013" b="1" dirty="0">
                <a:solidFill>
                  <a:srgbClr val="92D050"/>
                </a:solidFill>
              </a:rPr>
              <a:t>=19</a:t>
            </a:r>
          </a:p>
        </p:txBody>
      </p:sp>
      <p:sp>
        <p:nvSpPr>
          <p:cNvPr id="17" name="TextBox 16">
            <a:extLst>
              <a:ext uri="{FF2B5EF4-FFF2-40B4-BE49-F238E27FC236}">
                <a16:creationId xmlns:a16="http://schemas.microsoft.com/office/drawing/2014/main" id="{6492B27B-84C8-4DD2-BF48-19888A7923A1}"/>
              </a:ext>
            </a:extLst>
          </p:cNvPr>
          <p:cNvSpPr txBox="1"/>
          <p:nvPr/>
        </p:nvSpPr>
        <p:spPr>
          <a:xfrm>
            <a:off x="6594871" y="825105"/>
            <a:ext cx="1839761" cy="323165"/>
          </a:xfrm>
          <a:prstGeom prst="rect">
            <a:avLst/>
          </a:prstGeom>
          <a:noFill/>
        </p:spPr>
        <p:txBody>
          <a:bodyPr wrap="square" rtlCol="0">
            <a:spAutoFit/>
          </a:bodyPr>
          <a:lstStyle/>
          <a:p>
            <a:r>
              <a:rPr lang="en-US" sz="1500" i="1" dirty="0"/>
              <a:t>Maddox et al. 2012 </a:t>
            </a:r>
            <a:endParaRPr lang="en-US" sz="1500" b="1" i="1" dirty="0"/>
          </a:p>
        </p:txBody>
      </p:sp>
      <p:sp>
        <p:nvSpPr>
          <p:cNvPr id="16" name="Footer Placeholder 1">
            <a:extLst>
              <a:ext uri="{FF2B5EF4-FFF2-40B4-BE49-F238E27FC236}">
                <a16:creationId xmlns:a16="http://schemas.microsoft.com/office/drawing/2014/main" id="{A97660C0-4509-4ED3-A59B-50EE60766611}"/>
              </a:ext>
            </a:extLst>
          </p:cNvPr>
          <p:cNvSpPr>
            <a:spLocks noGrp="1"/>
          </p:cNvSpPr>
          <p:nvPr>
            <p:ph type="ftr" sz="quarter" idx="3"/>
          </p:nvPr>
        </p:nvSpPr>
        <p:spPr>
          <a:xfrm>
            <a:off x="393690" y="4839891"/>
            <a:ext cx="4813311" cy="273844"/>
          </a:xfrm>
        </p:spPr>
        <p:txBody>
          <a:bodyPr/>
          <a:lstStyle/>
          <a:p>
            <a:r>
              <a:rPr lang="en-US" dirty="0"/>
              <a:t>GALACSI NFM Upgrades, 4</a:t>
            </a:r>
            <a:r>
              <a:rPr lang="en-US" baseline="30000" dirty="0"/>
              <a:t>th</a:t>
            </a:r>
            <a:r>
              <a:rPr lang="en-US" dirty="0"/>
              <a:t> November 2021</a:t>
            </a:r>
            <a:endParaRPr lang="en-GB" dirty="0"/>
          </a:p>
        </p:txBody>
      </p:sp>
    </p:spTree>
    <p:extLst>
      <p:ext uri="{BB962C8B-B14F-4D97-AF65-F5344CB8AC3E}">
        <p14:creationId xmlns:p14="http://schemas.microsoft.com/office/powerpoint/2010/main" val="315131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47C785-D2DA-4CAF-AD47-11E46A53B092}"/>
              </a:ext>
            </a:extLst>
          </p:cNvPr>
          <p:cNvSpPr>
            <a:spLocks noGrp="1"/>
          </p:cNvSpPr>
          <p:nvPr>
            <p:ph type="sldNum" sz="quarter" idx="4"/>
          </p:nvPr>
        </p:nvSpPr>
        <p:spPr/>
        <p:txBody>
          <a:bodyPr/>
          <a:lstStyle/>
          <a:p>
            <a:fld id="{CD6CA89A-7F63-7545-9B43-AF7DF332BE1B}" type="slidenum">
              <a:rPr lang="en-GB" smtClean="0"/>
              <a:pPr/>
              <a:t>16</a:t>
            </a:fld>
            <a:endParaRPr lang="en-GB"/>
          </a:p>
        </p:txBody>
      </p:sp>
      <p:sp>
        <p:nvSpPr>
          <p:cNvPr id="5" name="Title 4">
            <a:extLst>
              <a:ext uri="{FF2B5EF4-FFF2-40B4-BE49-F238E27FC236}">
                <a16:creationId xmlns:a16="http://schemas.microsoft.com/office/drawing/2014/main" id="{6960B9D7-B889-4108-9638-4864E33E4AAE}"/>
              </a:ext>
            </a:extLst>
          </p:cNvPr>
          <p:cNvSpPr>
            <a:spLocks noGrp="1"/>
          </p:cNvSpPr>
          <p:nvPr>
            <p:ph type="title"/>
          </p:nvPr>
        </p:nvSpPr>
        <p:spPr/>
        <p:txBody>
          <a:bodyPr/>
          <a:lstStyle/>
          <a:p>
            <a:r>
              <a:rPr lang="en-US" dirty="0"/>
              <a:t>Design driver 2: improved performance</a:t>
            </a:r>
          </a:p>
        </p:txBody>
      </p:sp>
      <p:pic>
        <p:nvPicPr>
          <p:cNvPr id="6" name="Picture 5">
            <a:extLst>
              <a:ext uri="{FF2B5EF4-FFF2-40B4-BE49-F238E27FC236}">
                <a16:creationId xmlns:a16="http://schemas.microsoft.com/office/drawing/2014/main" id="{4FB7C77A-A31A-4A6E-81DD-529E732ED926}"/>
              </a:ext>
            </a:extLst>
          </p:cNvPr>
          <p:cNvPicPr>
            <a:picLocks noChangeAspect="1"/>
          </p:cNvPicPr>
          <p:nvPr/>
        </p:nvPicPr>
        <p:blipFill rotWithShape="1">
          <a:blip r:embed="rId3"/>
          <a:srcRect l="3134" t="1666" r="8797"/>
          <a:stretch/>
        </p:blipFill>
        <p:spPr>
          <a:xfrm>
            <a:off x="0" y="936600"/>
            <a:ext cx="4680260" cy="3541978"/>
          </a:xfrm>
          <a:prstGeom prst="rect">
            <a:avLst/>
          </a:prstGeom>
        </p:spPr>
      </p:pic>
      <p:pic>
        <p:nvPicPr>
          <p:cNvPr id="9" name="Picture 8">
            <a:extLst>
              <a:ext uri="{FF2B5EF4-FFF2-40B4-BE49-F238E27FC236}">
                <a16:creationId xmlns:a16="http://schemas.microsoft.com/office/drawing/2014/main" id="{858D0288-A746-4C9A-9317-9031C93EF251}"/>
              </a:ext>
            </a:extLst>
          </p:cNvPr>
          <p:cNvPicPr>
            <a:picLocks noChangeAspect="1"/>
          </p:cNvPicPr>
          <p:nvPr/>
        </p:nvPicPr>
        <p:blipFill rotWithShape="1">
          <a:blip r:embed="rId4"/>
          <a:srcRect l="17987" t="28583" r="67411" b="36991"/>
          <a:stretch/>
        </p:blipFill>
        <p:spPr>
          <a:xfrm>
            <a:off x="4953974" y="1178238"/>
            <a:ext cx="4179242" cy="3079091"/>
          </a:xfrm>
          <a:prstGeom prst="rect">
            <a:avLst/>
          </a:prstGeom>
        </p:spPr>
      </p:pic>
      <p:sp>
        <p:nvSpPr>
          <p:cNvPr id="8" name="Arrow: Right 7">
            <a:extLst>
              <a:ext uri="{FF2B5EF4-FFF2-40B4-BE49-F238E27FC236}">
                <a16:creationId xmlns:a16="http://schemas.microsoft.com/office/drawing/2014/main" id="{999EA404-4090-41CF-88AB-C894F8184F9C}"/>
              </a:ext>
            </a:extLst>
          </p:cNvPr>
          <p:cNvSpPr/>
          <p:nvPr/>
        </p:nvSpPr>
        <p:spPr bwMode="auto">
          <a:xfrm rot="16200000">
            <a:off x="3364611" y="2407551"/>
            <a:ext cx="3079091" cy="32510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algn="r" defTabSz="514350" fontAlgn="base">
              <a:spcBef>
                <a:spcPct val="0"/>
              </a:spcBef>
              <a:spcAft>
                <a:spcPct val="0"/>
              </a:spcAft>
            </a:pPr>
            <a:endParaRPr lang="en-US" sz="1013" i="1" dirty="0">
              <a:latin typeface="Arial" charset="0"/>
            </a:endParaRPr>
          </a:p>
        </p:txBody>
      </p:sp>
      <p:sp>
        <p:nvSpPr>
          <p:cNvPr id="10" name="Content Placeholder 3">
            <a:extLst>
              <a:ext uri="{FF2B5EF4-FFF2-40B4-BE49-F238E27FC236}">
                <a16:creationId xmlns:a16="http://schemas.microsoft.com/office/drawing/2014/main" id="{3039BF3C-2D69-459A-9D5C-C3F11DF9DFA9}"/>
              </a:ext>
            </a:extLst>
          </p:cNvPr>
          <p:cNvSpPr txBox="1">
            <a:spLocks/>
          </p:cNvSpPr>
          <p:nvPr/>
        </p:nvSpPr>
        <p:spPr bwMode="auto">
          <a:xfrm>
            <a:off x="7794" y="4501744"/>
            <a:ext cx="9259854" cy="2880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51435" tIns="25718" rIns="51435" bIns="25718" numCol="1" anchor="t" anchorCtr="0" compatLnSpc="1">
            <a:prstTxWarp prst="textNoShape">
              <a:avLst/>
            </a:prstTxWarp>
          </a:bodyPr>
          <a:lstStyle>
            <a:lvl1pPr marL="324000" indent="-324000" algn="l" rtl="0" eaLnBrk="1" fontAlgn="base" hangingPunct="1">
              <a:spcBef>
                <a:spcPts val="1200"/>
              </a:spcBef>
              <a:spcAft>
                <a:spcPts val="0"/>
              </a:spcAft>
              <a:buClr>
                <a:srgbClr val="FF0000"/>
              </a:buClr>
              <a:buSzPct val="90000"/>
              <a:buFontTx/>
              <a:buBlip>
                <a:blip r:embed="rId5"/>
              </a:buBlip>
              <a:defRPr sz="2800">
                <a:solidFill>
                  <a:schemeClr val="tx1"/>
                </a:solidFill>
                <a:latin typeface="+mn-lt"/>
                <a:ea typeface="ＭＳ Ｐゴシック" charset="0"/>
                <a:cs typeface="+mn-cs"/>
              </a:defRPr>
            </a:lvl1pPr>
            <a:lvl2pPr marL="742950" indent="-285750" algn="l" rtl="0" eaLnBrk="1" fontAlgn="base" hangingPunct="1">
              <a:spcBef>
                <a:spcPts val="600"/>
              </a:spcBef>
              <a:spcAft>
                <a:spcPts val="0"/>
              </a:spcAft>
              <a:buClr>
                <a:schemeClr val="accent1"/>
              </a:buClr>
              <a:buFont typeface="Wingdings" charset="0"/>
              <a:buChar char="Ø"/>
              <a:defRPr sz="2400">
                <a:solidFill>
                  <a:schemeClr val="tx1"/>
                </a:solidFill>
                <a:latin typeface="+mn-lt"/>
                <a:ea typeface="ＭＳ Ｐゴシック" charset="0"/>
              </a:defRPr>
            </a:lvl2pPr>
            <a:lvl3pPr marL="1143000" indent="-228600" algn="l" rtl="0" eaLnBrk="1" fontAlgn="base" hangingPunct="1">
              <a:spcBef>
                <a:spcPts val="0"/>
              </a:spcBef>
              <a:spcAft>
                <a:spcPct val="0"/>
              </a:spcAft>
              <a:buClr>
                <a:schemeClr val="tx2"/>
              </a:buClr>
              <a:buChar char="•"/>
              <a:defRPr sz="2000">
                <a:solidFill>
                  <a:schemeClr val="tx1"/>
                </a:solidFill>
                <a:latin typeface="+mn-lt"/>
                <a:ea typeface="ＭＳ Ｐゴシック" charset="0"/>
              </a:defRPr>
            </a:lvl3pPr>
            <a:lvl4pPr marL="1600200" indent="-228600" algn="l" rtl="0" eaLnBrk="1" fontAlgn="base" hangingPunct="1">
              <a:spcBef>
                <a:spcPts val="0"/>
              </a:spcBef>
              <a:spcAft>
                <a:spcPct val="0"/>
              </a:spcAft>
              <a:buChar char="–"/>
              <a:defRPr sz="2000">
                <a:solidFill>
                  <a:schemeClr val="tx1"/>
                </a:solidFill>
                <a:latin typeface="+mn-lt"/>
                <a:ea typeface="ＭＳ Ｐゴシック" charset="0"/>
              </a:defRPr>
            </a:lvl4pPr>
            <a:lvl5pPr marL="2057400" indent="-228600" algn="l" rtl="0" eaLnBrk="1" fontAlgn="base" hangingPunct="1">
              <a:spcBef>
                <a:spcPts val="0"/>
              </a:spcBef>
              <a:spcAft>
                <a:spcPct val="0"/>
              </a:spcAft>
              <a:buChar char="»"/>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1500" b="1" dirty="0"/>
              <a:t>Yesterday, limited at 200 Hz because of the RON, now 500 Hz becomes nominal </a:t>
            </a:r>
            <a:r>
              <a:rPr lang="en-US" sz="1500" b="1" dirty="0">
                <a:sym typeface="Wingdings" panose="05000000000000000000" pitchFamily="2" charset="2"/>
              </a:rPr>
              <a:t> SR/EE increase</a:t>
            </a:r>
            <a:endParaRPr lang="en-US" sz="1500" b="1" dirty="0">
              <a:cs typeface="JasmineUPC" panose="02020603050405020304" pitchFamily="18" charset="-34"/>
            </a:endParaRPr>
          </a:p>
          <a:p>
            <a:pPr marL="0" indent="0">
              <a:buNone/>
            </a:pPr>
            <a:endParaRPr lang="en-US" sz="1125" b="1" dirty="0">
              <a:cs typeface="JasmineUPC" panose="02020603050405020304" pitchFamily="18" charset="-34"/>
            </a:endParaRPr>
          </a:p>
        </p:txBody>
      </p:sp>
    </p:spTree>
    <p:extLst>
      <p:ext uri="{BB962C8B-B14F-4D97-AF65-F5344CB8AC3E}">
        <p14:creationId xmlns:p14="http://schemas.microsoft.com/office/powerpoint/2010/main" val="145747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66CE91-3383-4A31-9E7F-9F23FC4B4B54}"/>
              </a:ext>
            </a:extLst>
          </p:cNvPr>
          <p:cNvSpPr>
            <a:spLocks noGrp="1"/>
          </p:cNvSpPr>
          <p:nvPr>
            <p:ph type="sldNum" sz="quarter" idx="4"/>
          </p:nvPr>
        </p:nvSpPr>
        <p:spPr/>
        <p:txBody>
          <a:bodyPr/>
          <a:lstStyle/>
          <a:p>
            <a:fld id="{CD6CA89A-7F63-7545-9B43-AF7DF332BE1B}" type="slidenum">
              <a:rPr lang="en-GB" smtClean="0"/>
              <a:pPr/>
              <a:t>17</a:t>
            </a:fld>
            <a:endParaRPr lang="en-GB"/>
          </a:p>
        </p:txBody>
      </p:sp>
      <p:sp>
        <p:nvSpPr>
          <p:cNvPr id="5" name="Title 4">
            <a:extLst>
              <a:ext uri="{FF2B5EF4-FFF2-40B4-BE49-F238E27FC236}">
                <a16:creationId xmlns:a16="http://schemas.microsoft.com/office/drawing/2014/main" id="{1E8C7D40-1CAD-48DE-BB68-A18B11ECE55C}"/>
              </a:ext>
            </a:extLst>
          </p:cNvPr>
          <p:cNvSpPr>
            <a:spLocks noGrp="1"/>
          </p:cNvSpPr>
          <p:nvPr>
            <p:ph type="title"/>
          </p:nvPr>
        </p:nvSpPr>
        <p:spPr/>
        <p:txBody>
          <a:bodyPr/>
          <a:lstStyle/>
          <a:p>
            <a:r>
              <a:rPr lang="en-US" dirty="0"/>
              <a:t>Design driver 3: increased sky coverage</a:t>
            </a:r>
          </a:p>
        </p:txBody>
      </p:sp>
      <p:sp>
        <p:nvSpPr>
          <p:cNvPr id="6" name="Content Placeholder 3">
            <a:extLst>
              <a:ext uri="{FF2B5EF4-FFF2-40B4-BE49-F238E27FC236}">
                <a16:creationId xmlns:a16="http://schemas.microsoft.com/office/drawing/2014/main" id="{7EAD31E6-7C72-4786-BD86-E8A7A2DEDFF7}"/>
              </a:ext>
            </a:extLst>
          </p:cNvPr>
          <p:cNvSpPr txBox="1">
            <a:spLocks/>
          </p:cNvSpPr>
          <p:nvPr/>
        </p:nvSpPr>
        <p:spPr bwMode="auto">
          <a:xfrm>
            <a:off x="315844" y="1067233"/>
            <a:ext cx="4550699" cy="928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51435" tIns="25718" rIns="51435" bIns="25718" numCol="1" anchor="t" anchorCtr="0" compatLnSpc="1">
            <a:prstTxWarp prst="textNoShape">
              <a:avLst/>
            </a:prstTxWarp>
          </a:bodyPr>
          <a:lstStyle>
            <a:lvl1pPr marL="324000" indent="-324000" algn="l" rtl="0" eaLnBrk="1" fontAlgn="base" hangingPunct="1">
              <a:spcBef>
                <a:spcPts val="1200"/>
              </a:spcBef>
              <a:spcAft>
                <a:spcPts val="0"/>
              </a:spcAft>
              <a:buClr>
                <a:srgbClr val="FF0000"/>
              </a:buClr>
              <a:buSzPct val="90000"/>
              <a:buFontTx/>
              <a:buBlip>
                <a:blip r:embed="rId3"/>
              </a:buBlip>
              <a:defRPr sz="2800">
                <a:solidFill>
                  <a:schemeClr val="tx1"/>
                </a:solidFill>
                <a:latin typeface="+mn-lt"/>
                <a:ea typeface="ＭＳ Ｐゴシック" charset="0"/>
                <a:cs typeface="+mn-cs"/>
              </a:defRPr>
            </a:lvl1pPr>
            <a:lvl2pPr marL="742950" indent="-285750" algn="l" rtl="0" eaLnBrk="1" fontAlgn="base" hangingPunct="1">
              <a:spcBef>
                <a:spcPts val="600"/>
              </a:spcBef>
              <a:spcAft>
                <a:spcPts val="0"/>
              </a:spcAft>
              <a:buClr>
                <a:schemeClr val="accent1"/>
              </a:buClr>
              <a:buFont typeface="Wingdings" charset="0"/>
              <a:buChar char="Ø"/>
              <a:defRPr sz="2400">
                <a:solidFill>
                  <a:schemeClr val="tx1"/>
                </a:solidFill>
                <a:latin typeface="+mn-lt"/>
                <a:ea typeface="ＭＳ Ｐゴシック" charset="0"/>
              </a:defRPr>
            </a:lvl2pPr>
            <a:lvl3pPr marL="1143000" indent="-228600" algn="l" rtl="0" eaLnBrk="1" fontAlgn="base" hangingPunct="1">
              <a:spcBef>
                <a:spcPts val="0"/>
              </a:spcBef>
              <a:spcAft>
                <a:spcPct val="0"/>
              </a:spcAft>
              <a:buClr>
                <a:schemeClr val="tx2"/>
              </a:buClr>
              <a:buChar char="•"/>
              <a:defRPr sz="2000">
                <a:solidFill>
                  <a:schemeClr val="tx1"/>
                </a:solidFill>
                <a:latin typeface="+mn-lt"/>
                <a:ea typeface="ＭＳ Ｐゴシック" charset="0"/>
              </a:defRPr>
            </a:lvl3pPr>
            <a:lvl4pPr marL="1600200" indent="-228600" algn="l" rtl="0" eaLnBrk="1" fontAlgn="base" hangingPunct="1">
              <a:spcBef>
                <a:spcPts val="0"/>
              </a:spcBef>
              <a:spcAft>
                <a:spcPct val="0"/>
              </a:spcAft>
              <a:buChar char="–"/>
              <a:defRPr sz="2000">
                <a:solidFill>
                  <a:schemeClr val="tx1"/>
                </a:solidFill>
                <a:latin typeface="+mn-lt"/>
                <a:ea typeface="ＭＳ Ｐゴシック" charset="0"/>
              </a:defRPr>
            </a:lvl4pPr>
            <a:lvl5pPr marL="2057400" indent="-228600" algn="l" rtl="0" eaLnBrk="1" fontAlgn="base" hangingPunct="1">
              <a:spcBef>
                <a:spcPts val="0"/>
              </a:spcBef>
              <a:spcAft>
                <a:spcPct val="0"/>
              </a:spcAft>
              <a:buChar char="»"/>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1500" dirty="0"/>
              <a:t>Larger patrol field</a:t>
            </a:r>
          </a:p>
          <a:p>
            <a:r>
              <a:rPr lang="en-US" sz="1500" dirty="0"/>
              <a:t>Larger sky coverage: </a:t>
            </a:r>
            <a:r>
              <a:rPr lang="en-US" sz="1500" dirty="0" err="1"/>
              <a:t>Besançon</a:t>
            </a:r>
            <a:r>
              <a:rPr lang="en-US" sz="1500" dirty="0"/>
              <a:t> model            </a:t>
            </a:r>
            <a:r>
              <a:rPr lang="en-US" sz="1500" dirty="0">
                <a:sym typeface="Wingdings" panose="05000000000000000000" pitchFamily="2" charset="2"/>
              </a:rPr>
              <a:t></a:t>
            </a:r>
            <a:endParaRPr lang="en-US" sz="1500" dirty="0"/>
          </a:p>
          <a:p>
            <a:r>
              <a:rPr lang="en-US" sz="1500" dirty="0"/>
              <a:t>Improved offsetting / dithering possibilities</a:t>
            </a:r>
          </a:p>
          <a:p>
            <a:pPr lvl="1"/>
            <a:endParaRPr lang="en-US" sz="900" b="1" dirty="0">
              <a:cs typeface="JasmineUPC" panose="02020603050405020304" pitchFamily="18" charset="-34"/>
            </a:endParaRPr>
          </a:p>
          <a:p>
            <a:endParaRPr lang="en-US" sz="1125" b="1" dirty="0">
              <a:cs typeface="JasmineUPC" panose="02020603050405020304" pitchFamily="18" charset="-34"/>
            </a:endParaRPr>
          </a:p>
        </p:txBody>
      </p:sp>
      <p:pic>
        <p:nvPicPr>
          <p:cNvPr id="7" name="Picture 6">
            <a:extLst>
              <a:ext uri="{FF2B5EF4-FFF2-40B4-BE49-F238E27FC236}">
                <a16:creationId xmlns:a16="http://schemas.microsoft.com/office/drawing/2014/main" id="{66273FB7-72B8-4693-8CA1-22AE10AB726C}"/>
              </a:ext>
            </a:extLst>
          </p:cNvPr>
          <p:cNvPicPr>
            <a:picLocks noChangeAspect="1"/>
          </p:cNvPicPr>
          <p:nvPr/>
        </p:nvPicPr>
        <p:blipFill rotWithShape="1">
          <a:blip r:embed="rId4"/>
          <a:srcRect l="64042" t="3641" r="8070" b="4505"/>
          <a:stretch/>
        </p:blipFill>
        <p:spPr>
          <a:xfrm>
            <a:off x="5278239" y="976875"/>
            <a:ext cx="1955259" cy="3632599"/>
          </a:xfrm>
          <a:prstGeom prst="rect">
            <a:avLst/>
          </a:prstGeom>
        </p:spPr>
      </p:pic>
      <p:pic>
        <p:nvPicPr>
          <p:cNvPr id="8" name="Picture 7">
            <a:extLst>
              <a:ext uri="{FF2B5EF4-FFF2-40B4-BE49-F238E27FC236}">
                <a16:creationId xmlns:a16="http://schemas.microsoft.com/office/drawing/2014/main" id="{1CA44DAA-6B64-4698-AC13-1F32B17DB531}"/>
              </a:ext>
            </a:extLst>
          </p:cNvPr>
          <p:cNvPicPr>
            <a:picLocks noChangeAspect="1"/>
          </p:cNvPicPr>
          <p:nvPr/>
        </p:nvPicPr>
        <p:blipFill rotWithShape="1">
          <a:blip r:embed="rId5"/>
          <a:srcRect l="65708" t="3591" r="7794" b="4769"/>
          <a:stretch/>
        </p:blipFill>
        <p:spPr>
          <a:xfrm>
            <a:off x="7181635" y="976875"/>
            <a:ext cx="1862198" cy="3632598"/>
          </a:xfrm>
          <a:prstGeom prst="rect">
            <a:avLst/>
          </a:prstGeom>
        </p:spPr>
      </p:pic>
      <p:pic>
        <p:nvPicPr>
          <p:cNvPr id="9" name="Picture 8">
            <a:extLst>
              <a:ext uri="{FF2B5EF4-FFF2-40B4-BE49-F238E27FC236}">
                <a16:creationId xmlns:a16="http://schemas.microsoft.com/office/drawing/2014/main" id="{6F96B86A-1444-4C63-9E65-990ADC4CB328}"/>
              </a:ext>
            </a:extLst>
          </p:cNvPr>
          <p:cNvPicPr>
            <a:picLocks noChangeAspect="1"/>
          </p:cNvPicPr>
          <p:nvPr/>
        </p:nvPicPr>
        <p:blipFill rotWithShape="1">
          <a:blip r:embed="rId6"/>
          <a:srcRect t="13777"/>
          <a:stretch/>
        </p:blipFill>
        <p:spPr>
          <a:xfrm>
            <a:off x="12370" y="2275564"/>
            <a:ext cx="5353015" cy="2596245"/>
          </a:xfrm>
          <a:prstGeom prst="rect">
            <a:avLst/>
          </a:prstGeom>
        </p:spPr>
      </p:pic>
      <p:sp>
        <p:nvSpPr>
          <p:cNvPr id="11" name="Footer Placeholder 1">
            <a:extLst>
              <a:ext uri="{FF2B5EF4-FFF2-40B4-BE49-F238E27FC236}">
                <a16:creationId xmlns:a16="http://schemas.microsoft.com/office/drawing/2014/main" id="{896ACA5B-2CBF-4126-B816-1CF6A4035B5C}"/>
              </a:ext>
            </a:extLst>
          </p:cNvPr>
          <p:cNvSpPr>
            <a:spLocks noGrp="1"/>
          </p:cNvSpPr>
          <p:nvPr>
            <p:ph type="ftr" sz="quarter" idx="3"/>
          </p:nvPr>
        </p:nvSpPr>
        <p:spPr>
          <a:xfrm>
            <a:off x="393690" y="4839891"/>
            <a:ext cx="4813311" cy="273844"/>
          </a:xfrm>
        </p:spPr>
        <p:txBody>
          <a:bodyPr/>
          <a:lstStyle/>
          <a:p>
            <a:r>
              <a:rPr lang="en-US" dirty="0"/>
              <a:t>GALACSI NFM Upgrades, 4</a:t>
            </a:r>
            <a:r>
              <a:rPr lang="en-US" baseline="30000" dirty="0"/>
              <a:t>th</a:t>
            </a:r>
            <a:r>
              <a:rPr lang="en-US" dirty="0"/>
              <a:t> November 2021</a:t>
            </a:r>
            <a:endParaRPr lang="en-GB" dirty="0"/>
          </a:p>
        </p:txBody>
      </p:sp>
    </p:spTree>
    <p:extLst>
      <p:ext uri="{BB962C8B-B14F-4D97-AF65-F5344CB8AC3E}">
        <p14:creationId xmlns:p14="http://schemas.microsoft.com/office/powerpoint/2010/main" val="3696221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9C5486-6CA1-41D6-A53D-862E603B353F}"/>
              </a:ext>
            </a:extLst>
          </p:cNvPr>
          <p:cNvSpPr>
            <a:spLocks noGrp="1"/>
          </p:cNvSpPr>
          <p:nvPr>
            <p:ph type="sldNum" sz="quarter" idx="4"/>
          </p:nvPr>
        </p:nvSpPr>
        <p:spPr/>
        <p:txBody>
          <a:bodyPr/>
          <a:lstStyle/>
          <a:p>
            <a:fld id="{CD6CA89A-7F63-7545-9B43-AF7DF332BE1B}" type="slidenum">
              <a:rPr lang="en-GB" smtClean="0"/>
              <a:pPr/>
              <a:t>18</a:t>
            </a:fld>
            <a:endParaRPr lang="en-GB"/>
          </a:p>
        </p:txBody>
      </p:sp>
      <p:sp>
        <p:nvSpPr>
          <p:cNvPr id="4" name="Title 3">
            <a:extLst>
              <a:ext uri="{FF2B5EF4-FFF2-40B4-BE49-F238E27FC236}">
                <a16:creationId xmlns:a16="http://schemas.microsoft.com/office/drawing/2014/main" id="{0B44E50D-6803-442C-B54B-865788A7EBDF}"/>
              </a:ext>
            </a:extLst>
          </p:cNvPr>
          <p:cNvSpPr>
            <a:spLocks noGrp="1"/>
          </p:cNvSpPr>
          <p:nvPr>
            <p:ph type="title"/>
          </p:nvPr>
        </p:nvSpPr>
        <p:spPr/>
        <p:txBody>
          <a:bodyPr/>
          <a:lstStyle/>
          <a:p>
            <a:r>
              <a:rPr lang="en-US" dirty="0"/>
              <a:t>IR </a:t>
            </a:r>
            <a:r>
              <a:rPr lang="en-US" dirty="0" err="1"/>
              <a:t>WFSing</a:t>
            </a:r>
            <a:r>
              <a:rPr lang="en-US" dirty="0"/>
              <a:t>: Sky + thermal background noise</a:t>
            </a:r>
          </a:p>
        </p:txBody>
      </p:sp>
      <p:grpSp>
        <p:nvGrpSpPr>
          <p:cNvPr id="6" name="Group 5">
            <a:extLst>
              <a:ext uri="{FF2B5EF4-FFF2-40B4-BE49-F238E27FC236}">
                <a16:creationId xmlns:a16="http://schemas.microsoft.com/office/drawing/2014/main" id="{7E2E569E-B132-4DFF-8872-07F5DB661FDE}"/>
              </a:ext>
            </a:extLst>
          </p:cNvPr>
          <p:cNvGrpSpPr/>
          <p:nvPr/>
        </p:nvGrpSpPr>
        <p:grpSpPr>
          <a:xfrm>
            <a:off x="-54508" y="1027088"/>
            <a:ext cx="5278111" cy="3637950"/>
            <a:chOff x="-230482" y="1369451"/>
            <a:chExt cx="7037481" cy="4850600"/>
          </a:xfrm>
        </p:grpSpPr>
        <p:pic>
          <p:nvPicPr>
            <p:cNvPr id="10" name="Picture 9">
              <a:extLst>
                <a:ext uri="{FF2B5EF4-FFF2-40B4-BE49-F238E27FC236}">
                  <a16:creationId xmlns:a16="http://schemas.microsoft.com/office/drawing/2014/main" id="{7A6FB291-6E80-4594-A088-AAE29D720990}"/>
                </a:ext>
              </a:extLst>
            </p:cNvPr>
            <p:cNvPicPr>
              <a:picLocks noChangeAspect="1"/>
            </p:cNvPicPr>
            <p:nvPr/>
          </p:nvPicPr>
          <p:blipFill>
            <a:blip r:embed="rId3"/>
            <a:stretch>
              <a:fillRect/>
            </a:stretch>
          </p:blipFill>
          <p:spPr>
            <a:xfrm>
              <a:off x="-230482" y="1369451"/>
              <a:ext cx="7037481" cy="4850600"/>
            </a:xfrm>
            <a:prstGeom prst="rect">
              <a:avLst/>
            </a:prstGeom>
          </p:spPr>
        </p:pic>
        <p:sp>
          <p:nvSpPr>
            <p:cNvPr id="5" name="Rectangle 4">
              <a:extLst>
                <a:ext uri="{FF2B5EF4-FFF2-40B4-BE49-F238E27FC236}">
                  <a16:creationId xmlns:a16="http://schemas.microsoft.com/office/drawing/2014/main" id="{75B91269-07E7-4344-97E6-C1C744216E57}"/>
                </a:ext>
              </a:extLst>
            </p:cNvPr>
            <p:cNvSpPr/>
            <p:nvPr/>
          </p:nvSpPr>
          <p:spPr bwMode="auto">
            <a:xfrm>
              <a:off x="3325264" y="4511404"/>
              <a:ext cx="501447" cy="32446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r" defTabSz="685800" fontAlgn="base">
                <a:spcBef>
                  <a:spcPct val="0"/>
                </a:spcBef>
                <a:spcAft>
                  <a:spcPct val="0"/>
                </a:spcAft>
              </a:pPr>
              <a:endParaRPr lang="en-US" sz="1350" i="1">
                <a:latin typeface="Arial" charset="0"/>
              </a:endParaRPr>
            </a:p>
          </p:txBody>
        </p:sp>
      </p:grpSp>
      <p:pic>
        <p:nvPicPr>
          <p:cNvPr id="3" name="Picture 2">
            <a:extLst>
              <a:ext uri="{FF2B5EF4-FFF2-40B4-BE49-F238E27FC236}">
                <a16:creationId xmlns:a16="http://schemas.microsoft.com/office/drawing/2014/main" id="{ACCEA143-D2BA-4ECD-AE1D-0F1E48F9A2A1}"/>
              </a:ext>
            </a:extLst>
          </p:cNvPr>
          <p:cNvPicPr>
            <a:picLocks noChangeAspect="1"/>
          </p:cNvPicPr>
          <p:nvPr/>
        </p:nvPicPr>
        <p:blipFill>
          <a:blip r:embed="rId4"/>
          <a:stretch>
            <a:fillRect/>
          </a:stretch>
        </p:blipFill>
        <p:spPr>
          <a:xfrm>
            <a:off x="4923774" y="1879032"/>
            <a:ext cx="4225371" cy="3167009"/>
          </a:xfrm>
          <a:prstGeom prst="rect">
            <a:avLst/>
          </a:prstGeom>
        </p:spPr>
      </p:pic>
      <p:sp>
        <p:nvSpPr>
          <p:cNvPr id="13" name="Content Placeholder 3">
            <a:extLst>
              <a:ext uri="{FF2B5EF4-FFF2-40B4-BE49-F238E27FC236}">
                <a16:creationId xmlns:a16="http://schemas.microsoft.com/office/drawing/2014/main" id="{B9A885D9-5778-433D-99BA-DB8841B39906}"/>
              </a:ext>
            </a:extLst>
          </p:cNvPr>
          <p:cNvSpPr txBox="1">
            <a:spLocks/>
          </p:cNvSpPr>
          <p:nvPr/>
        </p:nvSpPr>
        <p:spPr bwMode="auto">
          <a:xfrm>
            <a:off x="5048317" y="828565"/>
            <a:ext cx="4070578" cy="1015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bodyPr>
          <a:lstStyle>
            <a:lvl1pPr marL="324000" indent="-324000" algn="l" rtl="0" eaLnBrk="1" fontAlgn="base" hangingPunct="1">
              <a:spcBef>
                <a:spcPts val="1200"/>
              </a:spcBef>
              <a:spcAft>
                <a:spcPts val="0"/>
              </a:spcAft>
              <a:buClr>
                <a:srgbClr val="FF0000"/>
              </a:buClr>
              <a:buSzPct val="90000"/>
              <a:buFontTx/>
              <a:buBlip>
                <a:blip r:embed="rId5"/>
              </a:buBlip>
              <a:defRPr sz="2800">
                <a:solidFill>
                  <a:schemeClr val="tx1"/>
                </a:solidFill>
                <a:latin typeface="+mn-lt"/>
                <a:ea typeface="ＭＳ Ｐゴシック" charset="0"/>
                <a:cs typeface="+mn-cs"/>
              </a:defRPr>
            </a:lvl1pPr>
            <a:lvl2pPr marL="742950" indent="-285750" algn="l" rtl="0" eaLnBrk="1" fontAlgn="base" hangingPunct="1">
              <a:spcBef>
                <a:spcPts val="600"/>
              </a:spcBef>
              <a:spcAft>
                <a:spcPts val="0"/>
              </a:spcAft>
              <a:buClr>
                <a:schemeClr val="accent1"/>
              </a:buClr>
              <a:buFont typeface="Wingdings" charset="0"/>
              <a:buChar char="Ø"/>
              <a:defRPr sz="2400">
                <a:solidFill>
                  <a:schemeClr val="tx1"/>
                </a:solidFill>
                <a:latin typeface="+mn-lt"/>
                <a:ea typeface="ＭＳ Ｐゴシック" charset="0"/>
              </a:defRPr>
            </a:lvl2pPr>
            <a:lvl3pPr marL="1143000" indent="-228600" algn="l" rtl="0" eaLnBrk="1" fontAlgn="base" hangingPunct="1">
              <a:spcBef>
                <a:spcPts val="0"/>
              </a:spcBef>
              <a:spcAft>
                <a:spcPct val="0"/>
              </a:spcAft>
              <a:buClr>
                <a:schemeClr val="tx2"/>
              </a:buClr>
              <a:buChar char="•"/>
              <a:defRPr sz="2000">
                <a:solidFill>
                  <a:schemeClr val="tx1"/>
                </a:solidFill>
                <a:latin typeface="+mn-lt"/>
                <a:ea typeface="ＭＳ Ｐゴシック" charset="0"/>
              </a:defRPr>
            </a:lvl3pPr>
            <a:lvl4pPr marL="1600200" indent="-228600" algn="l" rtl="0" eaLnBrk="1" fontAlgn="base" hangingPunct="1">
              <a:spcBef>
                <a:spcPts val="0"/>
              </a:spcBef>
              <a:spcAft>
                <a:spcPct val="0"/>
              </a:spcAft>
              <a:buChar char="–"/>
              <a:defRPr sz="2000">
                <a:solidFill>
                  <a:schemeClr val="tx1"/>
                </a:solidFill>
                <a:latin typeface="+mn-lt"/>
                <a:ea typeface="ＭＳ Ｐゴシック" charset="0"/>
              </a:defRPr>
            </a:lvl4pPr>
            <a:lvl5pPr marL="2057400" indent="-228600" algn="l" rtl="0" eaLnBrk="1" fontAlgn="base" hangingPunct="1">
              <a:spcBef>
                <a:spcPts val="0"/>
              </a:spcBef>
              <a:spcAft>
                <a:spcPct val="0"/>
              </a:spcAft>
              <a:buChar char="»"/>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1500" dirty="0"/>
              <a:t>Balanced budget for unresolved targets</a:t>
            </a:r>
          </a:p>
          <a:p>
            <a:pPr lvl="1"/>
            <a:r>
              <a:rPr lang="en-US" sz="1200" dirty="0"/>
              <a:t>Dark &lt; 50 e-/s/pix</a:t>
            </a:r>
          </a:p>
          <a:p>
            <a:pPr lvl="1"/>
            <a:r>
              <a:rPr lang="en-US" sz="1200" dirty="0"/>
              <a:t>Thermal background &lt; 70 e-/s/pix</a:t>
            </a:r>
          </a:p>
          <a:p>
            <a:pPr lvl="1"/>
            <a:r>
              <a:rPr lang="en-US" sz="1200" dirty="0"/>
              <a:t>14e-/s/pix &lt;Sky&lt;140 e-/s/pix vs. plate scale </a:t>
            </a:r>
          </a:p>
        </p:txBody>
      </p:sp>
      <p:sp>
        <p:nvSpPr>
          <p:cNvPr id="11" name="Footer Placeholder 1">
            <a:extLst>
              <a:ext uri="{FF2B5EF4-FFF2-40B4-BE49-F238E27FC236}">
                <a16:creationId xmlns:a16="http://schemas.microsoft.com/office/drawing/2014/main" id="{436C8379-A1FE-4BF1-ADB2-38C4F21050A8}"/>
              </a:ext>
            </a:extLst>
          </p:cNvPr>
          <p:cNvSpPr>
            <a:spLocks noGrp="1"/>
          </p:cNvSpPr>
          <p:nvPr>
            <p:ph type="ftr" sz="quarter" idx="3"/>
          </p:nvPr>
        </p:nvSpPr>
        <p:spPr>
          <a:xfrm>
            <a:off x="393690" y="4839891"/>
            <a:ext cx="4813311" cy="273844"/>
          </a:xfrm>
        </p:spPr>
        <p:txBody>
          <a:bodyPr/>
          <a:lstStyle/>
          <a:p>
            <a:r>
              <a:rPr lang="en-US" dirty="0"/>
              <a:t>GALACSI NFM Upgrades, 4</a:t>
            </a:r>
            <a:r>
              <a:rPr lang="en-US" baseline="30000" dirty="0"/>
              <a:t>th</a:t>
            </a:r>
            <a:r>
              <a:rPr lang="en-US" dirty="0"/>
              <a:t> November 2021</a:t>
            </a:r>
            <a:endParaRPr lang="en-GB" dirty="0"/>
          </a:p>
        </p:txBody>
      </p:sp>
    </p:spTree>
    <p:extLst>
      <p:ext uri="{BB962C8B-B14F-4D97-AF65-F5344CB8AC3E}">
        <p14:creationId xmlns:p14="http://schemas.microsoft.com/office/powerpoint/2010/main" val="1286362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5354F2-E409-4C7D-BC32-1FE7FC7A7EC4}"/>
              </a:ext>
            </a:extLst>
          </p:cNvPr>
          <p:cNvSpPr>
            <a:spLocks noGrp="1"/>
          </p:cNvSpPr>
          <p:nvPr>
            <p:ph type="sldNum" sz="quarter" idx="4"/>
          </p:nvPr>
        </p:nvSpPr>
        <p:spPr/>
        <p:txBody>
          <a:bodyPr/>
          <a:lstStyle/>
          <a:p>
            <a:fld id="{CD6CA89A-7F63-7545-9B43-AF7DF332BE1B}" type="slidenum">
              <a:rPr lang="en-GB" smtClean="0"/>
              <a:pPr/>
              <a:t>19</a:t>
            </a:fld>
            <a:endParaRPr lang="en-GB"/>
          </a:p>
        </p:txBody>
      </p:sp>
      <p:sp>
        <p:nvSpPr>
          <p:cNvPr id="4" name="Title 3">
            <a:extLst>
              <a:ext uri="{FF2B5EF4-FFF2-40B4-BE49-F238E27FC236}">
                <a16:creationId xmlns:a16="http://schemas.microsoft.com/office/drawing/2014/main" id="{EF58820D-B1BE-4765-9ED1-21FEF7F74759}"/>
              </a:ext>
            </a:extLst>
          </p:cNvPr>
          <p:cNvSpPr>
            <a:spLocks noGrp="1"/>
          </p:cNvSpPr>
          <p:nvPr>
            <p:ph type="title"/>
          </p:nvPr>
        </p:nvSpPr>
        <p:spPr/>
        <p:txBody>
          <a:bodyPr/>
          <a:lstStyle/>
          <a:p>
            <a:r>
              <a:rPr lang="en-US" dirty="0"/>
              <a:t>Read-out optimization: low RON !</a:t>
            </a:r>
          </a:p>
        </p:txBody>
      </p:sp>
      <p:pic>
        <p:nvPicPr>
          <p:cNvPr id="10" name="Picture 9" descr="Chart&#10;&#10;Description automatically generated">
            <a:extLst>
              <a:ext uri="{FF2B5EF4-FFF2-40B4-BE49-F238E27FC236}">
                <a16:creationId xmlns:a16="http://schemas.microsoft.com/office/drawing/2014/main" id="{1C578AB1-37E8-4BD8-B778-0721E610C3B1}"/>
              </a:ext>
            </a:extLst>
          </p:cNvPr>
          <p:cNvPicPr>
            <a:picLocks noChangeAspect="1"/>
          </p:cNvPicPr>
          <p:nvPr/>
        </p:nvPicPr>
        <p:blipFill rotWithShape="1">
          <a:blip r:embed="rId3"/>
          <a:srcRect l="50688" t="2538" r="8185" b="2122"/>
          <a:stretch/>
        </p:blipFill>
        <p:spPr>
          <a:xfrm>
            <a:off x="322385" y="895602"/>
            <a:ext cx="2924908" cy="3989969"/>
          </a:xfrm>
          <a:prstGeom prst="rect">
            <a:avLst/>
          </a:prstGeom>
        </p:spPr>
      </p:pic>
      <p:pic>
        <p:nvPicPr>
          <p:cNvPr id="12" name="Picture 11" descr="A picture containing box and whisker chart&#10;&#10;Description automatically generated">
            <a:extLst>
              <a:ext uri="{FF2B5EF4-FFF2-40B4-BE49-F238E27FC236}">
                <a16:creationId xmlns:a16="http://schemas.microsoft.com/office/drawing/2014/main" id="{BD57C08F-39C0-4C47-ACB3-030BF657794F}"/>
              </a:ext>
            </a:extLst>
          </p:cNvPr>
          <p:cNvPicPr>
            <a:picLocks noChangeAspect="1"/>
          </p:cNvPicPr>
          <p:nvPr/>
        </p:nvPicPr>
        <p:blipFill rotWithShape="1">
          <a:blip r:embed="rId4"/>
          <a:srcRect l="9403" t="3827" r="50518" b="51036"/>
          <a:stretch/>
        </p:blipFill>
        <p:spPr>
          <a:xfrm>
            <a:off x="3756727" y="1211185"/>
            <a:ext cx="5252530" cy="3336752"/>
          </a:xfrm>
          <a:prstGeom prst="rect">
            <a:avLst/>
          </a:prstGeom>
        </p:spPr>
      </p:pic>
      <p:sp>
        <p:nvSpPr>
          <p:cNvPr id="13" name="Oval 12">
            <a:extLst>
              <a:ext uri="{FF2B5EF4-FFF2-40B4-BE49-F238E27FC236}">
                <a16:creationId xmlns:a16="http://schemas.microsoft.com/office/drawing/2014/main" id="{4E4B7483-E022-4C0C-A096-7B064330551D}"/>
              </a:ext>
            </a:extLst>
          </p:cNvPr>
          <p:cNvSpPr/>
          <p:nvPr/>
        </p:nvSpPr>
        <p:spPr bwMode="auto">
          <a:xfrm>
            <a:off x="3024554" y="4145322"/>
            <a:ext cx="222738" cy="205154"/>
          </a:xfrm>
          <a:prstGeom prst="ellipse">
            <a:avLst/>
          </a:prstGeom>
          <a:noFill/>
          <a:ln w="38100" cap="flat" cmpd="sng" algn="ctr">
            <a:solidFill>
              <a:schemeClr val="accent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r" defTabSz="685800" fontAlgn="base">
              <a:spcBef>
                <a:spcPct val="0"/>
              </a:spcBef>
              <a:spcAft>
                <a:spcPct val="0"/>
              </a:spcAft>
            </a:pPr>
            <a:endParaRPr lang="en-US" sz="1350" i="1">
              <a:latin typeface="Arial" charset="0"/>
            </a:endParaRPr>
          </a:p>
        </p:txBody>
      </p:sp>
      <p:cxnSp>
        <p:nvCxnSpPr>
          <p:cNvPr id="15" name="Straight Arrow Connector 14">
            <a:extLst>
              <a:ext uri="{FF2B5EF4-FFF2-40B4-BE49-F238E27FC236}">
                <a16:creationId xmlns:a16="http://schemas.microsoft.com/office/drawing/2014/main" id="{173F50C7-A47E-41D2-8166-AD3BBEEEFBE8}"/>
              </a:ext>
            </a:extLst>
          </p:cNvPr>
          <p:cNvCxnSpPr>
            <a:cxnSpLocks/>
          </p:cNvCxnSpPr>
          <p:nvPr/>
        </p:nvCxnSpPr>
        <p:spPr bwMode="auto">
          <a:xfrm flipV="1">
            <a:off x="3241431" y="3880341"/>
            <a:ext cx="726831" cy="314807"/>
          </a:xfrm>
          <a:prstGeom prst="straightConnector1">
            <a:avLst/>
          </a:prstGeom>
          <a:ln>
            <a:headEnd type="none" w="med" len="med"/>
            <a:tailEnd type="triangle"/>
          </a:ln>
        </p:spPr>
        <p:style>
          <a:lnRef idx="3">
            <a:schemeClr val="accent1"/>
          </a:lnRef>
          <a:fillRef idx="0">
            <a:schemeClr val="accent1"/>
          </a:fillRef>
          <a:effectRef idx="2">
            <a:schemeClr val="accent1"/>
          </a:effectRef>
          <a:fontRef idx="minor">
            <a:schemeClr val="tx1"/>
          </a:fontRef>
        </p:style>
      </p:cxnSp>
      <p:sp>
        <p:nvSpPr>
          <p:cNvPr id="16" name="Oval 15">
            <a:extLst>
              <a:ext uri="{FF2B5EF4-FFF2-40B4-BE49-F238E27FC236}">
                <a16:creationId xmlns:a16="http://schemas.microsoft.com/office/drawing/2014/main" id="{55D57335-8351-440D-BC4D-B8C1220A59F8}"/>
              </a:ext>
            </a:extLst>
          </p:cNvPr>
          <p:cNvSpPr/>
          <p:nvPr/>
        </p:nvSpPr>
        <p:spPr bwMode="auto">
          <a:xfrm>
            <a:off x="5842001" y="1221043"/>
            <a:ext cx="978318" cy="301283"/>
          </a:xfrm>
          <a:prstGeom prst="ellipse">
            <a:avLst/>
          </a:prstGeom>
          <a:noFill/>
          <a:ln w="38100" cap="flat" cmpd="sng" algn="ctr">
            <a:solidFill>
              <a:schemeClr val="accent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r" defTabSz="685800" fontAlgn="base">
              <a:spcBef>
                <a:spcPct val="0"/>
              </a:spcBef>
              <a:spcAft>
                <a:spcPct val="0"/>
              </a:spcAft>
            </a:pPr>
            <a:endParaRPr lang="en-US" sz="1350" i="1">
              <a:latin typeface="Arial" charset="0"/>
            </a:endParaRPr>
          </a:p>
        </p:txBody>
      </p:sp>
      <p:sp>
        <p:nvSpPr>
          <p:cNvPr id="11" name="Oval 10">
            <a:extLst>
              <a:ext uri="{FF2B5EF4-FFF2-40B4-BE49-F238E27FC236}">
                <a16:creationId xmlns:a16="http://schemas.microsoft.com/office/drawing/2014/main" id="{1BB0F36F-2AC3-40CF-9A13-50FE649146E9}"/>
              </a:ext>
            </a:extLst>
          </p:cNvPr>
          <p:cNvSpPr/>
          <p:nvPr/>
        </p:nvSpPr>
        <p:spPr bwMode="auto">
          <a:xfrm>
            <a:off x="6908800" y="1522326"/>
            <a:ext cx="1420813" cy="392199"/>
          </a:xfrm>
          <a:prstGeom prst="ellipse">
            <a:avLst/>
          </a:prstGeom>
          <a:noFill/>
          <a:ln w="38100" cap="flat" cmpd="sng" algn="ctr">
            <a:solidFill>
              <a:schemeClr val="accent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r" defTabSz="685800" fontAlgn="base">
              <a:spcBef>
                <a:spcPct val="0"/>
              </a:spcBef>
              <a:spcAft>
                <a:spcPct val="0"/>
              </a:spcAft>
            </a:pPr>
            <a:endParaRPr lang="en-US" sz="1350" i="1">
              <a:latin typeface="Arial" charset="0"/>
            </a:endParaRPr>
          </a:p>
        </p:txBody>
      </p:sp>
      <p:sp>
        <p:nvSpPr>
          <p:cNvPr id="14" name="Footer Placeholder 1">
            <a:extLst>
              <a:ext uri="{FF2B5EF4-FFF2-40B4-BE49-F238E27FC236}">
                <a16:creationId xmlns:a16="http://schemas.microsoft.com/office/drawing/2014/main" id="{C211EFCA-2405-4165-A80C-E1BFF2C0191A}"/>
              </a:ext>
            </a:extLst>
          </p:cNvPr>
          <p:cNvSpPr>
            <a:spLocks noGrp="1"/>
          </p:cNvSpPr>
          <p:nvPr>
            <p:ph type="ftr" sz="quarter" idx="3"/>
          </p:nvPr>
        </p:nvSpPr>
        <p:spPr>
          <a:xfrm>
            <a:off x="393690" y="4839891"/>
            <a:ext cx="4813311" cy="273844"/>
          </a:xfrm>
        </p:spPr>
        <p:txBody>
          <a:bodyPr/>
          <a:lstStyle/>
          <a:p>
            <a:r>
              <a:rPr lang="en-US" dirty="0"/>
              <a:t>GALACSI NFM Upgrades, 4</a:t>
            </a:r>
            <a:r>
              <a:rPr lang="en-US" baseline="30000" dirty="0"/>
              <a:t>th</a:t>
            </a:r>
            <a:r>
              <a:rPr lang="en-US" dirty="0"/>
              <a:t> November 2021</a:t>
            </a:r>
            <a:endParaRPr lang="en-GB" dirty="0"/>
          </a:p>
        </p:txBody>
      </p:sp>
    </p:spTree>
    <p:extLst>
      <p:ext uri="{BB962C8B-B14F-4D97-AF65-F5344CB8AC3E}">
        <p14:creationId xmlns:p14="http://schemas.microsoft.com/office/powerpoint/2010/main" val="1045679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0" descr="1144_4LGSF-AO.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9080" y="828598"/>
            <a:ext cx="4888626" cy="4016582"/>
          </a:xfrm>
          <a:prstGeom prst="rect">
            <a:avLst/>
          </a:prstGeom>
          <a:noFill/>
          <a:ln w="9525">
            <a:noFill/>
            <a:miter lim="800000"/>
            <a:headEnd/>
            <a:tailEnd/>
          </a:ln>
        </p:spPr>
      </p:pic>
      <p:grpSp>
        <p:nvGrpSpPr>
          <p:cNvPr id="29" name="Group 28"/>
          <p:cNvGrpSpPr/>
          <p:nvPr/>
        </p:nvGrpSpPr>
        <p:grpSpPr>
          <a:xfrm>
            <a:off x="6884167" y="917051"/>
            <a:ext cx="2173243" cy="3508305"/>
            <a:chOff x="2612637" y="1323703"/>
            <a:chExt cx="3700486" cy="5543799"/>
          </a:xfrm>
        </p:grpSpPr>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2637" y="1323703"/>
              <a:ext cx="3700486" cy="5543799"/>
            </a:xfrm>
            <a:prstGeom prst="rect">
              <a:avLst/>
            </a:prstGeom>
            <a:ln w="50800">
              <a:solidFill>
                <a:srgbClr val="FF0000"/>
              </a:solidFill>
            </a:ln>
          </p:spPr>
        </p:pic>
        <p:sp>
          <p:nvSpPr>
            <p:cNvPr id="28" name="TextBox 27"/>
            <p:cNvSpPr txBox="1"/>
            <p:nvPr/>
          </p:nvSpPr>
          <p:spPr>
            <a:xfrm>
              <a:off x="4992054" y="6341642"/>
              <a:ext cx="1309274" cy="510663"/>
            </a:xfrm>
            <a:prstGeom prst="rect">
              <a:avLst/>
            </a:prstGeom>
            <a:solidFill>
              <a:schemeClr val="tx1"/>
            </a:solidFill>
          </p:spPr>
          <p:txBody>
            <a:bodyPr wrap="square" lIns="68580" tIns="0" rIns="68580" bIns="0" rtlCol="0">
              <a:spAutoFit/>
            </a:bodyPr>
            <a:lstStyle/>
            <a:p>
              <a:r>
                <a:rPr lang="en-US" sz="2100" b="1" dirty="0">
                  <a:solidFill>
                    <a:srgbClr val="FF0000"/>
                  </a:solidFill>
                  <a:latin typeface="JasmineUPC" pitchFamily="18" charset="-34"/>
                  <a:cs typeface="JasmineUPC" pitchFamily="18" charset="-34"/>
                </a:rPr>
                <a:t>4LGSF</a:t>
              </a:r>
            </a:p>
          </p:txBody>
        </p:sp>
      </p:grpSp>
      <p:sp>
        <p:nvSpPr>
          <p:cNvPr id="2" name="Title 1"/>
          <p:cNvSpPr>
            <a:spLocks noGrp="1"/>
          </p:cNvSpPr>
          <p:nvPr>
            <p:ph type="title"/>
          </p:nvPr>
        </p:nvSpPr>
        <p:spPr>
          <a:xfrm>
            <a:off x="619124" y="577"/>
            <a:ext cx="8524876" cy="804896"/>
          </a:xfrm>
        </p:spPr>
        <p:txBody>
          <a:bodyPr>
            <a:normAutofit/>
          </a:bodyPr>
          <a:lstStyle/>
          <a:p>
            <a:r>
              <a:rPr lang="en-US" dirty="0"/>
              <a:t>The Adaptive Optics Facility @ VLT’s UT4</a:t>
            </a:r>
            <a:endParaRPr lang="en-GB" dirty="0"/>
          </a:p>
        </p:txBody>
      </p:sp>
      <p:grpSp>
        <p:nvGrpSpPr>
          <p:cNvPr id="17" name="Group 16"/>
          <p:cNvGrpSpPr/>
          <p:nvPr/>
        </p:nvGrpSpPr>
        <p:grpSpPr>
          <a:xfrm>
            <a:off x="50801" y="917051"/>
            <a:ext cx="2829691" cy="1879568"/>
            <a:chOff x="2464002" y="1134386"/>
            <a:chExt cx="3772921" cy="2506090"/>
          </a:xfrm>
        </p:grpSpPr>
        <p:pic>
          <p:nvPicPr>
            <p:cNvPr id="18" name="Picture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76320" y="1134386"/>
              <a:ext cx="3760603" cy="2506090"/>
            </a:xfrm>
            <a:prstGeom prst="rect">
              <a:avLst/>
            </a:prstGeom>
            <a:ln w="38100">
              <a:solidFill>
                <a:srgbClr val="FF0000"/>
              </a:solidFill>
            </a:ln>
          </p:spPr>
        </p:pic>
        <p:sp>
          <p:nvSpPr>
            <p:cNvPr id="19" name="TextBox 18"/>
            <p:cNvSpPr txBox="1"/>
            <p:nvPr/>
          </p:nvSpPr>
          <p:spPr>
            <a:xfrm>
              <a:off x="2464002" y="1134386"/>
              <a:ext cx="730728" cy="430887"/>
            </a:xfrm>
            <a:prstGeom prst="rect">
              <a:avLst/>
            </a:prstGeom>
            <a:solidFill>
              <a:schemeClr val="tx1"/>
            </a:solidFill>
          </p:spPr>
          <p:txBody>
            <a:bodyPr wrap="square" lIns="68580" tIns="0" rIns="68580" bIns="0" rtlCol="0">
              <a:spAutoFit/>
            </a:bodyPr>
            <a:lstStyle/>
            <a:p>
              <a:r>
                <a:rPr lang="en-US" sz="2100" b="1" dirty="0">
                  <a:solidFill>
                    <a:srgbClr val="FF0000"/>
                  </a:solidFill>
                  <a:latin typeface="JasmineUPC" pitchFamily="18" charset="-34"/>
                  <a:cs typeface="JasmineUPC" pitchFamily="18" charset="-34"/>
                </a:rPr>
                <a:t>DSM</a:t>
              </a:r>
            </a:p>
          </p:txBody>
        </p:sp>
      </p:grpSp>
      <p:sp>
        <p:nvSpPr>
          <p:cNvPr id="5" name="TextBox 4">
            <a:extLst>
              <a:ext uri="{FF2B5EF4-FFF2-40B4-BE49-F238E27FC236}">
                <a16:creationId xmlns:a16="http://schemas.microsoft.com/office/drawing/2014/main" id="{3FABF29A-C1B8-44BD-80BB-87FE510CBD42}"/>
              </a:ext>
            </a:extLst>
          </p:cNvPr>
          <p:cNvSpPr txBox="1"/>
          <p:nvPr/>
        </p:nvSpPr>
        <p:spPr>
          <a:xfrm>
            <a:off x="74150" y="2776123"/>
            <a:ext cx="2469394" cy="923330"/>
          </a:xfrm>
          <a:prstGeom prst="rect">
            <a:avLst/>
          </a:prstGeom>
          <a:noFill/>
        </p:spPr>
        <p:txBody>
          <a:bodyPr wrap="none" rtlCol="0">
            <a:spAutoFit/>
          </a:bodyPr>
          <a:lstStyle/>
          <a:p>
            <a:r>
              <a:rPr lang="en-US" b="1" dirty="0" err="1">
                <a:solidFill>
                  <a:srgbClr val="FF0000"/>
                </a:solidFill>
              </a:rPr>
              <a:t>Nasmyth</a:t>
            </a:r>
            <a:r>
              <a:rPr lang="en-US" b="1" dirty="0">
                <a:solidFill>
                  <a:srgbClr val="FF0000"/>
                </a:solidFill>
              </a:rPr>
              <a:t> A</a:t>
            </a:r>
          </a:p>
          <a:p>
            <a:pPr marL="285750" indent="-285750">
              <a:buFont typeface="Arial" panose="020B0604020202020204" pitchFamily="34" charset="0"/>
              <a:buChar char="•"/>
            </a:pPr>
            <a:r>
              <a:rPr lang="en-US" dirty="0">
                <a:solidFill>
                  <a:srgbClr val="FF0000"/>
                </a:solidFill>
              </a:rPr>
              <a:t>GRAAL for HAWK-I</a:t>
            </a:r>
          </a:p>
          <a:p>
            <a:pPr marL="285750" indent="-285750">
              <a:buFont typeface="Arial" panose="020B0604020202020204" pitchFamily="34" charset="0"/>
              <a:buChar char="•"/>
            </a:pPr>
            <a:r>
              <a:rPr lang="en-US" i="1" dirty="0">
                <a:solidFill>
                  <a:srgbClr val="FF0000"/>
                </a:solidFill>
              </a:rPr>
              <a:t>Future: MAVIS</a:t>
            </a:r>
          </a:p>
        </p:txBody>
      </p:sp>
      <p:sp>
        <p:nvSpPr>
          <p:cNvPr id="23" name="TextBox 22">
            <a:extLst>
              <a:ext uri="{FF2B5EF4-FFF2-40B4-BE49-F238E27FC236}">
                <a16:creationId xmlns:a16="http://schemas.microsoft.com/office/drawing/2014/main" id="{80A5B256-9264-4E85-ADBB-5AB4A676FB0D}"/>
              </a:ext>
            </a:extLst>
          </p:cNvPr>
          <p:cNvSpPr txBox="1"/>
          <p:nvPr/>
        </p:nvSpPr>
        <p:spPr>
          <a:xfrm>
            <a:off x="5466778" y="1617159"/>
            <a:ext cx="1481682" cy="923330"/>
          </a:xfrm>
          <a:prstGeom prst="rect">
            <a:avLst/>
          </a:prstGeom>
          <a:noFill/>
        </p:spPr>
        <p:txBody>
          <a:bodyPr wrap="square" rtlCol="0">
            <a:spAutoFit/>
          </a:bodyPr>
          <a:lstStyle/>
          <a:p>
            <a:r>
              <a:rPr lang="en-US" b="1" dirty="0" err="1">
                <a:solidFill>
                  <a:srgbClr val="FF0000"/>
                </a:solidFill>
              </a:rPr>
              <a:t>Nasmyth</a:t>
            </a:r>
            <a:r>
              <a:rPr lang="en-US" b="1" dirty="0">
                <a:solidFill>
                  <a:srgbClr val="FF0000"/>
                </a:solidFill>
              </a:rPr>
              <a:t> B </a:t>
            </a:r>
          </a:p>
          <a:p>
            <a:r>
              <a:rPr lang="en-US" dirty="0">
                <a:solidFill>
                  <a:srgbClr val="FF0000"/>
                </a:solidFill>
              </a:rPr>
              <a:t>GALACSI</a:t>
            </a:r>
          </a:p>
          <a:p>
            <a:r>
              <a:rPr lang="en-US" dirty="0">
                <a:solidFill>
                  <a:srgbClr val="FF0000"/>
                </a:solidFill>
              </a:rPr>
              <a:t>For MUSE</a:t>
            </a:r>
          </a:p>
        </p:txBody>
      </p:sp>
      <p:sp>
        <p:nvSpPr>
          <p:cNvPr id="24" name="TextBox 23">
            <a:extLst>
              <a:ext uri="{FF2B5EF4-FFF2-40B4-BE49-F238E27FC236}">
                <a16:creationId xmlns:a16="http://schemas.microsoft.com/office/drawing/2014/main" id="{06DC1F06-3F8F-4D77-AF17-E2E42825FA5C}"/>
              </a:ext>
            </a:extLst>
          </p:cNvPr>
          <p:cNvSpPr txBox="1"/>
          <p:nvPr/>
        </p:nvSpPr>
        <p:spPr>
          <a:xfrm>
            <a:off x="3586165" y="4536388"/>
            <a:ext cx="2307431" cy="646331"/>
          </a:xfrm>
          <a:prstGeom prst="rect">
            <a:avLst/>
          </a:prstGeom>
          <a:noFill/>
        </p:spPr>
        <p:txBody>
          <a:bodyPr wrap="square" rtlCol="0">
            <a:spAutoFit/>
          </a:bodyPr>
          <a:lstStyle/>
          <a:p>
            <a:r>
              <a:rPr lang="en-US" b="1" dirty="0">
                <a:solidFill>
                  <a:srgbClr val="FF0000"/>
                </a:solidFill>
              </a:rPr>
              <a:t>Cassegrain </a:t>
            </a:r>
          </a:p>
          <a:p>
            <a:r>
              <a:rPr lang="en-US" dirty="0">
                <a:solidFill>
                  <a:srgbClr val="FF0000"/>
                </a:solidFill>
              </a:rPr>
              <a:t>Near future: ERIS</a:t>
            </a:r>
          </a:p>
        </p:txBody>
      </p:sp>
    </p:spTree>
    <p:extLst>
      <p:ext uri="{BB962C8B-B14F-4D97-AF65-F5344CB8AC3E}">
        <p14:creationId xmlns:p14="http://schemas.microsoft.com/office/powerpoint/2010/main" val="235446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5354F2-E409-4C7D-BC32-1FE7FC7A7EC4}"/>
              </a:ext>
            </a:extLst>
          </p:cNvPr>
          <p:cNvSpPr>
            <a:spLocks noGrp="1"/>
          </p:cNvSpPr>
          <p:nvPr>
            <p:ph type="sldNum" sz="quarter" idx="4"/>
          </p:nvPr>
        </p:nvSpPr>
        <p:spPr/>
        <p:txBody>
          <a:bodyPr/>
          <a:lstStyle/>
          <a:p>
            <a:fld id="{CD6CA89A-7F63-7545-9B43-AF7DF332BE1B}" type="slidenum">
              <a:rPr lang="en-GB" smtClean="0"/>
              <a:pPr/>
              <a:t>20</a:t>
            </a:fld>
            <a:endParaRPr lang="en-GB"/>
          </a:p>
        </p:txBody>
      </p:sp>
      <p:sp>
        <p:nvSpPr>
          <p:cNvPr id="4" name="Title 3">
            <a:extLst>
              <a:ext uri="{FF2B5EF4-FFF2-40B4-BE49-F238E27FC236}">
                <a16:creationId xmlns:a16="http://schemas.microsoft.com/office/drawing/2014/main" id="{EF58820D-B1BE-4765-9ED1-21FEF7F74759}"/>
              </a:ext>
            </a:extLst>
          </p:cNvPr>
          <p:cNvSpPr>
            <a:spLocks noGrp="1"/>
          </p:cNvSpPr>
          <p:nvPr>
            <p:ph type="title"/>
          </p:nvPr>
        </p:nvSpPr>
        <p:spPr/>
        <p:txBody>
          <a:bodyPr/>
          <a:lstStyle/>
          <a:p>
            <a:r>
              <a:rPr lang="en-US" dirty="0"/>
              <a:t>Read-out optimization: SNR matters !</a:t>
            </a:r>
          </a:p>
        </p:txBody>
      </p:sp>
      <p:pic>
        <p:nvPicPr>
          <p:cNvPr id="5" name="Picture 4" descr="Graphical user interface, chart, line chart&#10;&#10;Description automatically generated">
            <a:extLst>
              <a:ext uri="{FF2B5EF4-FFF2-40B4-BE49-F238E27FC236}">
                <a16:creationId xmlns:a16="http://schemas.microsoft.com/office/drawing/2014/main" id="{7A460644-19E0-4280-B85A-D1DFD9BDC6A2}"/>
              </a:ext>
            </a:extLst>
          </p:cNvPr>
          <p:cNvPicPr>
            <a:picLocks noChangeAspect="1"/>
          </p:cNvPicPr>
          <p:nvPr/>
        </p:nvPicPr>
        <p:blipFill rotWithShape="1">
          <a:blip r:embed="rId3"/>
          <a:srcRect l="9338" t="51492" r="51411" b="5592"/>
          <a:stretch/>
        </p:blipFill>
        <p:spPr>
          <a:xfrm>
            <a:off x="4108939" y="1113815"/>
            <a:ext cx="4966855" cy="3063331"/>
          </a:xfrm>
          <a:prstGeom prst="rect">
            <a:avLst/>
          </a:prstGeom>
        </p:spPr>
      </p:pic>
      <p:sp>
        <p:nvSpPr>
          <p:cNvPr id="7" name="TextBox 6">
            <a:extLst>
              <a:ext uri="{FF2B5EF4-FFF2-40B4-BE49-F238E27FC236}">
                <a16:creationId xmlns:a16="http://schemas.microsoft.com/office/drawing/2014/main" id="{718F60FB-8980-4AD7-8BAA-0F6252D869F0}"/>
              </a:ext>
            </a:extLst>
          </p:cNvPr>
          <p:cNvSpPr txBox="1"/>
          <p:nvPr/>
        </p:nvSpPr>
        <p:spPr>
          <a:xfrm>
            <a:off x="2599115" y="4343975"/>
            <a:ext cx="6494085" cy="369332"/>
          </a:xfrm>
          <a:prstGeom prst="rect">
            <a:avLst/>
          </a:prstGeom>
          <a:noFill/>
        </p:spPr>
        <p:txBody>
          <a:bodyPr wrap="none" rtlCol="0">
            <a:spAutoFit/>
          </a:bodyPr>
          <a:lstStyle/>
          <a:p>
            <a:r>
              <a:rPr lang="en-US" b="1" dirty="0"/>
              <a:t>SNR including </a:t>
            </a:r>
            <a:r>
              <a:rPr lang="en-US" b="1" u="sng" dirty="0"/>
              <a:t>background noise</a:t>
            </a:r>
            <a:r>
              <a:rPr lang="en-US" b="1" dirty="0"/>
              <a:t> and </a:t>
            </a:r>
            <a:r>
              <a:rPr lang="en-US" b="1" u="sng" dirty="0"/>
              <a:t>excess noise</a:t>
            </a:r>
            <a:r>
              <a:rPr lang="en-US" b="1" dirty="0"/>
              <a:t> factor</a:t>
            </a:r>
          </a:p>
        </p:txBody>
      </p:sp>
      <p:pic>
        <p:nvPicPr>
          <p:cNvPr id="10" name="Picture 9" descr="Graphical user interface, chart, line chart&#10;&#10;Description automatically generated">
            <a:extLst>
              <a:ext uri="{FF2B5EF4-FFF2-40B4-BE49-F238E27FC236}">
                <a16:creationId xmlns:a16="http://schemas.microsoft.com/office/drawing/2014/main" id="{AB412DD7-296E-484F-AE5A-3551733195F8}"/>
              </a:ext>
            </a:extLst>
          </p:cNvPr>
          <p:cNvPicPr>
            <a:picLocks noChangeAspect="1"/>
          </p:cNvPicPr>
          <p:nvPr/>
        </p:nvPicPr>
        <p:blipFill rotWithShape="1">
          <a:blip r:embed="rId3"/>
          <a:srcRect l="22885" t="18246" r="72035" b="69590"/>
          <a:stretch/>
        </p:blipFill>
        <p:spPr>
          <a:xfrm>
            <a:off x="7537783" y="2545667"/>
            <a:ext cx="463217" cy="625643"/>
          </a:xfrm>
          <a:prstGeom prst="rect">
            <a:avLst/>
          </a:prstGeom>
        </p:spPr>
      </p:pic>
      <p:sp>
        <p:nvSpPr>
          <p:cNvPr id="11" name="TextBox 10">
            <a:extLst>
              <a:ext uri="{FF2B5EF4-FFF2-40B4-BE49-F238E27FC236}">
                <a16:creationId xmlns:a16="http://schemas.microsoft.com/office/drawing/2014/main" id="{59B6F922-13FD-423E-AC7C-F511A41DD9E0}"/>
              </a:ext>
            </a:extLst>
          </p:cNvPr>
          <p:cNvSpPr txBox="1"/>
          <p:nvPr/>
        </p:nvSpPr>
        <p:spPr>
          <a:xfrm>
            <a:off x="7383335" y="2314977"/>
            <a:ext cx="782587" cy="253916"/>
          </a:xfrm>
          <a:prstGeom prst="rect">
            <a:avLst/>
          </a:prstGeom>
          <a:noFill/>
        </p:spPr>
        <p:txBody>
          <a:bodyPr wrap="none" rtlCol="0">
            <a:spAutoFit/>
          </a:bodyPr>
          <a:lstStyle/>
          <a:p>
            <a:r>
              <a:rPr lang="en-US" sz="1050" b="1" dirty="0"/>
              <a:t>APD gain</a:t>
            </a:r>
          </a:p>
        </p:txBody>
      </p:sp>
      <p:grpSp>
        <p:nvGrpSpPr>
          <p:cNvPr id="16" name="Group 15">
            <a:extLst>
              <a:ext uri="{FF2B5EF4-FFF2-40B4-BE49-F238E27FC236}">
                <a16:creationId xmlns:a16="http://schemas.microsoft.com/office/drawing/2014/main" id="{8104D64C-717E-449C-B075-7964185D4C2B}"/>
              </a:ext>
            </a:extLst>
          </p:cNvPr>
          <p:cNvGrpSpPr/>
          <p:nvPr/>
        </p:nvGrpSpPr>
        <p:grpSpPr>
          <a:xfrm>
            <a:off x="232509" y="898728"/>
            <a:ext cx="3758076" cy="3063331"/>
            <a:chOff x="262343" y="1720972"/>
            <a:chExt cx="5010768" cy="4084441"/>
          </a:xfrm>
        </p:grpSpPr>
        <p:pic>
          <p:nvPicPr>
            <p:cNvPr id="12" name="Picture 11">
              <a:extLst>
                <a:ext uri="{FF2B5EF4-FFF2-40B4-BE49-F238E27FC236}">
                  <a16:creationId xmlns:a16="http://schemas.microsoft.com/office/drawing/2014/main" id="{76B4C976-43AC-4E19-9FF3-1E78EF22FA24}"/>
                </a:ext>
              </a:extLst>
            </p:cNvPr>
            <p:cNvPicPr/>
            <p:nvPr/>
          </p:nvPicPr>
          <p:blipFill>
            <a:blip r:embed="rId4"/>
            <a:srcRect/>
            <a:stretch>
              <a:fillRect/>
            </a:stretch>
          </p:blipFill>
          <p:spPr bwMode="auto">
            <a:xfrm>
              <a:off x="262343" y="1720972"/>
              <a:ext cx="5010768" cy="4084441"/>
            </a:xfrm>
            <a:prstGeom prst="rect">
              <a:avLst/>
            </a:prstGeom>
            <a:noFill/>
            <a:ln w="9525" algn="ctr">
              <a:noFill/>
              <a:miter lim="800000"/>
              <a:headEnd/>
              <a:tailEnd/>
            </a:ln>
            <a:effectLst/>
          </p:spPr>
        </p:pic>
        <p:sp>
          <p:nvSpPr>
            <p:cNvPr id="13" name="Oval 12">
              <a:extLst>
                <a:ext uri="{FF2B5EF4-FFF2-40B4-BE49-F238E27FC236}">
                  <a16:creationId xmlns:a16="http://schemas.microsoft.com/office/drawing/2014/main" id="{7563022B-4995-4254-9A44-642F7C7DFC20}"/>
                </a:ext>
              </a:extLst>
            </p:cNvPr>
            <p:cNvSpPr/>
            <p:nvPr/>
          </p:nvSpPr>
          <p:spPr bwMode="auto">
            <a:xfrm>
              <a:off x="1688123" y="2016369"/>
              <a:ext cx="2133600" cy="539262"/>
            </a:xfrm>
            <a:prstGeom prst="ellipse">
              <a:avLst/>
            </a:prstGeom>
            <a:noFill/>
            <a:ln w="44450" cap="flat" cmpd="sng" algn="ctr">
              <a:solidFill>
                <a:schemeClr val="accent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r" defTabSz="685800" fontAlgn="base">
                <a:spcBef>
                  <a:spcPct val="0"/>
                </a:spcBef>
                <a:spcAft>
                  <a:spcPct val="0"/>
                </a:spcAft>
              </a:pPr>
              <a:endParaRPr lang="en-US" sz="1350" i="1">
                <a:latin typeface="Arial" charset="0"/>
              </a:endParaRPr>
            </a:p>
          </p:txBody>
        </p:sp>
        <p:sp>
          <p:nvSpPr>
            <p:cNvPr id="15" name="Rectangle 14">
              <a:extLst>
                <a:ext uri="{FF2B5EF4-FFF2-40B4-BE49-F238E27FC236}">
                  <a16:creationId xmlns:a16="http://schemas.microsoft.com/office/drawing/2014/main" id="{D73D6479-B3DD-4D2E-BE39-0A6279345F3D}"/>
                </a:ext>
              </a:extLst>
            </p:cNvPr>
            <p:cNvSpPr/>
            <p:nvPr/>
          </p:nvSpPr>
          <p:spPr bwMode="auto">
            <a:xfrm>
              <a:off x="1376218" y="4757701"/>
              <a:ext cx="2789382" cy="811826"/>
            </a:xfrm>
            <a:prstGeom prst="rect">
              <a:avLst/>
            </a:prstGeom>
            <a:noFill/>
            <a:ln w="44450" cap="flat" cmpd="sng" algn="ctr">
              <a:solidFill>
                <a:schemeClr val="tx2"/>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r" defTabSz="685800" fontAlgn="base">
                <a:spcBef>
                  <a:spcPct val="0"/>
                </a:spcBef>
                <a:spcAft>
                  <a:spcPct val="0"/>
                </a:spcAft>
              </a:pPr>
              <a:endParaRPr lang="en-US" sz="1350" i="1">
                <a:latin typeface="Arial" charset="0"/>
              </a:endParaRPr>
            </a:p>
          </p:txBody>
        </p:sp>
      </p:grpSp>
      <p:sp>
        <p:nvSpPr>
          <p:cNvPr id="14" name="Footer Placeholder 1">
            <a:extLst>
              <a:ext uri="{FF2B5EF4-FFF2-40B4-BE49-F238E27FC236}">
                <a16:creationId xmlns:a16="http://schemas.microsoft.com/office/drawing/2014/main" id="{1632061A-FFE1-4B1C-BA29-806541711261}"/>
              </a:ext>
            </a:extLst>
          </p:cNvPr>
          <p:cNvSpPr>
            <a:spLocks noGrp="1"/>
          </p:cNvSpPr>
          <p:nvPr>
            <p:ph type="ftr" sz="quarter" idx="3"/>
          </p:nvPr>
        </p:nvSpPr>
        <p:spPr>
          <a:xfrm>
            <a:off x="393690" y="4839891"/>
            <a:ext cx="4813311" cy="273844"/>
          </a:xfrm>
        </p:spPr>
        <p:txBody>
          <a:bodyPr/>
          <a:lstStyle/>
          <a:p>
            <a:r>
              <a:rPr lang="en-US" dirty="0"/>
              <a:t>GALACSI NFM Upgrades, 4</a:t>
            </a:r>
            <a:r>
              <a:rPr lang="en-US" baseline="30000" dirty="0"/>
              <a:t>th</a:t>
            </a:r>
            <a:r>
              <a:rPr lang="en-US" dirty="0"/>
              <a:t> November 2021</a:t>
            </a:r>
            <a:endParaRPr lang="en-GB" dirty="0"/>
          </a:p>
        </p:txBody>
      </p:sp>
    </p:spTree>
    <p:extLst>
      <p:ext uri="{BB962C8B-B14F-4D97-AF65-F5344CB8AC3E}">
        <p14:creationId xmlns:p14="http://schemas.microsoft.com/office/powerpoint/2010/main" val="4230450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C32CE0F-9623-41A1-9CE2-3F33E9513E70}"/>
              </a:ext>
            </a:extLst>
          </p:cNvPr>
          <p:cNvSpPr>
            <a:spLocks noGrp="1"/>
          </p:cNvSpPr>
          <p:nvPr>
            <p:ph type="ftr" sz="quarter" idx="3"/>
          </p:nvPr>
        </p:nvSpPr>
        <p:spPr/>
        <p:txBody>
          <a:bodyPr/>
          <a:lstStyle/>
          <a:p>
            <a:r>
              <a:rPr lang="en-US"/>
              <a:t>LSP-STC, 19 April 2021, Confidential/ESO Internal Use/Public</a:t>
            </a:r>
            <a:endParaRPr lang="en-GB" dirty="0"/>
          </a:p>
        </p:txBody>
      </p:sp>
      <p:sp>
        <p:nvSpPr>
          <p:cNvPr id="3" name="Slide Number Placeholder 2">
            <a:extLst>
              <a:ext uri="{FF2B5EF4-FFF2-40B4-BE49-F238E27FC236}">
                <a16:creationId xmlns:a16="http://schemas.microsoft.com/office/drawing/2014/main" id="{9311C046-C52C-4F0E-AAB6-11D2EB6B97BB}"/>
              </a:ext>
            </a:extLst>
          </p:cNvPr>
          <p:cNvSpPr>
            <a:spLocks noGrp="1"/>
          </p:cNvSpPr>
          <p:nvPr>
            <p:ph type="sldNum" sz="quarter" idx="4"/>
          </p:nvPr>
        </p:nvSpPr>
        <p:spPr/>
        <p:txBody>
          <a:bodyPr/>
          <a:lstStyle/>
          <a:p>
            <a:fld id="{CD6CA89A-7F63-7545-9B43-AF7DF332BE1B}" type="slidenum">
              <a:rPr lang="en-GB" smtClean="0"/>
              <a:pPr/>
              <a:t>21</a:t>
            </a:fld>
            <a:endParaRPr lang="en-GB"/>
          </a:p>
        </p:txBody>
      </p:sp>
      <p:sp>
        <p:nvSpPr>
          <p:cNvPr id="5" name="Title 4">
            <a:extLst>
              <a:ext uri="{FF2B5EF4-FFF2-40B4-BE49-F238E27FC236}">
                <a16:creationId xmlns:a16="http://schemas.microsoft.com/office/drawing/2014/main" id="{7E314EFA-900E-4CE9-BB2F-7F5032425BE6}"/>
              </a:ext>
            </a:extLst>
          </p:cNvPr>
          <p:cNvSpPr>
            <a:spLocks noGrp="1"/>
          </p:cNvSpPr>
          <p:nvPr>
            <p:ph type="title"/>
          </p:nvPr>
        </p:nvSpPr>
        <p:spPr/>
        <p:txBody>
          <a:bodyPr/>
          <a:lstStyle/>
          <a:p>
            <a:r>
              <a:rPr lang="en-US" dirty="0"/>
              <a:t>Design phase in 2019 / MAIT in 2020</a:t>
            </a:r>
          </a:p>
        </p:txBody>
      </p:sp>
      <p:pic>
        <p:nvPicPr>
          <p:cNvPr id="6" name="Picture 5" descr="A picture containing indoor, electronics, kitchen, small&#10;&#10;Description automatically generated">
            <a:extLst>
              <a:ext uri="{FF2B5EF4-FFF2-40B4-BE49-F238E27FC236}">
                <a16:creationId xmlns:a16="http://schemas.microsoft.com/office/drawing/2014/main" id="{E2312A8F-F01D-4C81-B231-F0E82DB55286}"/>
              </a:ext>
            </a:extLst>
          </p:cNvPr>
          <p:cNvPicPr>
            <a:picLocks noChangeAspect="1"/>
          </p:cNvPicPr>
          <p:nvPr/>
        </p:nvPicPr>
        <p:blipFill>
          <a:blip r:embed="rId3"/>
          <a:stretch>
            <a:fillRect/>
          </a:stretch>
        </p:blipFill>
        <p:spPr>
          <a:xfrm>
            <a:off x="5132098" y="824749"/>
            <a:ext cx="1429162" cy="2942933"/>
          </a:xfrm>
          <a:prstGeom prst="rect">
            <a:avLst/>
          </a:prstGeom>
        </p:spPr>
      </p:pic>
      <p:pic>
        <p:nvPicPr>
          <p:cNvPr id="7" name="Picture 6" descr="A picture containing indoor, kitchen, sitting, table&#10;&#10;Description automatically generated">
            <a:extLst>
              <a:ext uri="{FF2B5EF4-FFF2-40B4-BE49-F238E27FC236}">
                <a16:creationId xmlns:a16="http://schemas.microsoft.com/office/drawing/2014/main" id="{BEA5ADD0-EE1E-4CA9-93FD-7C732E01BC51}"/>
              </a:ext>
            </a:extLst>
          </p:cNvPr>
          <p:cNvPicPr>
            <a:picLocks noChangeAspect="1"/>
          </p:cNvPicPr>
          <p:nvPr/>
        </p:nvPicPr>
        <p:blipFill>
          <a:blip r:embed="rId4"/>
          <a:stretch>
            <a:fillRect/>
          </a:stretch>
        </p:blipFill>
        <p:spPr>
          <a:xfrm>
            <a:off x="6561260" y="820312"/>
            <a:ext cx="2554960" cy="1801247"/>
          </a:xfrm>
          <a:prstGeom prst="rect">
            <a:avLst/>
          </a:prstGeom>
        </p:spPr>
      </p:pic>
      <p:pic>
        <p:nvPicPr>
          <p:cNvPr id="8" name="Picture 7">
            <a:extLst>
              <a:ext uri="{FF2B5EF4-FFF2-40B4-BE49-F238E27FC236}">
                <a16:creationId xmlns:a16="http://schemas.microsoft.com/office/drawing/2014/main" id="{6489FCC8-D46D-4007-8FEE-5C329C8AA19F}"/>
              </a:ext>
            </a:extLst>
          </p:cNvPr>
          <p:cNvPicPr>
            <a:picLocks noChangeAspect="1"/>
          </p:cNvPicPr>
          <p:nvPr/>
        </p:nvPicPr>
        <p:blipFill rotWithShape="1">
          <a:blip r:embed="rId5"/>
          <a:srcRect l="10000" t="30129" r="59838" b="38129"/>
          <a:stretch/>
        </p:blipFill>
        <p:spPr>
          <a:xfrm>
            <a:off x="4985146" y="2295668"/>
            <a:ext cx="4266629" cy="1403198"/>
          </a:xfrm>
          <a:prstGeom prst="rect">
            <a:avLst/>
          </a:prstGeom>
        </p:spPr>
      </p:pic>
      <p:pic>
        <p:nvPicPr>
          <p:cNvPr id="9" name="Picture 8" descr="A picture containing indoor, table, kitchen, cluttered&#10;&#10;Description automatically generated">
            <a:extLst>
              <a:ext uri="{FF2B5EF4-FFF2-40B4-BE49-F238E27FC236}">
                <a16:creationId xmlns:a16="http://schemas.microsoft.com/office/drawing/2014/main" id="{276E3DC1-BEB6-4DBC-8B6E-3021FDE5258B}"/>
              </a:ext>
            </a:extLst>
          </p:cNvPr>
          <p:cNvPicPr>
            <a:picLocks noChangeAspect="1"/>
          </p:cNvPicPr>
          <p:nvPr/>
        </p:nvPicPr>
        <p:blipFill>
          <a:blip r:embed="rId6"/>
          <a:stretch>
            <a:fillRect/>
          </a:stretch>
        </p:blipFill>
        <p:spPr>
          <a:xfrm>
            <a:off x="-1773848" y="821157"/>
            <a:ext cx="4746823" cy="2670088"/>
          </a:xfrm>
          <a:prstGeom prst="rect">
            <a:avLst/>
          </a:prstGeom>
        </p:spPr>
      </p:pic>
      <p:pic>
        <p:nvPicPr>
          <p:cNvPr id="10" name="Picture 9" descr="A person sitting at a desk with a computer&#10;&#10;Description automatically generated">
            <a:extLst>
              <a:ext uri="{FF2B5EF4-FFF2-40B4-BE49-F238E27FC236}">
                <a16:creationId xmlns:a16="http://schemas.microsoft.com/office/drawing/2014/main" id="{5AFC9BC7-E98A-4C69-9729-1FC156B6EBC4}"/>
              </a:ext>
            </a:extLst>
          </p:cNvPr>
          <p:cNvPicPr>
            <a:picLocks noChangeAspect="1"/>
          </p:cNvPicPr>
          <p:nvPr/>
        </p:nvPicPr>
        <p:blipFill>
          <a:blip r:embed="rId7"/>
          <a:stretch>
            <a:fillRect/>
          </a:stretch>
        </p:blipFill>
        <p:spPr>
          <a:xfrm>
            <a:off x="-141951" y="3319126"/>
            <a:ext cx="3851267" cy="1870271"/>
          </a:xfrm>
          <a:prstGeom prst="rect">
            <a:avLst/>
          </a:prstGeom>
        </p:spPr>
      </p:pic>
      <p:pic>
        <p:nvPicPr>
          <p:cNvPr id="11" name="Picture 10" descr="A person taking a selfie in a room&#10;&#10;Description automatically generated">
            <a:extLst>
              <a:ext uri="{FF2B5EF4-FFF2-40B4-BE49-F238E27FC236}">
                <a16:creationId xmlns:a16="http://schemas.microsoft.com/office/drawing/2014/main" id="{56CE9C2E-4175-48AB-8948-2DAA74B84D72}"/>
              </a:ext>
            </a:extLst>
          </p:cNvPr>
          <p:cNvPicPr>
            <a:picLocks noChangeAspect="1"/>
          </p:cNvPicPr>
          <p:nvPr/>
        </p:nvPicPr>
        <p:blipFill>
          <a:blip r:embed="rId8"/>
          <a:stretch>
            <a:fillRect/>
          </a:stretch>
        </p:blipFill>
        <p:spPr>
          <a:xfrm>
            <a:off x="2972975" y="828303"/>
            <a:ext cx="2368237" cy="4451528"/>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EDA06EB6-DB87-4F64-921F-FFF21C8F8860}"/>
              </a:ext>
            </a:extLst>
          </p:cNvPr>
          <p:cNvPicPr>
            <a:picLocks noChangeAspect="1"/>
          </p:cNvPicPr>
          <p:nvPr/>
        </p:nvPicPr>
        <p:blipFill>
          <a:blip r:embed="rId9"/>
          <a:stretch>
            <a:fillRect/>
          </a:stretch>
        </p:blipFill>
        <p:spPr>
          <a:xfrm>
            <a:off x="5742640" y="3491716"/>
            <a:ext cx="3401359" cy="1651784"/>
          </a:xfrm>
          <a:prstGeom prst="rect">
            <a:avLst/>
          </a:prstGeom>
        </p:spPr>
      </p:pic>
      <p:pic>
        <p:nvPicPr>
          <p:cNvPr id="13" name="Picture 12" descr="A person standing in a room&#10;&#10;Description automatically generated">
            <a:extLst>
              <a:ext uri="{FF2B5EF4-FFF2-40B4-BE49-F238E27FC236}">
                <a16:creationId xmlns:a16="http://schemas.microsoft.com/office/drawing/2014/main" id="{E3CC3B51-4556-4E5B-B0B7-115FA7D4159C}"/>
              </a:ext>
            </a:extLst>
          </p:cNvPr>
          <p:cNvPicPr>
            <a:picLocks noChangeAspect="1"/>
          </p:cNvPicPr>
          <p:nvPr/>
        </p:nvPicPr>
        <p:blipFill>
          <a:blip r:embed="rId10"/>
          <a:stretch>
            <a:fillRect/>
          </a:stretch>
        </p:blipFill>
        <p:spPr>
          <a:xfrm>
            <a:off x="2661494" y="3281482"/>
            <a:ext cx="3799916" cy="1845334"/>
          </a:xfrm>
          <a:prstGeom prst="rect">
            <a:avLst/>
          </a:prstGeom>
        </p:spPr>
      </p:pic>
    </p:spTree>
    <p:extLst>
      <p:ext uri="{BB962C8B-B14F-4D97-AF65-F5344CB8AC3E}">
        <p14:creationId xmlns:p14="http://schemas.microsoft.com/office/powerpoint/2010/main" val="2500406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409EC0-8270-4205-B210-0279815A9E19}"/>
              </a:ext>
            </a:extLst>
          </p:cNvPr>
          <p:cNvSpPr>
            <a:spLocks noGrp="1"/>
          </p:cNvSpPr>
          <p:nvPr>
            <p:ph type="sldNum" sz="quarter" idx="4"/>
          </p:nvPr>
        </p:nvSpPr>
        <p:spPr/>
        <p:txBody>
          <a:bodyPr/>
          <a:lstStyle/>
          <a:p>
            <a:fld id="{CD6CA89A-7F63-7545-9B43-AF7DF332BE1B}" type="slidenum">
              <a:rPr lang="en-GB" smtClean="0"/>
              <a:pPr/>
              <a:t>22</a:t>
            </a:fld>
            <a:endParaRPr lang="en-GB"/>
          </a:p>
        </p:txBody>
      </p:sp>
      <p:sp>
        <p:nvSpPr>
          <p:cNvPr id="5" name="Title 4">
            <a:extLst>
              <a:ext uri="{FF2B5EF4-FFF2-40B4-BE49-F238E27FC236}">
                <a16:creationId xmlns:a16="http://schemas.microsoft.com/office/drawing/2014/main" id="{130F4526-9B83-4DBB-98E2-3E430B8C4031}"/>
              </a:ext>
            </a:extLst>
          </p:cNvPr>
          <p:cNvSpPr>
            <a:spLocks noGrp="1"/>
          </p:cNvSpPr>
          <p:nvPr>
            <p:ph type="title"/>
          </p:nvPr>
        </p:nvSpPr>
        <p:spPr>
          <a:xfrm>
            <a:off x="619124" y="577"/>
            <a:ext cx="8524876" cy="804896"/>
          </a:xfrm>
        </p:spPr>
        <p:txBody>
          <a:bodyPr>
            <a:normAutofit fontScale="90000"/>
          </a:bodyPr>
          <a:lstStyle/>
          <a:p>
            <a:r>
              <a:rPr lang="en-US" dirty="0"/>
              <a:t>Despite COVID, successful PAE in October 2020</a:t>
            </a:r>
          </a:p>
        </p:txBody>
      </p:sp>
      <p:pic>
        <p:nvPicPr>
          <p:cNvPr id="6" name="Picture 5">
            <a:extLst>
              <a:ext uri="{FF2B5EF4-FFF2-40B4-BE49-F238E27FC236}">
                <a16:creationId xmlns:a16="http://schemas.microsoft.com/office/drawing/2014/main" id="{2E1CAF96-A953-4219-833B-D86202CFDFF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26294" y="837869"/>
            <a:ext cx="7642714" cy="4034995"/>
          </a:xfrm>
          <a:prstGeom prst="rect">
            <a:avLst/>
          </a:prstGeom>
          <a:noFill/>
          <a:ln>
            <a:noFill/>
          </a:ln>
        </p:spPr>
      </p:pic>
      <p:sp>
        <p:nvSpPr>
          <p:cNvPr id="8" name="Footer Placeholder 1">
            <a:extLst>
              <a:ext uri="{FF2B5EF4-FFF2-40B4-BE49-F238E27FC236}">
                <a16:creationId xmlns:a16="http://schemas.microsoft.com/office/drawing/2014/main" id="{FCA7E0F9-C045-4FEB-92D3-5D9708842E83}"/>
              </a:ext>
            </a:extLst>
          </p:cNvPr>
          <p:cNvSpPr>
            <a:spLocks noGrp="1"/>
          </p:cNvSpPr>
          <p:nvPr>
            <p:ph type="ftr" sz="quarter" idx="3"/>
          </p:nvPr>
        </p:nvSpPr>
        <p:spPr>
          <a:xfrm>
            <a:off x="393690" y="4839891"/>
            <a:ext cx="4813311" cy="273844"/>
          </a:xfrm>
        </p:spPr>
        <p:txBody>
          <a:bodyPr/>
          <a:lstStyle/>
          <a:p>
            <a:r>
              <a:rPr lang="en-US" dirty="0"/>
              <a:t>GALACSI NFM Upgrades, 4</a:t>
            </a:r>
            <a:r>
              <a:rPr lang="en-US" baseline="30000" dirty="0"/>
              <a:t>th</a:t>
            </a:r>
            <a:r>
              <a:rPr lang="en-US" dirty="0"/>
              <a:t> November 2021</a:t>
            </a:r>
            <a:endParaRPr lang="en-GB" dirty="0"/>
          </a:p>
        </p:txBody>
      </p:sp>
    </p:spTree>
    <p:extLst>
      <p:ext uri="{BB962C8B-B14F-4D97-AF65-F5344CB8AC3E}">
        <p14:creationId xmlns:p14="http://schemas.microsoft.com/office/powerpoint/2010/main" val="1541962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418107-50AF-405D-84B8-F8F743CD1FC3}"/>
              </a:ext>
            </a:extLst>
          </p:cNvPr>
          <p:cNvSpPr>
            <a:spLocks noGrp="1"/>
          </p:cNvSpPr>
          <p:nvPr>
            <p:ph type="ftr" sz="quarter" idx="3"/>
          </p:nvPr>
        </p:nvSpPr>
        <p:spPr/>
        <p:txBody>
          <a:bodyPr/>
          <a:lstStyle/>
          <a:p>
            <a:r>
              <a:rPr lang="en-US"/>
              <a:t>LSP-STC, 19 April 2021, Confidential/ESO Internal Use/Public</a:t>
            </a:r>
            <a:endParaRPr lang="en-GB" dirty="0"/>
          </a:p>
        </p:txBody>
      </p:sp>
      <p:sp>
        <p:nvSpPr>
          <p:cNvPr id="3" name="Slide Number Placeholder 2">
            <a:extLst>
              <a:ext uri="{FF2B5EF4-FFF2-40B4-BE49-F238E27FC236}">
                <a16:creationId xmlns:a16="http://schemas.microsoft.com/office/drawing/2014/main" id="{67402AD6-5E2F-4D8A-A752-EE67A3B65D23}"/>
              </a:ext>
            </a:extLst>
          </p:cNvPr>
          <p:cNvSpPr>
            <a:spLocks noGrp="1"/>
          </p:cNvSpPr>
          <p:nvPr>
            <p:ph type="sldNum" sz="quarter" idx="4"/>
          </p:nvPr>
        </p:nvSpPr>
        <p:spPr/>
        <p:txBody>
          <a:bodyPr/>
          <a:lstStyle/>
          <a:p>
            <a:fld id="{CD6CA89A-7F63-7545-9B43-AF7DF332BE1B}" type="slidenum">
              <a:rPr lang="en-GB" smtClean="0"/>
              <a:pPr/>
              <a:t>23</a:t>
            </a:fld>
            <a:endParaRPr lang="en-GB"/>
          </a:p>
        </p:txBody>
      </p:sp>
      <p:sp>
        <p:nvSpPr>
          <p:cNvPr id="5" name="Title 4">
            <a:extLst>
              <a:ext uri="{FF2B5EF4-FFF2-40B4-BE49-F238E27FC236}">
                <a16:creationId xmlns:a16="http://schemas.microsoft.com/office/drawing/2014/main" id="{705DDD5C-60AA-4F40-8A11-7C0A3E62FF55}"/>
              </a:ext>
            </a:extLst>
          </p:cNvPr>
          <p:cNvSpPr>
            <a:spLocks noGrp="1"/>
          </p:cNvSpPr>
          <p:nvPr>
            <p:ph type="title"/>
          </p:nvPr>
        </p:nvSpPr>
        <p:spPr/>
        <p:txBody>
          <a:bodyPr/>
          <a:lstStyle/>
          <a:p>
            <a:r>
              <a:rPr lang="en-US" dirty="0"/>
              <a:t>Remote AIV &amp; commissioning 1: March 2021</a:t>
            </a:r>
          </a:p>
        </p:txBody>
      </p:sp>
      <p:pic>
        <p:nvPicPr>
          <p:cNvPr id="6" name="Picture 5">
            <a:extLst>
              <a:ext uri="{FF2B5EF4-FFF2-40B4-BE49-F238E27FC236}">
                <a16:creationId xmlns:a16="http://schemas.microsoft.com/office/drawing/2014/main" id="{40E34857-4B4A-4805-93DE-1D4788CDCCA8}"/>
              </a:ext>
            </a:extLst>
          </p:cNvPr>
          <p:cNvPicPr>
            <a:picLocks noChangeAspect="1"/>
          </p:cNvPicPr>
          <p:nvPr/>
        </p:nvPicPr>
        <p:blipFill>
          <a:blip r:embed="rId3"/>
          <a:stretch>
            <a:fillRect/>
          </a:stretch>
        </p:blipFill>
        <p:spPr>
          <a:xfrm>
            <a:off x="7215" y="832730"/>
            <a:ext cx="5586260" cy="2715544"/>
          </a:xfrm>
          <a:prstGeom prst="rect">
            <a:avLst/>
          </a:prstGeom>
        </p:spPr>
      </p:pic>
      <p:pic>
        <p:nvPicPr>
          <p:cNvPr id="7" name="Picture 6" descr="A picture containing indoor, person&#10;&#10;Description automatically generated">
            <a:extLst>
              <a:ext uri="{FF2B5EF4-FFF2-40B4-BE49-F238E27FC236}">
                <a16:creationId xmlns:a16="http://schemas.microsoft.com/office/drawing/2014/main" id="{77ABB09A-3422-4F5D-8AE6-A12CA3E85B6A}"/>
              </a:ext>
            </a:extLst>
          </p:cNvPr>
          <p:cNvPicPr>
            <a:picLocks noChangeAspect="1"/>
          </p:cNvPicPr>
          <p:nvPr/>
        </p:nvPicPr>
        <p:blipFill>
          <a:blip r:embed="rId4"/>
          <a:stretch>
            <a:fillRect/>
          </a:stretch>
        </p:blipFill>
        <p:spPr>
          <a:xfrm>
            <a:off x="5888649" y="827537"/>
            <a:ext cx="3248758" cy="4331677"/>
          </a:xfrm>
          <a:prstGeom prst="rect">
            <a:avLst/>
          </a:prstGeom>
        </p:spPr>
      </p:pic>
      <p:pic>
        <p:nvPicPr>
          <p:cNvPr id="8" name="Picture 7">
            <a:extLst>
              <a:ext uri="{FF2B5EF4-FFF2-40B4-BE49-F238E27FC236}">
                <a16:creationId xmlns:a16="http://schemas.microsoft.com/office/drawing/2014/main" id="{24E0BFD6-6A23-4ACA-A461-6EDAFF599177}"/>
              </a:ext>
            </a:extLst>
          </p:cNvPr>
          <p:cNvPicPr>
            <a:picLocks noChangeAspect="1"/>
          </p:cNvPicPr>
          <p:nvPr/>
        </p:nvPicPr>
        <p:blipFill>
          <a:blip r:embed="rId5"/>
          <a:stretch>
            <a:fillRect/>
          </a:stretch>
        </p:blipFill>
        <p:spPr>
          <a:xfrm>
            <a:off x="1677111" y="2962009"/>
            <a:ext cx="4501601" cy="2186090"/>
          </a:xfrm>
          <a:prstGeom prst="rect">
            <a:avLst/>
          </a:prstGeom>
        </p:spPr>
      </p:pic>
      <p:pic>
        <p:nvPicPr>
          <p:cNvPr id="9" name="Content Placeholder 6" descr="A picture containing graphical user interface&#10;&#10;Description automatically generated">
            <a:extLst>
              <a:ext uri="{FF2B5EF4-FFF2-40B4-BE49-F238E27FC236}">
                <a16:creationId xmlns:a16="http://schemas.microsoft.com/office/drawing/2014/main" id="{56A545D9-35A8-42F8-BFF2-1398BBC5BEE9}"/>
              </a:ext>
            </a:extLst>
          </p:cNvPr>
          <p:cNvPicPr>
            <a:picLocks noGrp="1" noChangeAspect="1"/>
          </p:cNvPicPr>
          <p:nvPr>
            <p:ph sz="quarter" idx="10"/>
          </p:nvPr>
        </p:nvPicPr>
        <p:blipFill>
          <a:blip r:embed="rId6"/>
          <a:stretch>
            <a:fillRect/>
          </a:stretch>
        </p:blipFill>
        <p:spPr>
          <a:xfrm>
            <a:off x="2087884" y="823544"/>
            <a:ext cx="3808814" cy="2142458"/>
          </a:xfrm>
        </p:spPr>
      </p:pic>
      <p:pic>
        <p:nvPicPr>
          <p:cNvPr id="10" name="Picture 9">
            <a:extLst>
              <a:ext uri="{FF2B5EF4-FFF2-40B4-BE49-F238E27FC236}">
                <a16:creationId xmlns:a16="http://schemas.microsoft.com/office/drawing/2014/main" id="{74A3528C-5B42-42F7-98A8-BFD003A5A973}"/>
              </a:ext>
            </a:extLst>
          </p:cNvPr>
          <p:cNvPicPr>
            <a:picLocks noChangeAspect="1"/>
          </p:cNvPicPr>
          <p:nvPr/>
        </p:nvPicPr>
        <p:blipFill>
          <a:blip r:embed="rId7"/>
          <a:stretch>
            <a:fillRect/>
          </a:stretch>
        </p:blipFill>
        <p:spPr>
          <a:xfrm>
            <a:off x="7214" y="2906367"/>
            <a:ext cx="1677851" cy="2237134"/>
          </a:xfrm>
          <a:prstGeom prst="rect">
            <a:avLst/>
          </a:prstGeom>
        </p:spPr>
      </p:pic>
    </p:spTree>
    <p:extLst>
      <p:ext uri="{BB962C8B-B14F-4D97-AF65-F5344CB8AC3E}">
        <p14:creationId xmlns:p14="http://schemas.microsoft.com/office/powerpoint/2010/main" val="2693440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57AE64-0CB0-418C-9CBC-AABC5EBB99AA}"/>
              </a:ext>
            </a:extLst>
          </p:cNvPr>
          <p:cNvSpPr>
            <a:spLocks noGrp="1"/>
          </p:cNvSpPr>
          <p:nvPr>
            <p:ph type="sldNum" sz="quarter" idx="4"/>
          </p:nvPr>
        </p:nvSpPr>
        <p:spPr/>
        <p:txBody>
          <a:bodyPr/>
          <a:lstStyle/>
          <a:p>
            <a:fld id="{CD6CA89A-7F63-7545-9B43-AF7DF332BE1B}" type="slidenum">
              <a:rPr lang="en-GB" smtClean="0"/>
              <a:pPr/>
              <a:t>24</a:t>
            </a:fld>
            <a:endParaRPr lang="en-GB"/>
          </a:p>
        </p:txBody>
      </p:sp>
      <p:sp>
        <p:nvSpPr>
          <p:cNvPr id="5" name="Title 4">
            <a:extLst>
              <a:ext uri="{FF2B5EF4-FFF2-40B4-BE49-F238E27FC236}">
                <a16:creationId xmlns:a16="http://schemas.microsoft.com/office/drawing/2014/main" id="{E2E747BA-F904-4D39-AD4A-98D29FEAFD36}"/>
              </a:ext>
            </a:extLst>
          </p:cNvPr>
          <p:cNvSpPr>
            <a:spLocks noGrp="1"/>
          </p:cNvSpPr>
          <p:nvPr>
            <p:ph type="title"/>
          </p:nvPr>
        </p:nvSpPr>
        <p:spPr/>
        <p:txBody>
          <a:bodyPr/>
          <a:lstStyle/>
          <a:p>
            <a:r>
              <a:rPr lang="en-US" dirty="0"/>
              <a:t>1</a:t>
            </a:r>
            <a:r>
              <a:rPr lang="en-US" baseline="30000" dirty="0"/>
              <a:t>st</a:t>
            </a:r>
            <a:r>
              <a:rPr lang="en-US" dirty="0"/>
              <a:t> commissioning achievements</a:t>
            </a:r>
          </a:p>
        </p:txBody>
      </p:sp>
      <p:sp>
        <p:nvSpPr>
          <p:cNvPr id="12" name="Content Placeholder 10">
            <a:extLst>
              <a:ext uri="{FF2B5EF4-FFF2-40B4-BE49-F238E27FC236}">
                <a16:creationId xmlns:a16="http://schemas.microsoft.com/office/drawing/2014/main" id="{771AEE37-BF37-40F9-B6A2-4DB6EDC3BBD2}"/>
              </a:ext>
            </a:extLst>
          </p:cNvPr>
          <p:cNvSpPr>
            <a:spLocks noGrp="1"/>
          </p:cNvSpPr>
          <p:nvPr>
            <p:ph sz="quarter" idx="10"/>
          </p:nvPr>
        </p:nvSpPr>
        <p:spPr>
          <a:xfrm>
            <a:off x="57150" y="1020055"/>
            <a:ext cx="5563257" cy="3682232"/>
          </a:xfrm>
        </p:spPr>
        <p:txBody>
          <a:bodyPr/>
          <a:lstStyle/>
          <a:p>
            <a:r>
              <a:rPr lang="en-US" sz="1800" dirty="0"/>
              <a:t>Robust operation at </a:t>
            </a:r>
            <a:r>
              <a:rPr lang="en-US" sz="1800" b="1" dirty="0"/>
              <a:t>J magnitude &gt; 17 @ 500 Hz</a:t>
            </a:r>
          </a:p>
          <a:p>
            <a:r>
              <a:rPr lang="en-US" sz="1800" dirty="0"/>
              <a:t>The </a:t>
            </a:r>
            <a:r>
              <a:rPr lang="en-US" sz="1800" b="1" dirty="0"/>
              <a:t>project TLRs are fulfilled </a:t>
            </a:r>
            <a:r>
              <a:rPr lang="en-US" sz="1800" dirty="0"/>
              <a:t>in terms of limiting magnitude, time to completion and budget</a:t>
            </a:r>
          </a:p>
          <a:p>
            <a:r>
              <a:rPr lang="en-US" sz="1800" b="1" dirty="0"/>
              <a:t>MUSE NFM </a:t>
            </a:r>
            <a:r>
              <a:rPr lang="en-US" sz="1800" dirty="0"/>
              <a:t>is </a:t>
            </a:r>
            <a:r>
              <a:rPr lang="en-US" sz="1800" b="1" dirty="0"/>
              <a:t>back in routine operation </a:t>
            </a:r>
            <a:r>
              <a:rPr lang="en-US" sz="1800" dirty="0"/>
              <a:t>with upgraded performance</a:t>
            </a:r>
          </a:p>
          <a:p>
            <a:pPr lvl="0"/>
            <a:r>
              <a:rPr lang="en-US" sz="1800" b="1" dirty="0"/>
              <a:t>LTAO</a:t>
            </a:r>
            <a:r>
              <a:rPr lang="en-US" sz="1800" dirty="0"/>
              <a:t> performance</a:t>
            </a:r>
          </a:p>
          <a:p>
            <a:pPr lvl="1"/>
            <a:r>
              <a:rPr lang="en-US" sz="1500" dirty="0"/>
              <a:t>SR ~0.75 in H band with a seeing of 1” incl. static aberrations with TT loop @ 200 Hz</a:t>
            </a:r>
          </a:p>
          <a:p>
            <a:pPr lvl="1"/>
            <a:r>
              <a:rPr lang="en-US" sz="1500" dirty="0"/>
              <a:t>Equivalent to 0.18 @ 650 nm</a:t>
            </a:r>
          </a:p>
          <a:p>
            <a:pPr lvl="2"/>
            <a:r>
              <a:rPr lang="en-US" dirty="0"/>
              <a:t>~4 times &gt; specified performance</a:t>
            </a:r>
          </a:p>
          <a:p>
            <a:pPr lvl="2"/>
            <a:r>
              <a:rPr lang="en-US" dirty="0"/>
              <a:t>~twice &gt; goal performance</a:t>
            </a:r>
          </a:p>
        </p:txBody>
      </p:sp>
      <p:pic>
        <p:nvPicPr>
          <p:cNvPr id="15" name="Picture 14" descr="A picture containing text, electronics, projector, gear&#10;&#10;Description automatically generated">
            <a:extLst>
              <a:ext uri="{FF2B5EF4-FFF2-40B4-BE49-F238E27FC236}">
                <a16:creationId xmlns:a16="http://schemas.microsoft.com/office/drawing/2014/main" id="{CA9235A6-D5AC-4D4A-B854-B8E8F88691C5}"/>
              </a:ext>
            </a:extLst>
          </p:cNvPr>
          <p:cNvPicPr>
            <a:picLocks noChangeAspect="1"/>
          </p:cNvPicPr>
          <p:nvPr/>
        </p:nvPicPr>
        <p:blipFill rotWithShape="1">
          <a:blip r:embed="rId3"/>
          <a:srcRect l="23031" t="3498" r="18928" b="10103"/>
          <a:stretch/>
        </p:blipFill>
        <p:spPr>
          <a:xfrm>
            <a:off x="5712695" y="1020055"/>
            <a:ext cx="3292856" cy="3411614"/>
          </a:xfrm>
          <a:prstGeom prst="rect">
            <a:avLst/>
          </a:prstGeom>
        </p:spPr>
      </p:pic>
      <p:sp>
        <p:nvSpPr>
          <p:cNvPr id="8" name="Footer Placeholder 1">
            <a:extLst>
              <a:ext uri="{FF2B5EF4-FFF2-40B4-BE49-F238E27FC236}">
                <a16:creationId xmlns:a16="http://schemas.microsoft.com/office/drawing/2014/main" id="{0FB372FA-C35A-4DE5-A67B-BDAD24965B22}"/>
              </a:ext>
            </a:extLst>
          </p:cNvPr>
          <p:cNvSpPr>
            <a:spLocks noGrp="1"/>
          </p:cNvSpPr>
          <p:nvPr>
            <p:ph type="ftr" sz="quarter" idx="3"/>
          </p:nvPr>
        </p:nvSpPr>
        <p:spPr>
          <a:xfrm>
            <a:off x="393690" y="4839891"/>
            <a:ext cx="4813311" cy="273844"/>
          </a:xfrm>
        </p:spPr>
        <p:txBody>
          <a:bodyPr/>
          <a:lstStyle/>
          <a:p>
            <a:r>
              <a:rPr lang="en-US" dirty="0"/>
              <a:t>GALACSI NFM Upgrades, 4</a:t>
            </a:r>
            <a:r>
              <a:rPr lang="en-US" baseline="30000" dirty="0"/>
              <a:t>th</a:t>
            </a:r>
            <a:r>
              <a:rPr lang="en-US" dirty="0"/>
              <a:t> November 2021</a:t>
            </a:r>
            <a:endParaRPr lang="en-GB" dirty="0"/>
          </a:p>
        </p:txBody>
      </p:sp>
    </p:spTree>
    <p:extLst>
      <p:ext uri="{BB962C8B-B14F-4D97-AF65-F5344CB8AC3E}">
        <p14:creationId xmlns:p14="http://schemas.microsoft.com/office/powerpoint/2010/main" val="928258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AA31F5-6160-41C3-82DF-8849F2FCCBB8}"/>
              </a:ext>
            </a:extLst>
          </p:cNvPr>
          <p:cNvSpPr>
            <a:spLocks noGrp="1"/>
          </p:cNvSpPr>
          <p:nvPr>
            <p:ph type="sldNum" sz="quarter" idx="4"/>
          </p:nvPr>
        </p:nvSpPr>
        <p:spPr/>
        <p:txBody>
          <a:bodyPr/>
          <a:lstStyle/>
          <a:p>
            <a:fld id="{CD6CA89A-7F63-7545-9B43-AF7DF332BE1B}" type="slidenum">
              <a:rPr lang="en-GB" smtClean="0"/>
              <a:pPr/>
              <a:t>25</a:t>
            </a:fld>
            <a:endParaRPr lang="en-GB"/>
          </a:p>
        </p:txBody>
      </p:sp>
      <p:sp>
        <p:nvSpPr>
          <p:cNvPr id="5" name="Title 4">
            <a:extLst>
              <a:ext uri="{FF2B5EF4-FFF2-40B4-BE49-F238E27FC236}">
                <a16:creationId xmlns:a16="http://schemas.microsoft.com/office/drawing/2014/main" id="{4EDACF34-C255-4DB5-A652-4AA06206451B}"/>
              </a:ext>
            </a:extLst>
          </p:cNvPr>
          <p:cNvSpPr>
            <a:spLocks noGrp="1"/>
          </p:cNvSpPr>
          <p:nvPr>
            <p:ph type="title"/>
          </p:nvPr>
        </p:nvSpPr>
        <p:spPr/>
        <p:txBody>
          <a:bodyPr>
            <a:normAutofit/>
          </a:bodyPr>
          <a:lstStyle/>
          <a:p>
            <a:r>
              <a:rPr lang="en-US" dirty="0"/>
              <a:t>MUSE NFM verification: commissioning OBs</a:t>
            </a:r>
          </a:p>
        </p:txBody>
      </p:sp>
      <p:pic>
        <p:nvPicPr>
          <p:cNvPr id="8" name="Imagen 2" descr="Imagen borrosa de una persona&#10;&#10;Descripción generada automáticamente con confianza baja">
            <a:extLst>
              <a:ext uri="{FF2B5EF4-FFF2-40B4-BE49-F238E27FC236}">
                <a16:creationId xmlns:a16="http://schemas.microsoft.com/office/drawing/2014/main" id="{C45447A0-2E34-414B-B672-F7455DD85EEA}"/>
              </a:ext>
            </a:extLst>
          </p:cNvPr>
          <p:cNvPicPr>
            <a:picLocks noChangeAspect="1"/>
          </p:cNvPicPr>
          <p:nvPr/>
        </p:nvPicPr>
        <p:blipFill>
          <a:blip r:embed="rId3"/>
          <a:stretch>
            <a:fillRect/>
          </a:stretch>
        </p:blipFill>
        <p:spPr>
          <a:xfrm>
            <a:off x="4859005" y="837867"/>
            <a:ext cx="4284995" cy="4002025"/>
          </a:xfrm>
          <a:prstGeom prst="rect">
            <a:avLst/>
          </a:prstGeom>
        </p:spPr>
      </p:pic>
      <p:sp>
        <p:nvSpPr>
          <p:cNvPr id="10" name="Rectangle 9">
            <a:extLst>
              <a:ext uri="{FF2B5EF4-FFF2-40B4-BE49-F238E27FC236}">
                <a16:creationId xmlns:a16="http://schemas.microsoft.com/office/drawing/2014/main" id="{E316F1D7-07E8-4D41-87CA-BA7BB103FBED}"/>
              </a:ext>
            </a:extLst>
          </p:cNvPr>
          <p:cNvSpPr/>
          <p:nvPr/>
        </p:nvSpPr>
        <p:spPr>
          <a:xfrm>
            <a:off x="4793252" y="1780469"/>
            <a:ext cx="4426981" cy="300082"/>
          </a:xfrm>
          <a:prstGeom prst="rect">
            <a:avLst/>
          </a:prstGeom>
        </p:spPr>
        <p:txBody>
          <a:bodyPr wrap="none">
            <a:spAutoFit/>
          </a:bodyPr>
          <a:lstStyle/>
          <a:p>
            <a:r>
              <a:rPr lang="en-US" sz="1350" b="1" i="1" dirty="0">
                <a:solidFill>
                  <a:schemeClr val="bg1"/>
                </a:solidFill>
                <a:latin typeface="Calibri" panose="020F0502020204030204" pitchFamily="34" charset="0"/>
                <a:ea typeface="Times New Roman" panose="02020603050405020304" pitchFamily="18" charset="0"/>
              </a:rPr>
              <a:t>“A pathfinder to observe high redshift galaxies with MUSE”</a:t>
            </a:r>
            <a:endParaRPr lang="en-US" sz="1350" b="1" i="1" dirty="0">
              <a:solidFill>
                <a:schemeClr val="bg1"/>
              </a:solidFill>
            </a:endParaRPr>
          </a:p>
        </p:txBody>
      </p:sp>
      <p:pic>
        <p:nvPicPr>
          <p:cNvPr id="11" name="Picture 10" descr="Graphical user interface, application&#10;&#10;Description automatically generated">
            <a:extLst>
              <a:ext uri="{FF2B5EF4-FFF2-40B4-BE49-F238E27FC236}">
                <a16:creationId xmlns:a16="http://schemas.microsoft.com/office/drawing/2014/main" id="{8111CD82-3D27-4CAF-AB24-37D445424F5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135783" y="2862143"/>
            <a:ext cx="2431922" cy="2268141"/>
          </a:xfrm>
          <a:prstGeom prst="rect">
            <a:avLst/>
          </a:prstGeom>
        </p:spPr>
      </p:pic>
      <p:sp>
        <p:nvSpPr>
          <p:cNvPr id="12" name="CuadroTexto 3">
            <a:extLst>
              <a:ext uri="{FF2B5EF4-FFF2-40B4-BE49-F238E27FC236}">
                <a16:creationId xmlns:a16="http://schemas.microsoft.com/office/drawing/2014/main" id="{ADD791AF-40E2-42E6-8388-B24BB02A5D6A}"/>
              </a:ext>
            </a:extLst>
          </p:cNvPr>
          <p:cNvSpPr txBox="1"/>
          <p:nvPr/>
        </p:nvSpPr>
        <p:spPr>
          <a:xfrm>
            <a:off x="6632802" y="3212990"/>
            <a:ext cx="2657281" cy="1546577"/>
          </a:xfrm>
          <a:prstGeom prst="rect">
            <a:avLst/>
          </a:prstGeom>
          <a:noFill/>
        </p:spPr>
        <p:txBody>
          <a:bodyPr wrap="square" rtlCol="0">
            <a:spAutoFit/>
          </a:bodyPr>
          <a:lstStyle/>
          <a:p>
            <a:endParaRPr lang="es-CL" sz="1350" b="1" dirty="0">
              <a:solidFill>
                <a:schemeClr val="bg1"/>
              </a:solidFill>
            </a:endParaRPr>
          </a:p>
          <a:p>
            <a:r>
              <a:rPr lang="es-CL" sz="1350" dirty="0" err="1">
                <a:solidFill>
                  <a:schemeClr val="bg1"/>
                </a:solidFill>
              </a:rPr>
              <a:t>SmallScale</a:t>
            </a:r>
            <a:r>
              <a:rPr lang="es-CL" sz="1350" dirty="0">
                <a:solidFill>
                  <a:schemeClr val="bg1"/>
                </a:solidFill>
              </a:rPr>
              <a:t> - 500Hz</a:t>
            </a:r>
          </a:p>
          <a:p>
            <a:r>
              <a:rPr lang="es-CL" sz="1350" b="1" dirty="0">
                <a:solidFill>
                  <a:schemeClr val="bg1"/>
                </a:solidFill>
              </a:rPr>
              <a:t>J = 16.4 </a:t>
            </a:r>
            <a:r>
              <a:rPr lang="es-CL" sz="1350" dirty="0">
                <a:solidFill>
                  <a:schemeClr val="bg1"/>
                </a:solidFill>
              </a:rPr>
              <a:t>Re = 0.45” </a:t>
            </a:r>
            <a:r>
              <a:rPr lang="es-CL" sz="1350" i="1" dirty="0">
                <a:solidFill>
                  <a:schemeClr val="bg1"/>
                </a:solidFill>
              </a:rPr>
              <a:t>z</a:t>
            </a:r>
            <a:r>
              <a:rPr lang="es-CL" sz="1350" dirty="0">
                <a:solidFill>
                  <a:schemeClr val="bg1"/>
                </a:solidFill>
              </a:rPr>
              <a:t> = 0.1764 </a:t>
            </a:r>
          </a:p>
          <a:p>
            <a:r>
              <a:rPr lang="es-CL" sz="1350" dirty="0">
                <a:solidFill>
                  <a:schemeClr val="bg1"/>
                </a:solidFill>
              </a:rPr>
              <a:t>Band </a:t>
            </a:r>
            <a:r>
              <a:rPr lang="es-CL" sz="1350" dirty="0" err="1">
                <a:solidFill>
                  <a:schemeClr val="bg1"/>
                </a:solidFill>
              </a:rPr>
              <a:t>Cousins</a:t>
            </a:r>
            <a:r>
              <a:rPr lang="es-CL" sz="1350" dirty="0">
                <a:solidFill>
                  <a:schemeClr val="bg1"/>
                </a:solidFill>
              </a:rPr>
              <a:t> I</a:t>
            </a:r>
          </a:p>
          <a:p>
            <a:r>
              <a:rPr lang="es-CL" sz="1350" dirty="0">
                <a:solidFill>
                  <a:schemeClr val="bg1"/>
                </a:solidFill>
              </a:rPr>
              <a:t>FWHM ~ 175 mas</a:t>
            </a:r>
          </a:p>
          <a:p>
            <a:r>
              <a:rPr lang="en-GB" sz="1350" dirty="0">
                <a:solidFill>
                  <a:schemeClr val="bg1"/>
                </a:solidFill>
              </a:rPr>
              <a:t>Airmass: 1.11  Tau0: 9.2 </a:t>
            </a:r>
            <a:r>
              <a:rPr lang="en-GB" sz="1350" dirty="0" err="1">
                <a:solidFill>
                  <a:schemeClr val="bg1"/>
                </a:solidFill>
              </a:rPr>
              <a:t>ms</a:t>
            </a:r>
            <a:endParaRPr lang="en-US" sz="1350" dirty="0">
              <a:solidFill>
                <a:schemeClr val="bg1"/>
              </a:solidFill>
            </a:endParaRPr>
          </a:p>
          <a:p>
            <a:r>
              <a:rPr lang="en-GB" sz="1350" dirty="0" err="1">
                <a:solidFill>
                  <a:schemeClr val="bg1"/>
                </a:solidFill>
              </a:rPr>
              <a:t>ExpoTime</a:t>
            </a:r>
            <a:r>
              <a:rPr lang="en-GB" sz="1350" dirty="0">
                <a:solidFill>
                  <a:schemeClr val="bg1"/>
                </a:solidFill>
              </a:rPr>
              <a:t>: 300 s</a:t>
            </a:r>
            <a:endParaRPr lang="en-US" sz="1350" dirty="0">
              <a:solidFill>
                <a:schemeClr val="bg1"/>
              </a:solidFill>
            </a:endParaRPr>
          </a:p>
        </p:txBody>
      </p:sp>
      <p:pic>
        <p:nvPicPr>
          <p:cNvPr id="14" name="Imagen 2" descr="El sol detrás&#10;&#10;Descripción generada automáticamente con confianza media">
            <a:extLst>
              <a:ext uri="{FF2B5EF4-FFF2-40B4-BE49-F238E27FC236}">
                <a16:creationId xmlns:a16="http://schemas.microsoft.com/office/drawing/2014/main" id="{9973E234-6C8A-45AB-8871-C9D8493767FE}"/>
              </a:ext>
            </a:extLst>
          </p:cNvPr>
          <p:cNvPicPr>
            <a:picLocks noChangeAspect="1"/>
          </p:cNvPicPr>
          <p:nvPr/>
        </p:nvPicPr>
        <p:blipFill>
          <a:blip r:embed="rId5"/>
          <a:stretch>
            <a:fillRect/>
          </a:stretch>
        </p:blipFill>
        <p:spPr>
          <a:xfrm>
            <a:off x="0" y="844461"/>
            <a:ext cx="4306033" cy="4020775"/>
          </a:xfrm>
          <a:prstGeom prst="rect">
            <a:avLst/>
          </a:prstGeom>
        </p:spPr>
      </p:pic>
      <p:sp>
        <p:nvSpPr>
          <p:cNvPr id="17" name="TextBox 16">
            <a:extLst>
              <a:ext uri="{FF2B5EF4-FFF2-40B4-BE49-F238E27FC236}">
                <a16:creationId xmlns:a16="http://schemas.microsoft.com/office/drawing/2014/main" id="{FECB04D1-A160-45CF-8868-59D1906E7314}"/>
              </a:ext>
            </a:extLst>
          </p:cNvPr>
          <p:cNvSpPr txBox="1"/>
          <p:nvPr/>
        </p:nvSpPr>
        <p:spPr>
          <a:xfrm>
            <a:off x="4943474" y="844461"/>
            <a:ext cx="3724096" cy="300082"/>
          </a:xfrm>
          <a:prstGeom prst="rect">
            <a:avLst/>
          </a:prstGeom>
          <a:noFill/>
        </p:spPr>
        <p:txBody>
          <a:bodyPr wrap="none" rtlCol="0">
            <a:spAutoFit/>
          </a:bodyPr>
          <a:lstStyle/>
          <a:p>
            <a:r>
              <a:rPr lang="en-US" sz="1350" i="1" dirty="0">
                <a:solidFill>
                  <a:schemeClr val="bg1"/>
                </a:solidFill>
              </a:rPr>
              <a:t>Credit: Fernando Selman and Johanna Hartke</a:t>
            </a:r>
          </a:p>
        </p:txBody>
      </p:sp>
      <p:sp>
        <p:nvSpPr>
          <p:cNvPr id="18" name="CuadroTexto 4">
            <a:extLst>
              <a:ext uri="{FF2B5EF4-FFF2-40B4-BE49-F238E27FC236}">
                <a16:creationId xmlns:a16="http://schemas.microsoft.com/office/drawing/2014/main" id="{C5999861-34F2-413B-B3B1-96D7834D7339}"/>
              </a:ext>
            </a:extLst>
          </p:cNvPr>
          <p:cNvSpPr txBox="1"/>
          <p:nvPr/>
        </p:nvSpPr>
        <p:spPr>
          <a:xfrm>
            <a:off x="26752" y="2283824"/>
            <a:ext cx="4109031" cy="1702454"/>
          </a:xfrm>
          <a:prstGeom prst="rect">
            <a:avLst/>
          </a:prstGeom>
          <a:noFill/>
        </p:spPr>
        <p:txBody>
          <a:bodyPr wrap="square" rtlCol="0">
            <a:spAutoFit/>
          </a:bodyPr>
          <a:lstStyle/>
          <a:p>
            <a:r>
              <a:rPr lang="es-CL" sz="1350" b="1" dirty="0">
                <a:solidFill>
                  <a:schemeClr val="bg1"/>
                </a:solidFill>
              </a:rPr>
              <a:t>PGC 33606</a:t>
            </a:r>
          </a:p>
          <a:p>
            <a:r>
              <a:rPr lang="es-CL" sz="1350" dirty="0" err="1">
                <a:solidFill>
                  <a:schemeClr val="bg1"/>
                </a:solidFill>
              </a:rPr>
              <a:t>SmallScale</a:t>
            </a:r>
            <a:r>
              <a:rPr lang="es-CL" sz="1350" dirty="0">
                <a:solidFill>
                  <a:schemeClr val="bg1"/>
                </a:solidFill>
              </a:rPr>
              <a:t> - 500Hz</a:t>
            </a:r>
          </a:p>
          <a:p>
            <a:r>
              <a:rPr lang="es-CL" sz="1350" dirty="0">
                <a:solidFill>
                  <a:schemeClr val="bg1"/>
                </a:solidFill>
              </a:rPr>
              <a:t>J = 10.69</a:t>
            </a:r>
          </a:p>
          <a:p>
            <a:r>
              <a:rPr lang="es-CL" sz="1350" dirty="0">
                <a:solidFill>
                  <a:schemeClr val="bg1"/>
                </a:solidFill>
              </a:rPr>
              <a:t>Band: </a:t>
            </a:r>
            <a:r>
              <a:rPr lang="es-CL" sz="1350" dirty="0" err="1">
                <a:solidFill>
                  <a:schemeClr val="bg1"/>
                </a:solidFill>
              </a:rPr>
              <a:t>Cousins</a:t>
            </a:r>
            <a:r>
              <a:rPr lang="es-CL" sz="1350" dirty="0">
                <a:solidFill>
                  <a:schemeClr val="bg1"/>
                </a:solidFill>
              </a:rPr>
              <a:t> I</a:t>
            </a:r>
          </a:p>
          <a:p>
            <a:r>
              <a:rPr lang="es-CL" sz="1350" dirty="0">
                <a:solidFill>
                  <a:schemeClr val="bg1"/>
                </a:solidFill>
              </a:rPr>
              <a:t>FWHM ~ 68 mas</a:t>
            </a:r>
          </a:p>
          <a:p>
            <a:r>
              <a:rPr lang="en-GB" sz="1350" dirty="0">
                <a:solidFill>
                  <a:schemeClr val="bg1"/>
                </a:solidFill>
              </a:rPr>
              <a:t>Airmass: 1.235 </a:t>
            </a:r>
          </a:p>
          <a:p>
            <a:r>
              <a:rPr lang="en-GB" sz="1350" dirty="0">
                <a:solidFill>
                  <a:schemeClr val="bg1"/>
                </a:solidFill>
              </a:rPr>
              <a:t>Tau0: 4.8 </a:t>
            </a:r>
            <a:r>
              <a:rPr lang="en-GB" sz="1350" dirty="0" err="1">
                <a:solidFill>
                  <a:schemeClr val="bg1"/>
                </a:solidFill>
              </a:rPr>
              <a:t>ms</a:t>
            </a:r>
            <a:endParaRPr lang="en-GB" sz="1350" dirty="0">
              <a:solidFill>
                <a:schemeClr val="bg1"/>
              </a:solidFill>
            </a:endParaRPr>
          </a:p>
          <a:p>
            <a:endParaRPr lang="en-US" sz="1013" dirty="0"/>
          </a:p>
        </p:txBody>
      </p:sp>
      <p:sp>
        <p:nvSpPr>
          <p:cNvPr id="13" name="Footer Placeholder 1">
            <a:extLst>
              <a:ext uri="{FF2B5EF4-FFF2-40B4-BE49-F238E27FC236}">
                <a16:creationId xmlns:a16="http://schemas.microsoft.com/office/drawing/2014/main" id="{23963D02-06FA-48EA-8F11-0AFCC0179FEF}"/>
              </a:ext>
            </a:extLst>
          </p:cNvPr>
          <p:cNvSpPr>
            <a:spLocks noGrp="1"/>
          </p:cNvSpPr>
          <p:nvPr>
            <p:ph type="ftr" sz="quarter" idx="3"/>
          </p:nvPr>
        </p:nvSpPr>
        <p:spPr>
          <a:xfrm>
            <a:off x="393690" y="4839891"/>
            <a:ext cx="4813311" cy="273844"/>
          </a:xfrm>
        </p:spPr>
        <p:txBody>
          <a:bodyPr/>
          <a:lstStyle/>
          <a:p>
            <a:r>
              <a:rPr lang="en-US" dirty="0"/>
              <a:t>GALACSI NFM Upgrades, 4</a:t>
            </a:r>
            <a:r>
              <a:rPr lang="en-US" baseline="30000" dirty="0"/>
              <a:t>th</a:t>
            </a:r>
            <a:r>
              <a:rPr lang="en-US" dirty="0"/>
              <a:t> November 2021</a:t>
            </a:r>
            <a:endParaRPr lang="en-GB" dirty="0"/>
          </a:p>
        </p:txBody>
      </p:sp>
    </p:spTree>
    <p:extLst>
      <p:ext uri="{BB962C8B-B14F-4D97-AF65-F5344CB8AC3E}">
        <p14:creationId xmlns:p14="http://schemas.microsoft.com/office/powerpoint/2010/main" val="2149791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BF1983-00BC-49EA-86FD-9D4233F9CB15}"/>
              </a:ext>
            </a:extLst>
          </p:cNvPr>
          <p:cNvSpPr>
            <a:spLocks noGrp="1"/>
          </p:cNvSpPr>
          <p:nvPr>
            <p:ph type="sldNum" sz="quarter" idx="4"/>
          </p:nvPr>
        </p:nvSpPr>
        <p:spPr/>
        <p:txBody>
          <a:bodyPr/>
          <a:lstStyle/>
          <a:p>
            <a:fld id="{CD6CA89A-7F63-7545-9B43-AF7DF332BE1B}" type="slidenum">
              <a:rPr lang="en-GB" smtClean="0"/>
              <a:pPr/>
              <a:t>26</a:t>
            </a:fld>
            <a:endParaRPr lang="en-GB"/>
          </a:p>
        </p:txBody>
      </p:sp>
      <p:sp>
        <p:nvSpPr>
          <p:cNvPr id="5" name="Title 4">
            <a:extLst>
              <a:ext uri="{FF2B5EF4-FFF2-40B4-BE49-F238E27FC236}">
                <a16:creationId xmlns:a16="http://schemas.microsoft.com/office/drawing/2014/main" id="{5EDD106A-173A-483F-A616-1CDA3D0F1678}"/>
              </a:ext>
            </a:extLst>
          </p:cNvPr>
          <p:cNvSpPr>
            <a:spLocks noGrp="1"/>
          </p:cNvSpPr>
          <p:nvPr>
            <p:ph type="title"/>
          </p:nvPr>
        </p:nvSpPr>
        <p:spPr/>
        <p:txBody>
          <a:bodyPr/>
          <a:lstStyle/>
          <a:p>
            <a:r>
              <a:rPr lang="en-US" dirty="0"/>
              <a:t>Performance on MUSE vs. Tau0</a:t>
            </a:r>
          </a:p>
        </p:txBody>
      </p:sp>
      <p:sp>
        <p:nvSpPr>
          <p:cNvPr id="8" name="Content Placeholder 3">
            <a:extLst>
              <a:ext uri="{FF2B5EF4-FFF2-40B4-BE49-F238E27FC236}">
                <a16:creationId xmlns:a16="http://schemas.microsoft.com/office/drawing/2014/main" id="{4F0C54C7-35D6-496C-9193-9EEBF52DC74F}"/>
              </a:ext>
            </a:extLst>
          </p:cNvPr>
          <p:cNvSpPr txBox="1">
            <a:spLocks/>
          </p:cNvSpPr>
          <p:nvPr/>
        </p:nvSpPr>
        <p:spPr bwMode="auto">
          <a:xfrm>
            <a:off x="393689" y="3985387"/>
            <a:ext cx="8475477" cy="991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51435" tIns="25718" rIns="51435" bIns="25718" numCol="1" anchor="t" anchorCtr="0" compatLnSpc="1">
            <a:prstTxWarp prst="textNoShape">
              <a:avLst/>
            </a:prstTxWarp>
          </a:bodyPr>
          <a:lstStyle>
            <a:lvl1pPr marL="324000" indent="-324000" algn="l" rtl="0" eaLnBrk="1" fontAlgn="base" hangingPunct="1">
              <a:spcBef>
                <a:spcPts val="1200"/>
              </a:spcBef>
              <a:spcAft>
                <a:spcPts val="0"/>
              </a:spcAft>
              <a:buClr>
                <a:srgbClr val="FF0000"/>
              </a:buClr>
              <a:buSzPct val="90000"/>
              <a:buFontTx/>
              <a:buBlip>
                <a:blip r:embed="rId3"/>
              </a:buBlip>
              <a:defRPr sz="2800">
                <a:solidFill>
                  <a:schemeClr val="tx1"/>
                </a:solidFill>
                <a:latin typeface="+mn-lt"/>
                <a:ea typeface="ＭＳ Ｐゴシック" charset="0"/>
                <a:cs typeface="+mn-cs"/>
              </a:defRPr>
            </a:lvl1pPr>
            <a:lvl2pPr marL="742950" indent="-285750" algn="l" rtl="0" eaLnBrk="1" fontAlgn="base" hangingPunct="1">
              <a:spcBef>
                <a:spcPts val="600"/>
              </a:spcBef>
              <a:spcAft>
                <a:spcPts val="0"/>
              </a:spcAft>
              <a:buClr>
                <a:schemeClr val="accent1"/>
              </a:buClr>
              <a:buFont typeface="Wingdings" charset="0"/>
              <a:buChar char="Ø"/>
              <a:defRPr sz="2400">
                <a:solidFill>
                  <a:schemeClr val="tx1"/>
                </a:solidFill>
                <a:latin typeface="+mn-lt"/>
                <a:ea typeface="ＭＳ Ｐゴシック" charset="0"/>
              </a:defRPr>
            </a:lvl2pPr>
            <a:lvl3pPr marL="1143000" indent="-228600" algn="l" rtl="0" eaLnBrk="1" fontAlgn="base" hangingPunct="1">
              <a:spcBef>
                <a:spcPts val="0"/>
              </a:spcBef>
              <a:spcAft>
                <a:spcPct val="0"/>
              </a:spcAft>
              <a:buClr>
                <a:schemeClr val="tx2"/>
              </a:buClr>
              <a:buChar char="•"/>
              <a:defRPr sz="2000">
                <a:solidFill>
                  <a:schemeClr val="tx1"/>
                </a:solidFill>
                <a:latin typeface="+mn-lt"/>
                <a:ea typeface="ＭＳ Ｐゴシック" charset="0"/>
              </a:defRPr>
            </a:lvl3pPr>
            <a:lvl4pPr marL="1600200" indent="-228600" algn="l" rtl="0" eaLnBrk="1" fontAlgn="base" hangingPunct="1">
              <a:spcBef>
                <a:spcPts val="0"/>
              </a:spcBef>
              <a:spcAft>
                <a:spcPct val="0"/>
              </a:spcAft>
              <a:buChar char="–"/>
              <a:defRPr sz="2000">
                <a:solidFill>
                  <a:schemeClr val="tx1"/>
                </a:solidFill>
                <a:latin typeface="+mn-lt"/>
                <a:ea typeface="ＭＳ Ｐゴシック" charset="0"/>
              </a:defRPr>
            </a:lvl4pPr>
            <a:lvl5pPr marL="2057400" indent="-228600" algn="l" rtl="0" eaLnBrk="1" fontAlgn="base" hangingPunct="1">
              <a:spcBef>
                <a:spcPts val="0"/>
              </a:spcBef>
              <a:spcAft>
                <a:spcPct val="0"/>
              </a:spcAft>
              <a:buChar char="»"/>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1500" dirty="0"/>
              <a:t>MUSE NFM regular  Quality Control on standard targets. On going accumulation of performance points as a function of observing conditions</a:t>
            </a:r>
          </a:p>
          <a:p>
            <a:r>
              <a:rPr lang="en-US" sz="1500" dirty="0"/>
              <a:t>As expected, the performance is less impacted by low Tau0 cases (colored vs. gray points)</a:t>
            </a:r>
          </a:p>
          <a:p>
            <a:pPr marL="0" indent="0">
              <a:buNone/>
            </a:pPr>
            <a:endParaRPr lang="en-US" sz="900" dirty="0">
              <a:cs typeface="JasmineUPC" panose="02020603050405020304" pitchFamily="18" charset="-34"/>
            </a:endParaRPr>
          </a:p>
          <a:p>
            <a:endParaRPr lang="en-US" sz="1125" b="1" dirty="0">
              <a:cs typeface="JasmineUPC" panose="02020603050405020304" pitchFamily="18" charset="-34"/>
            </a:endParaRPr>
          </a:p>
        </p:txBody>
      </p:sp>
      <p:pic>
        <p:nvPicPr>
          <p:cNvPr id="4" name="Picture 3" descr="Chart, scatter chart&#10;&#10;Description automatically generated">
            <a:extLst>
              <a:ext uri="{FF2B5EF4-FFF2-40B4-BE49-F238E27FC236}">
                <a16:creationId xmlns:a16="http://schemas.microsoft.com/office/drawing/2014/main" id="{E4FA08E0-610B-41D6-A758-8FC624BAE123}"/>
              </a:ext>
            </a:extLst>
          </p:cNvPr>
          <p:cNvPicPr>
            <a:picLocks noChangeAspect="1"/>
          </p:cNvPicPr>
          <p:nvPr/>
        </p:nvPicPr>
        <p:blipFill rotWithShape="1">
          <a:blip r:embed="rId4"/>
          <a:srcRect l="2653" t="5575" r="6517" b="3416"/>
          <a:stretch/>
        </p:blipFill>
        <p:spPr>
          <a:xfrm>
            <a:off x="4636215" y="903158"/>
            <a:ext cx="4361380" cy="3121431"/>
          </a:xfrm>
          <a:prstGeom prst="rect">
            <a:avLst/>
          </a:prstGeom>
        </p:spPr>
      </p:pic>
      <p:pic>
        <p:nvPicPr>
          <p:cNvPr id="11" name="Picture 10" descr="Chart, scatter chart&#10;&#10;Description automatically generated">
            <a:extLst>
              <a:ext uri="{FF2B5EF4-FFF2-40B4-BE49-F238E27FC236}">
                <a16:creationId xmlns:a16="http://schemas.microsoft.com/office/drawing/2014/main" id="{DE601334-1147-4942-B9EB-D04769C0FD1C}"/>
              </a:ext>
            </a:extLst>
          </p:cNvPr>
          <p:cNvPicPr>
            <a:picLocks noChangeAspect="1"/>
          </p:cNvPicPr>
          <p:nvPr/>
        </p:nvPicPr>
        <p:blipFill rotWithShape="1">
          <a:blip r:embed="rId5"/>
          <a:srcRect l="2568" t="6011" r="7726" b="2980"/>
          <a:stretch/>
        </p:blipFill>
        <p:spPr>
          <a:xfrm>
            <a:off x="69352" y="887747"/>
            <a:ext cx="4307441" cy="3121431"/>
          </a:xfrm>
          <a:prstGeom prst="rect">
            <a:avLst/>
          </a:prstGeom>
        </p:spPr>
      </p:pic>
      <p:sp>
        <p:nvSpPr>
          <p:cNvPr id="10" name="Footer Placeholder 1">
            <a:extLst>
              <a:ext uri="{FF2B5EF4-FFF2-40B4-BE49-F238E27FC236}">
                <a16:creationId xmlns:a16="http://schemas.microsoft.com/office/drawing/2014/main" id="{BF879D39-DA43-4D4F-BE8C-0839F46F9810}"/>
              </a:ext>
            </a:extLst>
          </p:cNvPr>
          <p:cNvSpPr>
            <a:spLocks noGrp="1"/>
          </p:cNvSpPr>
          <p:nvPr>
            <p:ph type="ftr" sz="quarter" idx="3"/>
          </p:nvPr>
        </p:nvSpPr>
        <p:spPr>
          <a:xfrm>
            <a:off x="393690" y="4839891"/>
            <a:ext cx="4813311" cy="273844"/>
          </a:xfrm>
        </p:spPr>
        <p:txBody>
          <a:bodyPr/>
          <a:lstStyle/>
          <a:p>
            <a:r>
              <a:rPr lang="en-US" dirty="0"/>
              <a:t>GALACSI NFM Upgrades, 4</a:t>
            </a:r>
            <a:r>
              <a:rPr lang="en-US" baseline="30000" dirty="0"/>
              <a:t>th</a:t>
            </a:r>
            <a:r>
              <a:rPr lang="en-US" dirty="0"/>
              <a:t> November 2021</a:t>
            </a:r>
            <a:endParaRPr lang="en-GB" dirty="0"/>
          </a:p>
        </p:txBody>
      </p:sp>
    </p:spTree>
    <p:extLst>
      <p:ext uri="{BB962C8B-B14F-4D97-AF65-F5344CB8AC3E}">
        <p14:creationId xmlns:p14="http://schemas.microsoft.com/office/powerpoint/2010/main" val="135119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raphical user interface&#10;&#10;Description automatically generated">
            <a:extLst>
              <a:ext uri="{FF2B5EF4-FFF2-40B4-BE49-F238E27FC236}">
                <a16:creationId xmlns:a16="http://schemas.microsoft.com/office/drawing/2014/main" id="{2DDC9770-DFE9-4698-B054-14EEE4B462CC}"/>
              </a:ext>
            </a:extLst>
          </p:cNvPr>
          <p:cNvPicPr>
            <a:picLocks noChangeAspect="1"/>
          </p:cNvPicPr>
          <p:nvPr/>
        </p:nvPicPr>
        <p:blipFill rotWithShape="1">
          <a:blip r:embed="rId3"/>
          <a:srcRect l="5233" t="35478" r="80641" b="40271"/>
          <a:stretch/>
        </p:blipFill>
        <p:spPr>
          <a:xfrm>
            <a:off x="1421571" y="822062"/>
            <a:ext cx="1669118" cy="1611853"/>
          </a:xfrm>
          <a:prstGeom prst="rect">
            <a:avLst/>
          </a:prstGeom>
        </p:spPr>
      </p:pic>
      <p:sp>
        <p:nvSpPr>
          <p:cNvPr id="3" name="Slide Number Placeholder 2">
            <a:extLst>
              <a:ext uri="{FF2B5EF4-FFF2-40B4-BE49-F238E27FC236}">
                <a16:creationId xmlns:a16="http://schemas.microsoft.com/office/drawing/2014/main" id="{855943FA-B262-41C6-905A-10F17F107A44}"/>
              </a:ext>
            </a:extLst>
          </p:cNvPr>
          <p:cNvSpPr>
            <a:spLocks noGrp="1"/>
          </p:cNvSpPr>
          <p:nvPr>
            <p:ph type="sldNum" sz="quarter" idx="4"/>
          </p:nvPr>
        </p:nvSpPr>
        <p:spPr>
          <a:xfrm>
            <a:off x="5207000" y="4823302"/>
            <a:ext cx="635000" cy="273844"/>
          </a:xfrm>
        </p:spPr>
        <p:txBody>
          <a:bodyPr/>
          <a:lstStyle/>
          <a:p>
            <a:fld id="{CD6CA89A-7F63-7545-9B43-AF7DF332BE1B}" type="slidenum">
              <a:rPr lang="en-GB" smtClean="0"/>
              <a:pPr/>
              <a:t>27</a:t>
            </a:fld>
            <a:endParaRPr lang="en-GB"/>
          </a:p>
        </p:txBody>
      </p:sp>
      <p:sp>
        <p:nvSpPr>
          <p:cNvPr id="5" name="Title 4">
            <a:extLst>
              <a:ext uri="{FF2B5EF4-FFF2-40B4-BE49-F238E27FC236}">
                <a16:creationId xmlns:a16="http://schemas.microsoft.com/office/drawing/2014/main" id="{F81F82B0-B595-48B6-A067-B52D859112B4}"/>
              </a:ext>
            </a:extLst>
          </p:cNvPr>
          <p:cNvSpPr>
            <a:spLocks noGrp="1"/>
          </p:cNvSpPr>
          <p:nvPr>
            <p:ph type="title"/>
          </p:nvPr>
        </p:nvSpPr>
        <p:spPr/>
        <p:txBody>
          <a:bodyPr>
            <a:normAutofit fontScale="90000"/>
          </a:bodyPr>
          <a:lstStyle/>
          <a:p>
            <a:r>
              <a:rPr lang="en-US" dirty="0"/>
              <a:t>Commissioning 2: Faint end mode deployment</a:t>
            </a:r>
          </a:p>
        </p:txBody>
      </p:sp>
      <p:pic>
        <p:nvPicPr>
          <p:cNvPr id="4" name="Picture 3" descr="Chart&#10;&#10;Description automatically generated">
            <a:extLst>
              <a:ext uri="{FF2B5EF4-FFF2-40B4-BE49-F238E27FC236}">
                <a16:creationId xmlns:a16="http://schemas.microsoft.com/office/drawing/2014/main" id="{9F82918C-0651-4681-A713-C51560437727}"/>
              </a:ext>
            </a:extLst>
          </p:cNvPr>
          <p:cNvPicPr>
            <a:picLocks noChangeAspect="1"/>
          </p:cNvPicPr>
          <p:nvPr/>
        </p:nvPicPr>
        <p:blipFill>
          <a:blip r:embed="rId4"/>
          <a:stretch>
            <a:fillRect/>
          </a:stretch>
        </p:blipFill>
        <p:spPr>
          <a:xfrm>
            <a:off x="5003872" y="2287141"/>
            <a:ext cx="4138423" cy="2778294"/>
          </a:xfrm>
          <a:prstGeom prst="rect">
            <a:avLst/>
          </a:prstGeom>
        </p:spPr>
      </p:pic>
      <p:pic>
        <p:nvPicPr>
          <p:cNvPr id="17" name="Picture 16" descr="Chart&#10;&#10;Description automatically generated">
            <a:extLst>
              <a:ext uri="{FF2B5EF4-FFF2-40B4-BE49-F238E27FC236}">
                <a16:creationId xmlns:a16="http://schemas.microsoft.com/office/drawing/2014/main" id="{A308BAB8-DE3E-455A-97DF-1337DC785517}"/>
              </a:ext>
            </a:extLst>
          </p:cNvPr>
          <p:cNvPicPr>
            <a:picLocks noChangeAspect="1"/>
          </p:cNvPicPr>
          <p:nvPr/>
        </p:nvPicPr>
        <p:blipFill>
          <a:blip r:embed="rId5"/>
          <a:stretch>
            <a:fillRect/>
          </a:stretch>
        </p:blipFill>
        <p:spPr>
          <a:xfrm>
            <a:off x="0" y="2384415"/>
            <a:ext cx="5087932" cy="2551916"/>
          </a:xfrm>
          <a:prstGeom prst="rect">
            <a:avLst/>
          </a:prstGeom>
        </p:spPr>
      </p:pic>
      <p:pic>
        <p:nvPicPr>
          <p:cNvPr id="19" name="Picture 18" descr="Diagram&#10;&#10;Description automatically generated">
            <a:extLst>
              <a:ext uri="{FF2B5EF4-FFF2-40B4-BE49-F238E27FC236}">
                <a16:creationId xmlns:a16="http://schemas.microsoft.com/office/drawing/2014/main" id="{7CFA0E93-4925-4BBE-BA5F-6BB57312A17A}"/>
              </a:ext>
            </a:extLst>
          </p:cNvPr>
          <p:cNvPicPr>
            <a:picLocks noChangeAspect="1"/>
          </p:cNvPicPr>
          <p:nvPr/>
        </p:nvPicPr>
        <p:blipFill>
          <a:blip r:embed="rId6"/>
          <a:stretch>
            <a:fillRect/>
          </a:stretch>
        </p:blipFill>
        <p:spPr>
          <a:xfrm>
            <a:off x="3479429" y="822062"/>
            <a:ext cx="1727572" cy="1758580"/>
          </a:xfrm>
          <a:prstGeom prst="rect">
            <a:avLst/>
          </a:prstGeom>
        </p:spPr>
      </p:pic>
      <p:sp>
        <p:nvSpPr>
          <p:cNvPr id="16" name="Footer Placeholder 1">
            <a:extLst>
              <a:ext uri="{FF2B5EF4-FFF2-40B4-BE49-F238E27FC236}">
                <a16:creationId xmlns:a16="http://schemas.microsoft.com/office/drawing/2014/main" id="{9744CF0C-CF5F-445F-AB7E-9C015AFEE1DD}"/>
              </a:ext>
            </a:extLst>
          </p:cNvPr>
          <p:cNvSpPr>
            <a:spLocks noGrp="1"/>
          </p:cNvSpPr>
          <p:nvPr>
            <p:ph type="ftr" sz="quarter" idx="3"/>
          </p:nvPr>
        </p:nvSpPr>
        <p:spPr>
          <a:xfrm>
            <a:off x="393690" y="4839891"/>
            <a:ext cx="4813311" cy="273844"/>
          </a:xfrm>
        </p:spPr>
        <p:txBody>
          <a:bodyPr/>
          <a:lstStyle/>
          <a:p>
            <a:r>
              <a:rPr lang="en-US" dirty="0"/>
              <a:t>GALACSI NFM Upgrades, 4</a:t>
            </a:r>
            <a:r>
              <a:rPr lang="en-US" baseline="30000" dirty="0"/>
              <a:t>th</a:t>
            </a:r>
            <a:r>
              <a:rPr lang="en-US" dirty="0"/>
              <a:t> November 2021</a:t>
            </a:r>
            <a:endParaRPr lang="en-GB" dirty="0"/>
          </a:p>
        </p:txBody>
      </p:sp>
      <p:sp>
        <p:nvSpPr>
          <p:cNvPr id="18" name="Content Placeholder 3">
            <a:extLst>
              <a:ext uri="{FF2B5EF4-FFF2-40B4-BE49-F238E27FC236}">
                <a16:creationId xmlns:a16="http://schemas.microsoft.com/office/drawing/2014/main" id="{63A01A7D-5090-4978-9560-EA3CC8DC78EF}"/>
              </a:ext>
            </a:extLst>
          </p:cNvPr>
          <p:cNvSpPr txBox="1">
            <a:spLocks/>
          </p:cNvSpPr>
          <p:nvPr/>
        </p:nvSpPr>
        <p:spPr bwMode="auto">
          <a:xfrm>
            <a:off x="5247125" y="875586"/>
            <a:ext cx="3913992" cy="15644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51435" tIns="25718" rIns="51435" bIns="25718" numCol="1" anchor="t" anchorCtr="0" compatLnSpc="1">
            <a:prstTxWarp prst="textNoShape">
              <a:avLst/>
            </a:prstTxWarp>
          </a:bodyPr>
          <a:lstStyle>
            <a:lvl1pPr marL="324000" indent="-324000" algn="l" rtl="0" eaLnBrk="1" fontAlgn="base" hangingPunct="1">
              <a:spcBef>
                <a:spcPts val="1200"/>
              </a:spcBef>
              <a:spcAft>
                <a:spcPts val="0"/>
              </a:spcAft>
              <a:buClr>
                <a:srgbClr val="FF0000"/>
              </a:buClr>
              <a:buSzPct val="90000"/>
              <a:buFontTx/>
              <a:buBlip>
                <a:blip r:embed="rId7"/>
              </a:buBlip>
              <a:defRPr sz="2800">
                <a:solidFill>
                  <a:schemeClr val="tx1"/>
                </a:solidFill>
                <a:latin typeface="+mn-lt"/>
                <a:ea typeface="ＭＳ Ｐゴシック" charset="0"/>
                <a:cs typeface="+mn-cs"/>
              </a:defRPr>
            </a:lvl1pPr>
            <a:lvl2pPr marL="742950" indent="-285750" algn="l" rtl="0" eaLnBrk="1" fontAlgn="base" hangingPunct="1">
              <a:spcBef>
                <a:spcPts val="600"/>
              </a:spcBef>
              <a:spcAft>
                <a:spcPts val="0"/>
              </a:spcAft>
              <a:buClr>
                <a:schemeClr val="accent1"/>
              </a:buClr>
              <a:buFont typeface="Wingdings" charset="0"/>
              <a:buChar char="Ø"/>
              <a:defRPr sz="2400">
                <a:solidFill>
                  <a:schemeClr val="tx1"/>
                </a:solidFill>
                <a:latin typeface="+mn-lt"/>
                <a:ea typeface="ＭＳ Ｐゴシック" charset="0"/>
              </a:defRPr>
            </a:lvl2pPr>
            <a:lvl3pPr marL="1143000" indent="-228600" algn="l" rtl="0" eaLnBrk="1" fontAlgn="base" hangingPunct="1">
              <a:spcBef>
                <a:spcPts val="0"/>
              </a:spcBef>
              <a:spcAft>
                <a:spcPct val="0"/>
              </a:spcAft>
              <a:buClr>
                <a:schemeClr val="tx2"/>
              </a:buClr>
              <a:buChar char="•"/>
              <a:defRPr sz="2000">
                <a:solidFill>
                  <a:schemeClr val="tx1"/>
                </a:solidFill>
                <a:latin typeface="+mn-lt"/>
                <a:ea typeface="ＭＳ Ｐゴシック" charset="0"/>
              </a:defRPr>
            </a:lvl3pPr>
            <a:lvl4pPr marL="1600200" indent="-228600" algn="l" rtl="0" eaLnBrk="1" fontAlgn="base" hangingPunct="1">
              <a:spcBef>
                <a:spcPts val="0"/>
              </a:spcBef>
              <a:spcAft>
                <a:spcPct val="0"/>
              </a:spcAft>
              <a:buChar char="–"/>
              <a:defRPr sz="2000">
                <a:solidFill>
                  <a:schemeClr val="tx1"/>
                </a:solidFill>
                <a:latin typeface="+mn-lt"/>
                <a:ea typeface="ＭＳ Ｐゴシック" charset="0"/>
              </a:defRPr>
            </a:lvl4pPr>
            <a:lvl5pPr marL="2057400" indent="-228600" algn="l" rtl="0" eaLnBrk="1" fontAlgn="base" hangingPunct="1">
              <a:spcBef>
                <a:spcPts val="0"/>
              </a:spcBef>
              <a:spcAft>
                <a:spcPct val="0"/>
              </a:spcAft>
              <a:buChar char="»"/>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1500" dirty="0">
                <a:cs typeface="JasmineUPC" panose="02020603050405020304" pitchFamily="18" charset="-34"/>
              </a:rPr>
              <a:t>Wrap-up of bright modes</a:t>
            </a:r>
          </a:p>
          <a:p>
            <a:r>
              <a:rPr lang="en-US" sz="1500" dirty="0">
                <a:cs typeface="JasmineUPC" panose="02020603050405020304" pitchFamily="18" charset="-34"/>
              </a:rPr>
              <a:t>Total noise characterization</a:t>
            </a:r>
          </a:p>
          <a:p>
            <a:r>
              <a:rPr lang="en-US" sz="1500" dirty="0">
                <a:cs typeface="JasmineUPC" panose="02020603050405020304" pitchFamily="18" charset="-34"/>
              </a:rPr>
              <a:t>Centroiding optimization for faint end</a:t>
            </a:r>
          </a:p>
          <a:p>
            <a:r>
              <a:rPr lang="en-US" sz="1500" dirty="0">
                <a:cs typeface="JasmineUPC" panose="02020603050405020304" pitchFamily="18" charset="-34"/>
              </a:rPr>
              <a:t>Rejection transfer function optimization</a:t>
            </a:r>
          </a:p>
          <a:p>
            <a:endParaRPr lang="en-US" sz="900" dirty="0">
              <a:cs typeface="JasmineUPC" panose="02020603050405020304" pitchFamily="18" charset="-34"/>
            </a:endParaRPr>
          </a:p>
          <a:p>
            <a:endParaRPr lang="en-US" sz="1125" b="1" dirty="0">
              <a:cs typeface="JasmineUPC" panose="02020603050405020304" pitchFamily="18" charset="-34"/>
            </a:endParaRPr>
          </a:p>
        </p:txBody>
      </p:sp>
    </p:spTree>
    <p:extLst>
      <p:ext uri="{BB962C8B-B14F-4D97-AF65-F5344CB8AC3E}">
        <p14:creationId xmlns:p14="http://schemas.microsoft.com/office/powerpoint/2010/main" val="3943153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raphical user interface&#10;&#10;Description automatically generated">
            <a:extLst>
              <a:ext uri="{FF2B5EF4-FFF2-40B4-BE49-F238E27FC236}">
                <a16:creationId xmlns:a16="http://schemas.microsoft.com/office/drawing/2014/main" id="{2DDC9770-DFE9-4698-B054-14EEE4B462CC}"/>
              </a:ext>
            </a:extLst>
          </p:cNvPr>
          <p:cNvPicPr>
            <a:picLocks noChangeAspect="1"/>
          </p:cNvPicPr>
          <p:nvPr/>
        </p:nvPicPr>
        <p:blipFill rotWithShape="1">
          <a:blip r:embed="rId3"/>
          <a:srcRect l="5233" t="35478" r="80641" b="40271"/>
          <a:stretch/>
        </p:blipFill>
        <p:spPr>
          <a:xfrm>
            <a:off x="4572000" y="3165239"/>
            <a:ext cx="1241459" cy="1198866"/>
          </a:xfrm>
          <a:prstGeom prst="rect">
            <a:avLst/>
          </a:prstGeom>
        </p:spPr>
      </p:pic>
      <p:sp>
        <p:nvSpPr>
          <p:cNvPr id="3" name="Slide Number Placeholder 2">
            <a:extLst>
              <a:ext uri="{FF2B5EF4-FFF2-40B4-BE49-F238E27FC236}">
                <a16:creationId xmlns:a16="http://schemas.microsoft.com/office/drawing/2014/main" id="{855943FA-B262-41C6-905A-10F17F107A44}"/>
              </a:ext>
            </a:extLst>
          </p:cNvPr>
          <p:cNvSpPr>
            <a:spLocks noGrp="1"/>
          </p:cNvSpPr>
          <p:nvPr>
            <p:ph type="sldNum" sz="quarter" idx="4"/>
          </p:nvPr>
        </p:nvSpPr>
        <p:spPr>
          <a:xfrm>
            <a:off x="5207000" y="4823302"/>
            <a:ext cx="635000" cy="273844"/>
          </a:xfrm>
        </p:spPr>
        <p:txBody>
          <a:bodyPr/>
          <a:lstStyle/>
          <a:p>
            <a:fld id="{CD6CA89A-7F63-7545-9B43-AF7DF332BE1B}" type="slidenum">
              <a:rPr lang="en-GB" smtClean="0"/>
              <a:pPr/>
              <a:t>28</a:t>
            </a:fld>
            <a:endParaRPr lang="en-GB"/>
          </a:p>
        </p:txBody>
      </p:sp>
      <p:sp>
        <p:nvSpPr>
          <p:cNvPr id="5" name="Title 4">
            <a:extLst>
              <a:ext uri="{FF2B5EF4-FFF2-40B4-BE49-F238E27FC236}">
                <a16:creationId xmlns:a16="http://schemas.microsoft.com/office/drawing/2014/main" id="{F81F82B0-B595-48B6-A067-B52D859112B4}"/>
              </a:ext>
            </a:extLst>
          </p:cNvPr>
          <p:cNvSpPr>
            <a:spLocks noGrp="1"/>
          </p:cNvSpPr>
          <p:nvPr>
            <p:ph type="title"/>
          </p:nvPr>
        </p:nvSpPr>
        <p:spPr/>
        <p:txBody>
          <a:bodyPr>
            <a:normAutofit fontScale="90000"/>
          </a:bodyPr>
          <a:lstStyle/>
          <a:p>
            <a:r>
              <a:rPr lang="en-US" dirty="0"/>
              <a:t>Commissioning 2: Faint end mode deployment</a:t>
            </a:r>
          </a:p>
        </p:txBody>
      </p:sp>
      <p:pic>
        <p:nvPicPr>
          <p:cNvPr id="4" name="Picture 3" descr="Chart&#10;&#10;Description automatically generated">
            <a:extLst>
              <a:ext uri="{FF2B5EF4-FFF2-40B4-BE49-F238E27FC236}">
                <a16:creationId xmlns:a16="http://schemas.microsoft.com/office/drawing/2014/main" id="{9F82918C-0651-4681-A713-C51560437727}"/>
              </a:ext>
            </a:extLst>
          </p:cNvPr>
          <p:cNvPicPr>
            <a:picLocks noChangeAspect="1"/>
          </p:cNvPicPr>
          <p:nvPr/>
        </p:nvPicPr>
        <p:blipFill>
          <a:blip r:embed="rId4"/>
          <a:stretch>
            <a:fillRect/>
          </a:stretch>
        </p:blipFill>
        <p:spPr>
          <a:xfrm>
            <a:off x="5961575" y="2930087"/>
            <a:ext cx="3180720" cy="2135348"/>
          </a:xfrm>
          <a:prstGeom prst="rect">
            <a:avLst/>
          </a:prstGeom>
        </p:spPr>
      </p:pic>
      <p:pic>
        <p:nvPicPr>
          <p:cNvPr id="17" name="Picture 16" descr="Chart&#10;&#10;Description automatically generated">
            <a:extLst>
              <a:ext uri="{FF2B5EF4-FFF2-40B4-BE49-F238E27FC236}">
                <a16:creationId xmlns:a16="http://schemas.microsoft.com/office/drawing/2014/main" id="{A308BAB8-DE3E-455A-97DF-1337DC785517}"/>
              </a:ext>
            </a:extLst>
          </p:cNvPr>
          <p:cNvPicPr>
            <a:picLocks noChangeAspect="1"/>
          </p:cNvPicPr>
          <p:nvPr/>
        </p:nvPicPr>
        <p:blipFill>
          <a:blip r:embed="rId5"/>
          <a:stretch>
            <a:fillRect/>
          </a:stretch>
        </p:blipFill>
        <p:spPr>
          <a:xfrm>
            <a:off x="5673040" y="1331694"/>
            <a:ext cx="3283124" cy="1646692"/>
          </a:xfrm>
          <a:prstGeom prst="rect">
            <a:avLst/>
          </a:prstGeom>
        </p:spPr>
      </p:pic>
      <p:pic>
        <p:nvPicPr>
          <p:cNvPr id="19" name="Picture 18" descr="Diagram&#10;&#10;Description automatically generated">
            <a:extLst>
              <a:ext uri="{FF2B5EF4-FFF2-40B4-BE49-F238E27FC236}">
                <a16:creationId xmlns:a16="http://schemas.microsoft.com/office/drawing/2014/main" id="{7CFA0E93-4925-4BBE-BA5F-6BB57312A17A}"/>
              </a:ext>
            </a:extLst>
          </p:cNvPr>
          <p:cNvPicPr>
            <a:picLocks noChangeAspect="1"/>
          </p:cNvPicPr>
          <p:nvPr/>
        </p:nvPicPr>
        <p:blipFill>
          <a:blip r:embed="rId6"/>
          <a:stretch>
            <a:fillRect/>
          </a:stretch>
        </p:blipFill>
        <p:spPr>
          <a:xfrm>
            <a:off x="4033718" y="1374948"/>
            <a:ext cx="1727572" cy="1758580"/>
          </a:xfrm>
          <a:prstGeom prst="rect">
            <a:avLst/>
          </a:prstGeom>
        </p:spPr>
      </p:pic>
      <p:grpSp>
        <p:nvGrpSpPr>
          <p:cNvPr id="24" name="Group 23">
            <a:extLst>
              <a:ext uri="{FF2B5EF4-FFF2-40B4-BE49-F238E27FC236}">
                <a16:creationId xmlns:a16="http://schemas.microsoft.com/office/drawing/2014/main" id="{73F94B18-DF20-4F1B-83A6-DD07B2449794}"/>
              </a:ext>
            </a:extLst>
          </p:cNvPr>
          <p:cNvGrpSpPr/>
          <p:nvPr/>
        </p:nvGrpSpPr>
        <p:grpSpPr>
          <a:xfrm>
            <a:off x="214541" y="817604"/>
            <a:ext cx="8789991" cy="4127486"/>
            <a:chOff x="214541" y="817604"/>
            <a:chExt cx="8789991" cy="4127486"/>
          </a:xfrm>
        </p:grpSpPr>
        <p:grpSp>
          <p:nvGrpSpPr>
            <p:cNvPr id="23" name="Group 22">
              <a:extLst>
                <a:ext uri="{FF2B5EF4-FFF2-40B4-BE49-F238E27FC236}">
                  <a16:creationId xmlns:a16="http://schemas.microsoft.com/office/drawing/2014/main" id="{A21E5C74-C076-4B3E-AA8F-D501E117EE42}"/>
                </a:ext>
              </a:extLst>
            </p:cNvPr>
            <p:cNvGrpSpPr/>
            <p:nvPr/>
          </p:nvGrpSpPr>
          <p:grpSpPr>
            <a:xfrm>
              <a:off x="214541" y="817604"/>
              <a:ext cx="8789991" cy="4127486"/>
              <a:chOff x="214541" y="817604"/>
              <a:chExt cx="8789991" cy="4127486"/>
            </a:xfrm>
          </p:grpSpPr>
          <p:pic>
            <p:nvPicPr>
              <p:cNvPr id="8" name="Picture 7" descr="Chart, scatter chart&#10;&#10;Description automatically generated">
                <a:extLst>
                  <a:ext uri="{FF2B5EF4-FFF2-40B4-BE49-F238E27FC236}">
                    <a16:creationId xmlns:a16="http://schemas.microsoft.com/office/drawing/2014/main" id="{C0974D1A-35D0-4DC2-A1CB-8A95B0DE752B}"/>
                  </a:ext>
                </a:extLst>
              </p:cNvPr>
              <p:cNvPicPr>
                <a:picLocks noChangeAspect="1"/>
              </p:cNvPicPr>
              <p:nvPr/>
            </p:nvPicPr>
            <p:blipFill>
              <a:blip r:embed="rId7"/>
              <a:stretch>
                <a:fillRect/>
              </a:stretch>
            </p:blipFill>
            <p:spPr>
              <a:xfrm>
                <a:off x="214541" y="817604"/>
                <a:ext cx="2585803" cy="1701481"/>
              </a:xfrm>
              <a:prstGeom prst="rect">
                <a:avLst/>
              </a:prstGeom>
            </p:spPr>
          </p:pic>
          <p:sp>
            <p:nvSpPr>
              <p:cNvPr id="9" name="Arrow: Right 8">
                <a:extLst>
                  <a:ext uri="{FF2B5EF4-FFF2-40B4-BE49-F238E27FC236}">
                    <a16:creationId xmlns:a16="http://schemas.microsoft.com/office/drawing/2014/main" id="{55BC399C-92A1-43DE-9898-3D39D4123AA0}"/>
                  </a:ext>
                </a:extLst>
              </p:cNvPr>
              <p:cNvSpPr/>
              <p:nvPr/>
            </p:nvSpPr>
            <p:spPr bwMode="auto">
              <a:xfrm rot="10511360">
                <a:off x="2491890" y="1074314"/>
                <a:ext cx="1230438" cy="11673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r" defTabSz="685800" fontAlgn="base">
                  <a:spcBef>
                    <a:spcPct val="0"/>
                  </a:spcBef>
                  <a:spcAft>
                    <a:spcPct val="0"/>
                  </a:spcAft>
                </a:pPr>
                <a:endParaRPr lang="en-US" sz="1350" i="1">
                  <a:latin typeface="Arial" charset="0"/>
                </a:endParaRPr>
              </a:p>
            </p:txBody>
          </p:sp>
          <p:sp>
            <p:nvSpPr>
              <p:cNvPr id="10" name="TextBox 9">
                <a:extLst>
                  <a:ext uri="{FF2B5EF4-FFF2-40B4-BE49-F238E27FC236}">
                    <a16:creationId xmlns:a16="http://schemas.microsoft.com/office/drawing/2014/main" id="{3C1B41E7-1808-4FAC-9919-1C6126B8EAB8}"/>
                  </a:ext>
                </a:extLst>
              </p:cNvPr>
              <p:cNvSpPr txBox="1"/>
              <p:nvPr/>
            </p:nvSpPr>
            <p:spPr>
              <a:xfrm>
                <a:off x="3667573" y="876470"/>
                <a:ext cx="5131598" cy="300082"/>
              </a:xfrm>
              <a:prstGeom prst="rect">
                <a:avLst/>
              </a:prstGeom>
              <a:noFill/>
            </p:spPr>
            <p:txBody>
              <a:bodyPr wrap="none" rtlCol="0">
                <a:spAutoFit/>
              </a:bodyPr>
              <a:lstStyle/>
              <a:p>
                <a:r>
                  <a:rPr lang="en-US" sz="1350" b="1" dirty="0" err="1"/>
                  <a:t>Jmag</a:t>
                </a:r>
                <a:r>
                  <a:rPr lang="en-US" sz="1350" b="1" dirty="0"/>
                  <a:t>= 19.3 </a:t>
                </a:r>
                <a:r>
                  <a:rPr lang="en-US" sz="1350" b="1" dirty="0">
                    <a:sym typeface="Wingdings" panose="05000000000000000000" pitchFamily="2" charset="2"/>
                  </a:rPr>
                  <a:t> </a:t>
                </a:r>
                <a:r>
                  <a:rPr lang="en-US" sz="1350" b="1" dirty="0"/>
                  <a:t>2.11 photons  / frame / </a:t>
                </a:r>
                <a:r>
                  <a:rPr lang="en-US" sz="1350" b="1" dirty="0" err="1"/>
                  <a:t>subaperture</a:t>
                </a:r>
                <a:r>
                  <a:rPr lang="en-US" sz="1350" b="1" dirty="0"/>
                  <a:t> </a:t>
                </a:r>
                <a:r>
                  <a:rPr lang="en-US" sz="1350" b="1" dirty="0">
                    <a:sym typeface="Wingdings" panose="05000000000000000000" pitchFamily="2" charset="2"/>
                  </a:rPr>
                  <a:t></a:t>
                </a:r>
                <a:r>
                  <a:rPr lang="en-US" sz="1350" b="1" dirty="0"/>
                  <a:t> SNR =1</a:t>
                </a:r>
              </a:p>
            </p:txBody>
          </p:sp>
          <p:pic>
            <p:nvPicPr>
              <p:cNvPr id="15" name="Picture 14" descr="A screenshot of a computer&#10;&#10;Description automatically generated with medium confidence">
                <a:extLst>
                  <a:ext uri="{FF2B5EF4-FFF2-40B4-BE49-F238E27FC236}">
                    <a16:creationId xmlns:a16="http://schemas.microsoft.com/office/drawing/2014/main" id="{3ED58C04-B0E6-42A9-BC96-F6AA18851F05}"/>
                  </a:ext>
                </a:extLst>
              </p:cNvPr>
              <p:cNvPicPr>
                <a:picLocks noChangeAspect="1"/>
              </p:cNvPicPr>
              <p:nvPr/>
            </p:nvPicPr>
            <p:blipFill rotWithShape="1">
              <a:blip r:embed="rId8"/>
              <a:srcRect t="9137" r="19732" b="8758"/>
              <a:stretch/>
            </p:blipFill>
            <p:spPr>
              <a:xfrm>
                <a:off x="2718334" y="1328218"/>
                <a:ext cx="6286198" cy="3616872"/>
              </a:xfrm>
              <a:prstGeom prst="rect">
                <a:avLst/>
              </a:prstGeom>
            </p:spPr>
          </p:pic>
        </p:grpSp>
        <p:sp>
          <p:nvSpPr>
            <p:cNvPr id="20" name="TextBox 19">
              <a:extLst>
                <a:ext uri="{FF2B5EF4-FFF2-40B4-BE49-F238E27FC236}">
                  <a16:creationId xmlns:a16="http://schemas.microsoft.com/office/drawing/2014/main" id="{F3B37E12-0AB1-4715-B91A-C74079A2062E}"/>
                </a:ext>
              </a:extLst>
            </p:cNvPr>
            <p:cNvSpPr txBox="1"/>
            <p:nvPr/>
          </p:nvSpPr>
          <p:spPr>
            <a:xfrm>
              <a:off x="4658768" y="4501337"/>
              <a:ext cx="1067921" cy="338554"/>
            </a:xfrm>
            <a:prstGeom prst="rect">
              <a:avLst/>
            </a:prstGeom>
            <a:noFill/>
          </p:spPr>
          <p:txBody>
            <a:bodyPr wrap="none" rtlCol="0">
              <a:spAutoFit/>
            </a:bodyPr>
            <a:lstStyle/>
            <a:p>
              <a:r>
                <a:rPr lang="en-US" sz="1600" b="1" dirty="0" err="1"/>
                <a:t>Jmag</a:t>
              </a:r>
              <a:r>
                <a:rPr lang="en-US" sz="1600" b="1" dirty="0"/>
                <a:t>=19</a:t>
              </a:r>
            </a:p>
          </p:txBody>
        </p:sp>
      </p:grpSp>
      <p:sp>
        <p:nvSpPr>
          <p:cNvPr id="16" name="Footer Placeholder 1">
            <a:extLst>
              <a:ext uri="{FF2B5EF4-FFF2-40B4-BE49-F238E27FC236}">
                <a16:creationId xmlns:a16="http://schemas.microsoft.com/office/drawing/2014/main" id="{C607AD95-DA8E-4389-8CB6-6708025ABBB7}"/>
              </a:ext>
            </a:extLst>
          </p:cNvPr>
          <p:cNvSpPr>
            <a:spLocks noGrp="1"/>
          </p:cNvSpPr>
          <p:nvPr>
            <p:ph type="ftr" sz="quarter" idx="3"/>
          </p:nvPr>
        </p:nvSpPr>
        <p:spPr>
          <a:xfrm>
            <a:off x="279387" y="4839891"/>
            <a:ext cx="4813311" cy="273844"/>
          </a:xfrm>
        </p:spPr>
        <p:txBody>
          <a:bodyPr/>
          <a:lstStyle/>
          <a:p>
            <a:r>
              <a:rPr lang="en-US" dirty="0"/>
              <a:t>GALACSI NFM Upgrades, 4</a:t>
            </a:r>
            <a:r>
              <a:rPr lang="en-US" baseline="30000" dirty="0"/>
              <a:t>th</a:t>
            </a:r>
            <a:r>
              <a:rPr lang="en-US" dirty="0"/>
              <a:t> November 2021</a:t>
            </a:r>
            <a:endParaRPr lang="en-GB" dirty="0"/>
          </a:p>
        </p:txBody>
      </p:sp>
    </p:spTree>
    <p:extLst>
      <p:ext uri="{BB962C8B-B14F-4D97-AF65-F5344CB8AC3E}">
        <p14:creationId xmlns:p14="http://schemas.microsoft.com/office/powerpoint/2010/main" val="2674134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A05F49-F42F-48D7-9DFF-17215F34DED0}"/>
              </a:ext>
            </a:extLst>
          </p:cNvPr>
          <p:cNvSpPr>
            <a:spLocks noGrp="1"/>
          </p:cNvSpPr>
          <p:nvPr>
            <p:ph type="sldNum" sz="quarter" idx="4"/>
          </p:nvPr>
        </p:nvSpPr>
        <p:spPr/>
        <p:txBody>
          <a:bodyPr/>
          <a:lstStyle/>
          <a:p>
            <a:fld id="{CD6CA89A-7F63-7545-9B43-AF7DF332BE1B}" type="slidenum">
              <a:rPr lang="en-GB" smtClean="0"/>
              <a:pPr/>
              <a:t>29</a:t>
            </a:fld>
            <a:endParaRPr lang="en-GB"/>
          </a:p>
        </p:txBody>
      </p:sp>
      <p:sp>
        <p:nvSpPr>
          <p:cNvPr id="5" name="Title 4">
            <a:extLst>
              <a:ext uri="{FF2B5EF4-FFF2-40B4-BE49-F238E27FC236}">
                <a16:creationId xmlns:a16="http://schemas.microsoft.com/office/drawing/2014/main" id="{CE35F8D7-47B0-4187-9EA1-04FC7F9F6A02}"/>
              </a:ext>
            </a:extLst>
          </p:cNvPr>
          <p:cNvSpPr>
            <a:spLocks noGrp="1"/>
          </p:cNvSpPr>
          <p:nvPr>
            <p:ph type="title"/>
          </p:nvPr>
        </p:nvSpPr>
        <p:spPr/>
        <p:txBody>
          <a:bodyPr/>
          <a:lstStyle/>
          <a:p>
            <a:r>
              <a:rPr lang="en-US" dirty="0"/>
              <a:t>Commissioning 2: deployed Modes</a:t>
            </a:r>
          </a:p>
        </p:txBody>
      </p:sp>
      <p:pic>
        <p:nvPicPr>
          <p:cNvPr id="6" name="Picture 5" descr="Diagram&#10;&#10;Description automatically generated">
            <a:extLst>
              <a:ext uri="{FF2B5EF4-FFF2-40B4-BE49-F238E27FC236}">
                <a16:creationId xmlns:a16="http://schemas.microsoft.com/office/drawing/2014/main" id="{F0A20E12-D9A5-4BBC-BD78-6C1D26930AB9}"/>
              </a:ext>
            </a:extLst>
          </p:cNvPr>
          <p:cNvPicPr/>
          <p:nvPr/>
        </p:nvPicPr>
        <p:blipFill>
          <a:blip r:embed="rId3"/>
          <a:stretch>
            <a:fillRect/>
          </a:stretch>
        </p:blipFill>
        <p:spPr>
          <a:xfrm>
            <a:off x="1445430" y="893377"/>
            <a:ext cx="6281999" cy="3828525"/>
          </a:xfrm>
          <a:prstGeom prst="rect">
            <a:avLst/>
          </a:prstGeom>
        </p:spPr>
      </p:pic>
      <p:sp>
        <p:nvSpPr>
          <p:cNvPr id="7" name="Footer Placeholder 1">
            <a:extLst>
              <a:ext uri="{FF2B5EF4-FFF2-40B4-BE49-F238E27FC236}">
                <a16:creationId xmlns:a16="http://schemas.microsoft.com/office/drawing/2014/main" id="{65ACB86A-A42E-4108-8E49-7394F2150D42}"/>
              </a:ext>
            </a:extLst>
          </p:cNvPr>
          <p:cNvSpPr>
            <a:spLocks noGrp="1"/>
          </p:cNvSpPr>
          <p:nvPr>
            <p:ph type="ftr" sz="quarter" idx="3"/>
          </p:nvPr>
        </p:nvSpPr>
        <p:spPr>
          <a:xfrm>
            <a:off x="393690" y="4839891"/>
            <a:ext cx="4813311" cy="273844"/>
          </a:xfrm>
        </p:spPr>
        <p:txBody>
          <a:bodyPr/>
          <a:lstStyle/>
          <a:p>
            <a:r>
              <a:rPr lang="en-US" dirty="0"/>
              <a:t>GALACSI NFM Upgrades, 4</a:t>
            </a:r>
            <a:r>
              <a:rPr lang="en-US" baseline="30000" dirty="0"/>
              <a:t>th</a:t>
            </a:r>
            <a:r>
              <a:rPr lang="en-US" dirty="0"/>
              <a:t> November 2021</a:t>
            </a:r>
            <a:endParaRPr lang="en-GB" dirty="0"/>
          </a:p>
        </p:txBody>
      </p:sp>
    </p:spTree>
    <p:extLst>
      <p:ext uri="{BB962C8B-B14F-4D97-AF65-F5344CB8AC3E}">
        <p14:creationId xmlns:p14="http://schemas.microsoft.com/office/powerpoint/2010/main" val="1796670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968A99-2DB5-456A-81B6-A6FC8C64595F}"/>
              </a:ext>
            </a:extLst>
          </p:cNvPr>
          <p:cNvSpPr>
            <a:spLocks noGrp="1"/>
          </p:cNvSpPr>
          <p:nvPr>
            <p:ph type="sldNum" sz="quarter" idx="4"/>
          </p:nvPr>
        </p:nvSpPr>
        <p:spPr/>
        <p:txBody>
          <a:bodyPr/>
          <a:lstStyle/>
          <a:p>
            <a:fld id="{CD6CA89A-7F63-7545-9B43-AF7DF332BE1B}" type="slidenum">
              <a:rPr lang="en-GB" smtClean="0"/>
              <a:pPr/>
              <a:t>3</a:t>
            </a:fld>
            <a:endParaRPr lang="en-GB"/>
          </a:p>
        </p:txBody>
      </p:sp>
      <p:sp>
        <p:nvSpPr>
          <p:cNvPr id="5" name="Title 4">
            <a:extLst>
              <a:ext uri="{FF2B5EF4-FFF2-40B4-BE49-F238E27FC236}">
                <a16:creationId xmlns:a16="http://schemas.microsoft.com/office/drawing/2014/main" id="{5C2854E1-C239-4332-923D-064040A44209}"/>
              </a:ext>
            </a:extLst>
          </p:cNvPr>
          <p:cNvSpPr>
            <a:spLocks noGrp="1"/>
          </p:cNvSpPr>
          <p:nvPr>
            <p:ph type="title"/>
          </p:nvPr>
        </p:nvSpPr>
        <p:spPr/>
        <p:txBody>
          <a:bodyPr/>
          <a:lstStyle/>
          <a:p>
            <a:r>
              <a:rPr lang="en-US" dirty="0"/>
              <a:t>AOF team: 2006-2021</a:t>
            </a:r>
          </a:p>
        </p:txBody>
      </p:sp>
      <p:pic>
        <p:nvPicPr>
          <p:cNvPr id="7" name="Picture 6" descr="A group of people posing for a photo&#10;&#10;Description automatically generated with medium confidence">
            <a:extLst>
              <a:ext uri="{FF2B5EF4-FFF2-40B4-BE49-F238E27FC236}">
                <a16:creationId xmlns:a16="http://schemas.microsoft.com/office/drawing/2014/main" id="{9423F6F8-F00B-4093-BF2A-1CCA62BA7F7A}"/>
              </a:ext>
            </a:extLst>
          </p:cNvPr>
          <p:cNvPicPr>
            <a:picLocks noChangeAspect="1"/>
          </p:cNvPicPr>
          <p:nvPr/>
        </p:nvPicPr>
        <p:blipFill>
          <a:blip r:embed="rId2"/>
          <a:stretch>
            <a:fillRect/>
          </a:stretch>
        </p:blipFill>
        <p:spPr>
          <a:xfrm>
            <a:off x="-194013" y="834048"/>
            <a:ext cx="9338013" cy="4309452"/>
          </a:xfrm>
          <a:prstGeom prst="rect">
            <a:avLst/>
          </a:prstGeom>
        </p:spPr>
      </p:pic>
    </p:spTree>
    <p:extLst>
      <p:ext uri="{BB962C8B-B14F-4D97-AF65-F5344CB8AC3E}">
        <p14:creationId xmlns:p14="http://schemas.microsoft.com/office/powerpoint/2010/main" val="4037933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06AC7B-FF6D-40DD-8053-4007B56E67C2}"/>
              </a:ext>
            </a:extLst>
          </p:cNvPr>
          <p:cNvSpPr>
            <a:spLocks noGrp="1"/>
          </p:cNvSpPr>
          <p:nvPr>
            <p:ph type="sldNum" sz="quarter" idx="4"/>
          </p:nvPr>
        </p:nvSpPr>
        <p:spPr/>
        <p:txBody>
          <a:bodyPr/>
          <a:lstStyle/>
          <a:p>
            <a:fld id="{CD6CA89A-7F63-7545-9B43-AF7DF332BE1B}" type="slidenum">
              <a:rPr lang="en-GB" smtClean="0"/>
              <a:pPr/>
              <a:t>30</a:t>
            </a:fld>
            <a:endParaRPr lang="en-GB"/>
          </a:p>
        </p:txBody>
      </p:sp>
      <p:sp>
        <p:nvSpPr>
          <p:cNvPr id="5" name="Title 4">
            <a:extLst>
              <a:ext uri="{FF2B5EF4-FFF2-40B4-BE49-F238E27FC236}">
                <a16:creationId xmlns:a16="http://schemas.microsoft.com/office/drawing/2014/main" id="{BE32028A-8A4E-406C-858F-A7FF54654B99}"/>
              </a:ext>
            </a:extLst>
          </p:cNvPr>
          <p:cNvSpPr>
            <a:spLocks noGrp="1"/>
          </p:cNvSpPr>
          <p:nvPr>
            <p:ph type="title"/>
          </p:nvPr>
        </p:nvSpPr>
        <p:spPr/>
        <p:txBody>
          <a:bodyPr/>
          <a:lstStyle/>
          <a:p>
            <a:r>
              <a:rPr lang="en-US" dirty="0"/>
              <a:t>Commissioning 2: MUSE performance</a:t>
            </a:r>
          </a:p>
        </p:txBody>
      </p:sp>
      <p:pic>
        <p:nvPicPr>
          <p:cNvPr id="6" name="Picture 5">
            <a:extLst>
              <a:ext uri="{FF2B5EF4-FFF2-40B4-BE49-F238E27FC236}">
                <a16:creationId xmlns:a16="http://schemas.microsoft.com/office/drawing/2014/main" id="{F6671682-BFA9-4FCC-895E-255F78261FB6}"/>
              </a:ext>
            </a:extLst>
          </p:cNvPr>
          <p:cNvPicPr/>
          <p:nvPr/>
        </p:nvPicPr>
        <p:blipFill rotWithShape="1">
          <a:blip r:embed="rId3" cstate="print">
            <a:extLst>
              <a:ext uri="{28A0092B-C50C-407E-A947-70E740481C1C}">
                <a14:useLocalDpi xmlns:a14="http://schemas.microsoft.com/office/drawing/2010/main" val="0"/>
              </a:ext>
            </a:extLst>
          </a:blip>
          <a:srcRect l="2992" t="8975" r="8747" b="3820"/>
          <a:stretch/>
        </p:blipFill>
        <p:spPr bwMode="auto">
          <a:xfrm>
            <a:off x="512309" y="773748"/>
            <a:ext cx="4243179" cy="420306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89F79711-5955-489B-ACC0-B978EF3986D7}"/>
              </a:ext>
            </a:extLst>
          </p:cNvPr>
          <p:cNvPicPr/>
          <p:nvPr/>
        </p:nvPicPr>
        <p:blipFill>
          <a:blip r:embed="rId4">
            <a:extLst>
              <a:ext uri="{28A0092B-C50C-407E-A947-70E740481C1C}">
                <a14:useLocalDpi xmlns:a14="http://schemas.microsoft.com/office/drawing/2010/main" val="0"/>
              </a:ext>
            </a:extLst>
          </a:blip>
          <a:srcRect l="664" r="664"/>
          <a:stretch>
            <a:fillRect/>
          </a:stretch>
        </p:blipFill>
        <p:spPr bwMode="auto">
          <a:xfrm>
            <a:off x="5468723" y="720872"/>
            <a:ext cx="3603897" cy="2319563"/>
          </a:xfrm>
          <a:prstGeom prst="rect">
            <a:avLst/>
          </a:prstGeom>
          <a:solidFill>
            <a:schemeClr val="bg1"/>
          </a:solid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17133D4A-5C88-450B-BE8E-7B4C6E698BEB}"/>
              </a:ext>
            </a:extLst>
          </p:cNvPr>
          <p:cNvPicPr/>
          <p:nvPr/>
        </p:nvPicPr>
        <p:blipFill>
          <a:blip r:embed="rId5">
            <a:extLst>
              <a:ext uri="{28A0092B-C50C-407E-A947-70E740481C1C}">
                <a14:useLocalDpi xmlns:a14="http://schemas.microsoft.com/office/drawing/2010/main" val="0"/>
              </a:ext>
            </a:extLst>
          </a:blip>
          <a:srcRect l="664" r="664"/>
          <a:stretch>
            <a:fillRect/>
          </a:stretch>
        </p:blipFill>
        <p:spPr bwMode="auto">
          <a:xfrm>
            <a:off x="5468723" y="2794172"/>
            <a:ext cx="3603897" cy="2319563"/>
          </a:xfrm>
          <a:prstGeom prst="rect">
            <a:avLst/>
          </a:prstGeom>
          <a:solidFill>
            <a:schemeClr val="bg1"/>
          </a:solid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E8CF103E-D3D8-45CB-A510-B1AF08F61C90}"/>
              </a:ext>
            </a:extLst>
          </p:cNvPr>
          <p:cNvPicPr/>
          <p:nvPr/>
        </p:nvPicPr>
        <p:blipFill>
          <a:blip r:embed="rId6">
            <a:extLst>
              <a:ext uri="{28A0092B-C50C-407E-A947-70E740481C1C}">
                <a14:useLocalDpi xmlns:a14="http://schemas.microsoft.com/office/drawing/2010/main" val="0"/>
              </a:ext>
            </a:extLst>
          </a:blip>
          <a:srcRect l="664" r="664"/>
          <a:stretch>
            <a:fillRect/>
          </a:stretch>
        </p:blipFill>
        <p:spPr bwMode="auto">
          <a:xfrm>
            <a:off x="5468723" y="2794172"/>
            <a:ext cx="3603897" cy="2319562"/>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4BE607BC-AFB7-44E9-A326-F0860549FF43}"/>
              </a:ext>
            </a:extLst>
          </p:cNvPr>
          <p:cNvSpPr txBox="1"/>
          <p:nvPr/>
        </p:nvSpPr>
        <p:spPr>
          <a:xfrm>
            <a:off x="3342807" y="953457"/>
            <a:ext cx="646331" cy="646331"/>
          </a:xfrm>
          <a:prstGeom prst="rect">
            <a:avLst/>
          </a:prstGeom>
          <a:noFill/>
        </p:spPr>
        <p:txBody>
          <a:bodyPr wrap="none" rtlCol="0">
            <a:spAutoFit/>
          </a:bodyPr>
          <a:lstStyle/>
          <a:p>
            <a:r>
              <a:rPr lang="en-US" dirty="0"/>
              <a:t>Pre</a:t>
            </a:r>
          </a:p>
          <a:p>
            <a:r>
              <a:rPr lang="en-US" dirty="0"/>
              <a:t>Post</a:t>
            </a:r>
          </a:p>
        </p:txBody>
      </p:sp>
      <p:sp>
        <p:nvSpPr>
          <p:cNvPr id="10" name="Oval 9">
            <a:extLst>
              <a:ext uri="{FF2B5EF4-FFF2-40B4-BE49-F238E27FC236}">
                <a16:creationId xmlns:a16="http://schemas.microsoft.com/office/drawing/2014/main" id="{9F52A074-F641-4E25-92AE-9AAD1E08D503}"/>
              </a:ext>
            </a:extLst>
          </p:cNvPr>
          <p:cNvSpPr/>
          <p:nvPr/>
        </p:nvSpPr>
        <p:spPr bwMode="auto">
          <a:xfrm>
            <a:off x="3267856" y="1371599"/>
            <a:ext cx="127416" cy="11992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CEEE3294-C7E0-40E4-B465-1F610F64260E}"/>
              </a:ext>
            </a:extLst>
          </p:cNvPr>
          <p:cNvSpPr/>
          <p:nvPr/>
        </p:nvSpPr>
        <p:spPr bwMode="auto">
          <a:xfrm>
            <a:off x="3302240" y="1097252"/>
            <a:ext cx="57462" cy="65276"/>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EE308811-E8B7-43F2-94CC-F4C21635EA72}"/>
              </a:ext>
            </a:extLst>
          </p:cNvPr>
          <p:cNvSpPr/>
          <p:nvPr/>
        </p:nvSpPr>
        <p:spPr bwMode="auto">
          <a:xfrm>
            <a:off x="3185410" y="953457"/>
            <a:ext cx="734518" cy="625187"/>
          </a:xfrm>
          <a:prstGeom prst="rect">
            <a:avLst/>
          </a:pr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3" name="TextBox 12">
            <a:extLst>
              <a:ext uri="{FF2B5EF4-FFF2-40B4-BE49-F238E27FC236}">
                <a16:creationId xmlns:a16="http://schemas.microsoft.com/office/drawing/2014/main" id="{3F1DC9B5-9670-482F-99C2-55558CA55722}"/>
              </a:ext>
            </a:extLst>
          </p:cNvPr>
          <p:cNvSpPr txBox="1"/>
          <p:nvPr/>
        </p:nvSpPr>
        <p:spPr>
          <a:xfrm>
            <a:off x="0" y="4839891"/>
            <a:ext cx="3724096" cy="300082"/>
          </a:xfrm>
          <a:prstGeom prst="rect">
            <a:avLst/>
          </a:prstGeom>
          <a:noFill/>
        </p:spPr>
        <p:txBody>
          <a:bodyPr wrap="none" rtlCol="0">
            <a:spAutoFit/>
          </a:bodyPr>
          <a:lstStyle/>
          <a:p>
            <a:r>
              <a:rPr lang="en-US" sz="1350" i="1" dirty="0"/>
              <a:t>Credit: Fernando Selman and Johanna Hartke</a:t>
            </a:r>
          </a:p>
        </p:txBody>
      </p:sp>
    </p:spTree>
    <p:extLst>
      <p:ext uri="{BB962C8B-B14F-4D97-AF65-F5344CB8AC3E}">
        <p14:creationId xmlns:p14="http://schemas.microsoft.com/office/powerpoint/2010/main" val="326660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1F1C7B-5E73-4055-BFFE-1AA1B1A2ED6F}"/>
              </a:ext>
            </a:extLst>
          </p:cNvPr>
          <p:cNvSpPr>
            <a:spLocks noGrp="1"/>
          </p:cNvSpPr>
          <p:nvPr>
            <p:ph type="sldNum" sz="quarter" idx="4"/>
          </p:nvPr>
        </p:nvSpPr>
        <p:spPr/>
        <p:txBody>
          <a:bodyPr/>
          <a:lstStyle/>
          <a:p>
            <a:fld id="{CD6CA89A-7F63-7545-9B43-AF7DF332BE1B}" type="slidenum">
              <a:rPr lang="en-GB" smtClean="0"/>
              <a:pPr/>
              <a:t>31</a:t>
            </a:fld>
            <a:endParaRPr lang="en-GB"/>
          </a:p>
        </p:txBody>
      </p:sp>
      <p:sp>
        <p:nvSpPr>
          <p:cNvPr id="5" name="Title 4">
            <a:extLst>
              <a:ext uri="{FF2B5EF4-FFF2-40B4-BE49-F238E27FC236}">
                <a16:creationId xmlns:a16="http://schemas.microsoft.com/office/drawing/2014/main" id="{996EB3C1-EF07-40CD-847F-1D89C421B269}"/>
              </a:ext>
            </a:extLst>
          </p:cNvPr>
          <p:cNvSpPr>
            <a:spLocks noGrp="1"/>
          </p:cNvSpPr>
          <p:nvPr>
            <p:ph type="title"/>
          </p:nvPr>
        </p:nvSpPr>
        <p:spPr/>
        <p:txBody>
          <a:bodyPr/>
          <a:lstStyle/>
          <a:p>
            <a:r>
              <a:rPr lang="en-US" dirty="0"/>
              <a:t>Show case: Einstein cross</a:t>
            </a:r>
          </a:p>
        </p:txBody>
      </p:sp>
      <p:pic>
        <p:nvPicPr>
          <p:cNvPr id="8" name="Picture 7" descr="A picture containing timeline&#10;&#10;Description automatically generated">
            <a:extLst>
              <a:ext uri="{FF2B5EF4-FFF2-40B4-BE49-F238E27FC236}">
                <a16:creationId xmlns:a16="http://schemas.microsoft.com/office/drawing/2014/main" id="{1325CB6D-1AF0-479C-8F11-B8444D849D5E}"/>
              </a:ext>
            </a:extLst>
          </p:cNvPr>
          <p:cNvPicPr>
            <a:picLocks noChangeAspect="1"/>
          </p:cNvPicPr>
          <p:nvPr/>
        </p:nvPicPr>
        <p:blipFill>
          <a:blip r:embed="rId3"/>
          <a:stretch>
            <a:fillRect/>
          </a:stretch>
        </p:blipFill>
        <p:spPr>
          <a:xfrm>
            <a:off x="160762" y="1184412"/>
            <a:ext cx="4838037" cy="3628528"/>
          </a:xfrm>
          <a:prstGeom prst="rect">
            <a:avLst/>
          </a:prstGeom>
        </p:spPr>
      </p:pic>
      <p:sp>
        <p:nvSpPr>
          <p:cNvPr id="9" name="TextBox 8">
            <a:extLst>
              <a:ext uri="{FF2B5EF4-FFF2-40B4-BE49-F238E27FC236}">
                <a16:creationId xmlns:a16="http://schemas.microsoft.com/office/drawing/2014/main" id="{9F65F0F2-DBB3-4135-8A84-B0013FBBF253}"/>
              </a:ext>
            </a:extLst>
          </p:cNvPr>
          <p:cNvSpPr txBox="1"/>
          <p:nvPr/>
        </p:nvSpPr>
        <p:spPr>
          <a:xfrm>
            <a:off x="0" y="809505"/>
            <a:ext cx="7852580" cy="338554"/>
          </a:xfrm>
          <a:prstGeom prst="rect">
            <a:avLst/>
          </a:prstGeom>
          <a:noFill/>
        </p:spPr>
        <p:txBody>
          <a:bodyPr wrap="square">
            <a:spAutoFit/>
          </a:bodyPr>
          <a:lstStyle/>
          <a:p>
            <a:r>
              <a:rPr lang="en-US" sz="1600" b="1" i="1" dirty="0">
                <a:solidFill>
                  <a:schemeClr val="accent1"/>
                </a:solidFill>
              </a:rPr>
              <a:t>https://www.eso.org/sci/publications/announcements/sciann17429.html</a:t>
            </a:r>
          </a:p>
        </p:txBody>
      </p:sp>
      <p:sp>
        <p:nvSpPr>
          <p:cNvPr id="11" name="Content Placeholder 3">
            <a:extLst>
              <a:ext uri="{FF2B5EF4-FFF2-40B4-BE49-F238E27FC236}">
                <a16:creationId xmlns:a16="http://schemas.microsoft.com/office/drawing/2014/main" id="{79A40AB2-E9BA-472A-8C9C-CA44C685B35C}"/>
              </a:ext>
            </a:extLst>
          </p:cNvPr>
          <p:cNvSpPr txBox="1">
            <a:spLocks/>
          </p:cNvSpPr>
          <p:nvPr/>
        </p:nvSpPr>
        <p:spPr bwMode="auto">
          <a:xfrm>
            <a:off x="4957527" y="2265538"/>
            <a:ext cx="4025711" cy="2487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51435" tIns="25718" rIns="51435" bIns="25718" numCol="1" anchor="t" anchorCtr="0" compatLnSpc="1">
            <a:prstTxWarp prst="textNoShape">
              <a:avLst/>
            </a:prstTxWarp>
          </a:bodyPr>
          <a:lstStyle>
            <a:lvl1pPr marL="324000" indent="-324000" algn="l" rtl="0" eaLnBrk="1" fontAlgn="base" hangingPunct="1">
              <a:spcBef>
                <a:spcPts val="1200"/>
              </a:spcBef>
              <a:spcAft>
                <a:spcPts val="0"/>
              </a:spcAft>
              <a:buClr>
                <a:srgbClr val="FF0000"/>
              </a:buClr>
              <a:buSzPct val="90000"/>
              <a:buFontTx/>
              <a:buBlip>
                <a:blip r:embed="rId4"/>
              </a:buBlip>
              <a:defRPr sz="2800">
                <a:solidFill>
                  <a:schemeClr val="tx1"/>
                </a:solidFill>
                <a:latin typeface="+mn-lt"/>
                <a:ea typeface="ＭＳ Ｐゴシック" charset="0"/>
                <a:cs typeface="+mn-cs"/>
              </a:defRPr>
            </a:lvl1pPr>
            <a:lvl2pPr marL="742950" indent="-285750" algn="l" rtl="0" eaLnBrk="1" fontAlgn="base" hangingPunct="1">
              <a:spcBef>
                <a:spcPts val="600"/>
              </a:spcBef>
              <a:spcAft>
                <a:spcPts val="0"/>
              </a:spcAft>
              <a:buClr>
                <a:schemeClr val="accent1"/>
              </a:buClr>
              <a:buFont typeface="Wingdings" charset="0"/>
              <a:buChar char="Ø"/>
              <a:defRPr sz="2400">
                <a:solidFill>
                  <a:schemeClr val="tx1"/>
                </a:solidFill>
                <a:latin typeface="+mn-lt"/>
                <a:ea typeface="ＭＳ Ｐゴシック" charset="0"/>
              </a:defRPr>
            </a:lvl2pPr>
            <a:lvl3pPr marL="1143000" indent="-228600" algn="l" rtl="0" eaLnBrk="1" fontAlgn="base" hangingPunct="1">
              <a:spcBef>
                <a:spcPts val="0"/>
              </a:spcBef>
              <a:spcAft>
                <a:spcPct val="0"/>
              </a:spcAft>
              <a:buClr>
                <a:schemeClr val="tx2"/>
              </a:buClr>
              <a:buChar char="•"/>
              <a:defRPr sz="2000">
                <a:solidFill>
                  <a:schemeClr val="tx1"/>
                </a:solidFill>
                <a:latin typeface="+mn-lt"/>
                <a:ea typeface="ＭＳ Ｐゴシック" charset="0"/>
              </a:defRPr>
            </a:lvl3pPr>
            <a:lvl4pPr marL="1600200" indent="-228600" algn="l" rtl="0" eaLnBrk="1" fontAlgn="base" hangingPunct="1">
              <a:spcBef>
                <a:spcPts val="0"/>
              </a:spcBef>
              <a:spcAft>
                <a:spcPct val="0"/>
              </a:spcAft>
              <a:buChar char="–"/>
              <a:defRPr sz="2000">
                <a:solidFill>
                  <a:schemeClr val="tx1"/>
                </a:solidFill>
                <a:latin typeface="+mn-lt"/>
                <a:ea typeface="ＭＳ Ｐゴシック" charset="0"/>
              </a:defRPr>
            </a:lvl4pPr>
            <a:lvl5pPr marL="2057400" indent="-228600" algn="l" rtl="0" eaLnBrk="1" fontAlgn="base" hangingPunct="1">
              <a:spcBef>
                <a:spcPts val="0"/>
              </a:spcBef>
              <a:spcAft>
                <a:spcPct val="0"/>
              </a:spcAft>
              <a:buChar char="»"/>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1500" dirty="0"/>
              <a:t>Such lensed quasar was not observable with the previous IRLOS</a:t>
            </a:r>
          </a:p>
          <a:p>
            <a:r>
              <a:rPr lang="en-US" sz="1500" dirty="0"/>
              <a:t>It’s now straight forward, in the bright regime of IRLOS+</a:t>
            </a:r>
          </a:p>
          <a:p>
            <a:r>
              <a:rPr lang="en-US" sz="1500" dirty="0"/>
              <a:t>Visible correction radius consistent with </a:t>
            </a:r>
            <a:r>
              <a:rPr lang="en-US" sz="1500"/>
              <a:t>the correction </a:t>
            </a:r>
            <a:r>
              <a:rPr lang="en-US" sz="1500" dirty="0"/>
              <a:t>of 850 modes</a:t>
            </a:r>
          </a:p>
          <a:p>
            <a:r>
              <a:rPr lang="en-US" sz="1500" dirty="0"/>
              <a:t>Despite conditions, probably the highest spatial resolution image of this object</a:t>
            </a:r>
          </a:p>
          <a:p>
            <a:endParaRPr lang="en-US" sz="1500" dirty="0"/>
          </a:p>
          <a:p>
            <a:pPr marL="0" indent="0">
              <a:buNone/>
            </a:pPr>
            <a:endParaRPr lang="en-US" sz="900" dirty="0">
              <a:cs typeface="JasmineUPC" panose="02020603050405020304" pitchFamily="18" charset="-34"/>
            </a:endParaRPr>
          </a:p>
          <a:p>
            <a:endParaRPr lang="en-US" sz="1125" b="1" dirty="0">
              <a:cs typeface="JasmineUPC" panose="02020603050405020304" pitchFamily="18" charset="-34"/>
            </a:endParaRPr>
          </a:p>
        </p:txBody>
      </p:sp>
      <p:sp>
        <p:nvSpPr>
          <p:cNvPr id="4" name="TextBox 3">
            <a:extLst>
              <a:ext uri="{FF2B5EF4-FFF2-40B4-BE49-F238E27FC236}">
                <a16:creationId xmlns:a16="http://schemas.microsoft.com/office/drawing/2014/main" id="{B29F8990-5514-4581-B6A7-8DB30E861C23}"/>
              </a:ext>
            </a:extLst>
          </p:cNvPr>
          <p:cNvSpPr txBox="1"/>
          <p:nvPr/>
        </p:nvSpPr>
        <p:spPr>
          <a:xfrm>
            <a:off x="6558532" y="884330"/>
            <a:ext cx="2534668" cy="1323439"/>
          </a:xfrm>
          <a:prstGeom prst="rect">
            <a:avLst/>
          </a:prstGeom>
          <a:noFill/>
        </p:spPr>
        <p:txBody>
          <a:bodyPr wrap="none" rtlCol="0">
            <a:spAutoFit/>
          </a:bodyPr>
          <a:lstStyle/>
          <a:p>
            <a:pPr algn="r"/>
            <a:r>
              <a:rPr lang="en-US" sz="1600" i="1" dirty="0"/>
              <a:t>DIMM seeing = 1.03</a:t>
            </a:r>
          </a:p>
          <a:p>
            <a:pPr algn="r"/>
            <a:r>
              <a:rPr lang="en-US" sz="1600" i="1" dirty="0"/>
              <a:t>Airmass=1.14</a:t>
            </a:r>
          </a:p>
          <a:p>
            <a:pPr algn="r"/>
            <a:r>
              <a:rPr lang="en-US" sz="1600" i="1" dirty="0"/>
              <a:t>Tau0=3.6 </a:t>
            </a:r>
            <a:r>
              <a:rPr lang="en-US" sz="1600" i="1" dirty="0" err="1"/>
              <a:t>ms</a:t>
            </a:r>
            <a:endParaRPr lang="en-US" sz="1600" i="1" dirty="0"/>
          </a:p>
          <a:p>
            <a:pPr algn="r"/>
            <a:r>
              <a:rPr lang="en-US" sz="1600" i="1" dirty="0"/>
              <a:t>600s total integration time</a:t>
            </a:r>
          </a:p>
          <a:p>
            <a:pPr algn="r"/>
            <a:r>
              <a:rPr lang="en-US" sz="1600" i="1" dirty="0"/>
              <a:t>Cloudy sky (thin)</a:t>
            </a:r>
          </a:p>
        </p:txBody>
      </p:sp>
      <p:sp>
        <p:nvSpPr>
          <p:cNvPr id="10" name="Footer Placeholder 1">
            <a:extLst>
              <a:ext uri="{FF2B5EF4-FFF2-40B4-BE49-F238E27FC236}">
                <a16:creationId xmlns:a16="http://schemas.microsoft.com/office/drawing/2014/main" id="{94C8F471-6759-4DD4-86E8-C4D3696EFF7C}"/>
              </a:ext>
            </a:extLst>
          </p:cNvPr>
          <p:cNvSpPr>
            <a:spLocks noGrp="1"/>
          </p:cNvSpPr>
          <p:nvPr>
            <p:ph type="ftr" sz="quarter" idx="3"/>
          </p:nvPr>
        </p:nvSpPr>
        <p:spPr>
          <a:xfrm>
            <a:off x="393690" y="4839891"/>
            <a:ext cx="4813311" cy="273844"/>
          </a:xfrm>
        </p:spPr>
        <p:txBody>
          <a:bodyPr/>
          <a:lstStyle/>
          <a:p>
            <a:r>
              <a:rPr lang="en-US" dirty="0"/>
              <a:t>GALACSI NFM Upgrades, 4</a:t>
            </a:r>
            <a:r>
              <a:rPr lang="en-US" baseline="30000" dirty="0"/>
              <a:t>th</a:t>
            </a:r>
            <a:r>
              <a:rPr lang="en-US" dirty="0"/>
              <a:t> November 2021</a:t>
            </a:r>
            <a:endParaRPr lang="en-GB" dirty="0"/>
          </a:p>
        </p:txBody>
      </p:sp>
    </p:spTree>
    <p:extLst>
      <p:ext uri="{BB962C8B-B14F-4D97-AF65-F5344CB8AC3E}">
        <p14:creationId xmlns:p14="http://schemas.microsoft.com/office/powerpoint/2010/main" val="23118558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9A8013-C2B3-4ABB-A046-4186A7409E98}"/>
              </a:ext>
            </a:extLst>
          </p:cNvPr>
          <p:cNvSpPr>
            <a:spLocks noGrp="1"/>
          </p:cNvSpPr>
          <p:nvPr>
            <p:ph type="sldNum" sz="quarter" idx="4"/>
          </p:nvPr>
        </p:nvSpPr>
        <p:spPr/>
        <p:txBody>
          <a:bodyPr/>
          <a:lstStyle/>
          <a:p>
            <a:fld id="{CD6CA89A-7F63-7545-9B43-AF7DF332BE1B}" type="slidenum">
              <a:rPr lang="en-GB" smtClean="0"/>
              <a:pPr/>
              <a:t>32</a:t>
            </a:fld>
            <a:endParaRPr lang="en-GB"/>
          </a:p>
        </p:txBody>
      </p:sp>
      <p:sp>
        <p:nvSpPr>
          <p:cNvPr id="4" name="Title 3">
            <a:extLst>
              <a:ext uri="{FF2B5EF4-FFF2-40B4-BE49-F238E27FC236}">
                <a16:creationId xmlns:a16="http://schemas.microsoft.com/office/drawing/2014/main" id="{F8D3BFA2-291A-4CA1-A9D9-4BF2827C2D6D}"/>
              </a:ext>
            </a:extLst>
          </p:cNvPr>
          <p:cNvSpPr>
            <a:spLocks noGrp="1"/>
          </p:cNvSpPr>
          <p:nvPr>
            <p:ph type="title"/>
          </p:nvPr>
        </p:nvSpPr>
        <p:spPr/>
        <p:txBody>
          <a:bodyPr/>
          <a:lstStyle/>
          <a:p>
            <a:r>
              <a:rPr lang="en-US" dirty="0"/>
              <a:t>Next: PSF Reconstruction</a:t>
            </a:r>
          </a:p>
        </p:txBody>
      </p:sp>
      <p:pic>
        <p:nvPicPr>
          <p:cNvPr id="6" name="Picture 5">
            <a:extLst>
              <a:ext uri="{FF2B5EF4-FFF2-40B4-BE49-F238E27FC236}">
                <a16:creationId xmlns:a16="http://schemas.microsoft.com/office/drawing/2014/main" id="{194997AE-D7A3-48D2-BD24-77DB92ED1A63}"/>
              </a:ext>
            </a:extLst>
          </p:cNvPr>
          <p:cNvPicPr>
            <a:picLocks noChangeAspect="1"/>
          </p:cNvPicPr>
          <p:nvPr/>
        </p:nvPicPr>
        <p:blipFill rotWithShape="1">
          <a:blip r:embed="rId3"/>
          <a:srcRect l="63197" t="33967" r="12541" b="20655"/>
          <a:stretch/>
        </p:blipFill>
        <p:spPr>
          <a:xfrm>
            <a:off x="169334" y="851578"/>
            <a:ext cx="6078513" cy="3552647"/>
          </a:xfrm>
          <a:prstGeom prst="rect">
            <a:avLst/>
          </a:prstGeom>
        </p:spPr>
      </p:pic>
      <p:sp>
        <p:nvSpPr>
          <p:cNvPr id="7" name="TextBox 6">
            <a:extLst>
              <a:ext uri="{FF2B5EF4-FFF2-40B4-BE49-F238E27FC236}">
                <a16:creationId xmlns:a16="http://schemas.microsoft.com/office/drawing/2014/main" id="{B63242DA-3178-47AB-8370-B042D3FE2575}"/>
              </a:ext>
            </a:extLst>
          </p:cNvPr>
          <p:cNvSpPr txBox="1"/>
          <p:nvPr/>
        </p:nvSpPr>
        <p:spPr>
          <a:xfrm>
            <a:off x="320811" y="4408363"/>
            <a:ext cx="6327501" cy="369332"/>
          </a:xfrm>
          <a:prstGeom prst="rect">
            <a:avLst/>
          </a:prstGeom>
          <a:noFill/>
        </p:spPr>
        <p:txBody>
          <a:bodyPr wrap="none" rtlCol="0">
            <a:spAutoFit/>
          </a:bodyPr>
          <a:lstStyle/>
          <a:p>
            <a:r>
              <a:rPr lang="en-US" dirty="0"/>
              <a:t>PhD of Arseniy Kuznetsov on self-learning AO: stay tuned …</a:t>
            </a:r>
          </a:p>
        </p:txBody>
      </p:sp>
      <p:sp>
        <p:nvSpPr>
          <p:cNvPr id="8" name="TextBox 7">
            <a:extLst>
              <a:ext uri="{FF2B5EF4-FFF2-40B4-BE49-F238E27FC236}">
                <a16:creationId xmlns:a16="http://schemas.microsoft.com/office/drawing/2014/main" id="{1D31834E-C278-44F0-B72E-55F234FB3A35}"/>
              </a:ext>
            </a:extLst>
          </p:cNvPr>
          <p:cNvSpPr txBox="1"/>
          <p:nvPr/>
        </p:nvSpPr>
        <p:spPr>
          <a:xfrm>
            <a:off x="5419904" y="865355"/>
            <a:ext cx="3724096" cy="300082"/>
          </a:xfrm>
          <a:prstGeom prst="rect">
            <a:avLst/>
          </a:prstGeom>
          <a:noFill/>
        </p:spPr>
        <p:txBody>
          <a:bodyPr wrap="none" rtlCol="0">
            <a:spAutoFit/>
          </a:bodyPr>
          <a:lstStyle/>
          <a:p>
            <a:r>
              <a:rPr lang="en-US" sz="1350" i="1" dirty="0"/>
              <a:t>Credit: Fernando Selman and Johanna Hartke</a:t>
            </a:r>
          </a:p>
        </p:txBody>
      </p:sp>
      <p:sp>
        <p:nvSpPr>
          <p:cNvPr id="9" name="Footer Placeholder 1">
            <a:extLst>
              <a:ext uri="{FF2B5EF4-FFF2-40B4-BE49-F238E27FC236}">
                <a16:creationId xmlns:a16="http://schemas.microsoft.com/office/drawing/2014/main" id="{947797DF-2740-44B4-859A-C115E257E157}"/>
              </a:ext>
            </a:extLst>
          </p:cNvPr>
          <p:cNvSpPr>
            <a:spLocks noGrp="1"/>
          </p:cNvSpPr>
          <p:nvPr>
            <p:ph type="ftr" sz="quarter" idx="3"/>
          </p:nvPr>
        </p:nvSpPr>
        <p:spPr>
          <a:xfrm>
            <a:off x="393690" y="4839891"/>
            <a:ext cx="4813311" cy="273844"/>
          </a:xfrm>
        </p:spPr>
        <p:txBody>
          <a:bodyPr/>
          <a:lstStyle/>
          <a:p>
            <a:r>
              <a:rPr lang="en-US" dirty="0"/>
              <a:t>GALACSI NFM Upgrades, 4</a:t>
            </a:r>
            <a:r>
              <a:rPr lang="en-US" baseline="30000" dirty="0"/>
              <a:t>th</a:t>
            </a:r>
            <a:r>
              <a:rPr lang="en-US" dirty="0"/>
              <a:t> November 2021</a:t>
            </a:r>
            <a:endParaRPr lang="en-GB" dirty="0"/>
          </a:p>
        </p:txBody>
      </p:sp>
    </p:spTree>
    <p:extLst>
      <p:ext uri="{BB962C8B-B14F-4D97-AF65-F5344CB8AC3E}">
        <p14:creationId xmlns:p14="http://schemas.microsoft.com/office/powerpoint/2010/main" val="354230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E95DFE-D74E-4F41-8A2C-90933B7DC792}"/>
              </a:ext>
            </a:extLst>
          </p:cNvPr>
          <p:cNvSpPr>
            <a:spLocks noGrp="1"/>
          </p:cNvSpPr>
          <p:nvPr>
            <p:ph type="sldNum" sz="quarter" idx="4"/>
          </p:nvPr>
        </p:nvSpPr>
        <p:spPr/>
        <p:txBody>
          <a:bodyPr/>
          <a:lstStyle/>
          <a:p>
            <a:fld id="{CD6CA89A-7F63-7545-9B43-AF7DF332BE1B}" type="slidenum">
              <a:rPr lang="en-GB" smtClean="0"/>
              <a:pPr/>
              <a:t>33</a:t>
            </a:fld>
            <a:endParaRPr lang="en-GB"/>
          </a:p>
        </p:txBody>
      </p:sp>
      <p:sp>
        <p:nvSpPr>
          <p:cNvPr id="4" name="Content Placeholder 3">
            <a:extLst>
              <a:ext uri="{FF2B5EF4-FFF2-40B4-BE49-F238E27FC236}">
                <a16:creationId xmlns:a16="http://schemas.microsoft.com/office/drawing/2014/main" id="{81EE04C0-D7C8-4DF5-8B55-432366FC19DD}"/>
              </a:ext>
            </a:extLst>
          </p:cNvPr>
          <p:cNvSpPr>
            <a:spLocks noGrp="1"/>
          </p:cNvSpPr>
          <p:nvPr>
            <p:ph sz="quarter" idx="10"/>
          </p:nvPr>
        </p:nvSpPr>
        <p:spPr>
          <a:xfrm>
            <a:off x="171450" y="1058874"/>
            <a:ext cx="8972550" cy="3913176"/>
          </a:xfrm>
        </p:spPr>
        <p:txBody>
          <a:bodyPr/>
          <a:lstStyle/>
          <a:p>
            <a:r>
              <a:rPr lang="en-US" sz="1800" dirty="0"/>
              <a:t>The only LTAO system in operation delivers high performance and robust science</a:t>
            </a:r>
          </a:p>
          <a:p>
            <a:r>
              <a:rPr lang="en-US" sz="1800" dirty="0"/>
              <a:t>GALACSI NFM now goes 4 magnitude fainter (Goal was 2)</a:t>
            </a:r>
          </a:p>
          <a:p>
            <a:r>
              <a:rPr lang="en-US" sz="1800" dirty="0"/>
              <a:t>Before the upgrade 7&lt;</a:t>
            </a:r>
            <a:r>
              <a:rPr lang="en-US" sz="1800" dirty="0" err="1"/>
              <a:t>Jmag</a:t>
            </a:r>
            <a:r>
              <a:rPr lang="en-US" sz="1800" dirty="0"/>
              <a:t>&lt;15  </a:t>
            </a:r>
            <a:r>
              <a:rPr lang="en-US" sz="1800" dirty="0">
                <a:sym typeface="Wingdings" panose="05000000000000000000" pitchFamily="2" charset="2"/>
              </a:rPr>
              <a:t> After the upgrade 0.5&lt;</a:t>
            </a:r>
            <a:r>
              <a:rPr lang="en-US" sz="1800" dirty="0" err="1">
                <a:sym typeface="Wingdings" panose="05000000000000000000" pitchFamily="2" charset="2"/>
              </a:rPr>
              <a:t>Jmag</a:t>
            </a:r>
            <a:r>
              <a:rPr lang="en-US" sz="1800" dirty="0">
                <a:sym typeface="Wingdings" panose="05000000000000000000" pitchFamily="2" charset="2"/>
              </a:rPr>
              <a:t>&lt;19</a:t>
            </a:r>
            <a:endParaRPr lang="en-US" sz="1800" dirty="0"/>
          </a:p>
          <a:p>
            <a:r>
              <a:rPr lang="en-US" altLang="en-US" sz="1800" dirty="0">
                <a:cs typeface="Segoe UI" panose="020B0502040204020203" pitchFamily="34" charset="0"/>
              </a:rPr>
              <a:t>Off axis guiding has been pushed to 5’’ radius</a:t>
            </a:r>
          </a:p>
          <a:p>
            <a:r>
              <a:rPr lang="en-US" altLang="en-US" sz="1800" dirty="0">
                <a:cs typeface="Segoe UI" panose="020B0502040204020203" pitchFamily="34" charset="0"/>
              </a:rPr>
              <a:t>NFM performance is now less sensitive to Tau0 and seeing, also better and more robust performance on extended targets</a:t>
            </a:r>
          </a:p>
          <a:p>
            <a:r>
              <a:rPr lang="en-US" altLang="en-US" sz="1800" dirty="0">
                <a:cs typeface="Segoe UI" panose="020B0502040204020203" pitchFamily="34" charset="0"/>
              </a:rPr>
              <a:t>Next steps: </a:t>
            </a:r>
          </a:p>
          <a:p>
            <a:pPr lvl="1"/>
            <a:r>
              <a:rPr lang="en-US" altLang="en-US" sz="1600" dirty="0">
                <a:cs typeface="Segoe UI" panose="020B0502040204020203" pitchFamily="34" charset="0"/>
              </a:rPr>
              <a:t>Commissioning report and PAC</a:t>
            </a:r>
          </a:p>
          <a:p>
            <a:pPr lvl="1"/>
            <a:r>
              <a:rPr lang="en-US" altLang="en-US" sz="1600" dirty="0">
                <a:cs typeface="Segoe UI" panose="020B0502040204020203" pitchFamily="34" charset="0"/>
              </a:rPr>
              <a:t>Dissemination of the results</a:t>
            </a:r>
          </a:p>
          <a:p>
            <a:pPr lvl="1"/>
            <a:r>
              <a:rPr lang="en-US" altLang="en-US" sz="1600" dirty="0">
                <a:cs typeface="Segoe UI" panose="020B0502040204020203" pitchFamily="34" charset="0"/>
              </a:rPr>
              <a:t>Further improvement of the LTAO: technical time in November 2021</a:t>
            </a:r>
          </a:p>
          <a:p>
            <a:pPr lvl="1"/>
            <a:r>
              <a:rPr lang="en-US" altLang="en-US" sz="1600" dirty="0">
                <a:cs typeface="Segoe UI" panose="020B0502040204020203" pitchFamily="34" charset="0"/>
              </a:rPr>
              <a:t>PSF reconstruction and improvement of MUSE NFM optical quality</a:t>
            </a:r>
          </a:p>
        </p:txBody>
      </p:sp>
      <p:sp>
        <p:nvSpPr>
          <p:cNvPr id="5" name="Title 4">
            <a:extLst>
              <a:ext uri="{FF2B5EF4-FFF2-40B4-BE49-F238E27FC236}">
                <a16:creationId xmlns:a16="http://schemas.microsoft.com/office/drawing/2014/main" id="{72885C44-B3F4-48ED-8FD0-F6E3DA9B9DCE}"/>
              </a:ext>
            </a:extLst>
          </p:cNvPr>
          <p:cNvSpPr>
            <a:spLocks noGrp="1"/>
          </p:cNvSpPr>
          <p:nvPr>
            <p:ph type="title"/>
          </p:nvPr>
        </p:nvSpPr>
        <p:spPr>
          <a:xfrm>
            <a:off x="619124" y="577"/>
            <a:ext cx="8524876" cy="804896"/>
          </a:xfrm>
        </p:spPr>
        <p:txBody>
          <a:bodyPr/>
          <a:lstStyle/>
          <a:p>
            <a:r>
              <a:rPr lang="en-US" dirty="0"/>
              <a:t>Status and next steps</a:t>
            </a:r>
          </a:p>
        </p:txBody>
      </p:sp>
      <p:sp>
        <p:nvSpPr>
          <p:cNvPr id="6" name="Footer Placeholder 1">
            <a:extLst>
              <a:ext uri="{FF2B5EF4-FFF2-40B4-BE49-F238E27FC236}">
                <a16:creationId xmlns:a16="http://schemas.microsoft.com/office/drawing/2014/main" id="{514176C5-9E9B-4925-961B-F3601ED72DA9}"/>
              </a:ext>
            </a:extLst>
          </p:cNvPr>
          <p:cNvSpPr>
            <a:spLocks noGrp="1"/>
          </p:cNvSpPr>
          <p:nvPr>
            <p:ph type="ftr" sz="quarter" idx="3"/>
          </p:nvPr>
        </p:nvSpPr>
        <p:spPr>
          <a:xfrm>
            <a:off x="393690" y="4839891"/>
            <a:ext cx="4813311" cy="273844"/>
          </a:xfrm>
        </p:spPr>
        <p:txBody>
          <a:bodyPr/>
          <a:lstStyle/>
          <a:p>
            <a:r>
              <a:rPr lang="en-US" dirty="0"/>
              <a:t>GALACSI NFM Upgrades, 4</a:t>
            </a:r>
            <a:r>
              <a:rPr lang="en-US" baseline="30000" dirty="0"/>
              <a:t>th</a:t>
            </a:r>
            <a:r>
              <a:rPr lang="en-US" dirty="0"/>
              <a:t> November 2021</a:t>
            </a:r>
            <a:endParaRPr lang="en-GB" dirty="0"/>
          </a:p>
        </p:txBody>
      </p:sp>
    </p:spTree>
    <p:extLst>
      <p:ext uri="{BB962C8B-B14F-4D97-AF65-F5344CB8AC3E}">
        <p14:creationId xmlns:p14="http://schemas.microsoft.com/office/powerpoint/2010/main" val="1625348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156515-C680-4A62-99E7-AF644C0BB0ED}"/>
              </a:ext>
            </a:extLst>
          </p:cNvPr>
          <p:cNvSpPr>
            <a:spLocks noGrp="1"/>
          </p:cNvSpPr>
          <p:nvPr>
            <p:ph type="sldNum" sz="quarter" idx="4"/>
          </p:nvPr>
        </p:nvSpPr>
        <p:spPr/>
        <p:txBody>
          <a:bodyPr/>
          <a:lstStyle/>
          <a:p>
            <a:fld id="{CD6CA89A-7F63-7545-9B43-AF7DF332BE1B}" type="slidenum">
              <a:rPr lang="en-GB" smtClean="0"/>
              <a:pPr/>
              <a:t>34</a:t>
            </a:fld>
            <a:endParaRPr lang="en-GB"/>
          </a:p>
        </p:txBody>
      </p:sp>
      <p:sp>
        <p:nvSpPr>
          <p:cNvPr id="5" name="Title 4">
            <a:extLst>
              <a:ext uri="{FF2B5EF4-FFF2-40B4-BE49-F238E27FC236}">
                <a16:creationId xmlns:a16="http://schemas.microsoft.com/office/drawing/2014/main" id="{CDC79018-4541-4E72-BE24-D50D49BF1C40}"/>
              </a:ext>
            </a:extLst>
          </p:cNvPr>
          <p:cNvSpPr>
            <a:spLocks noGrp="1"/>
          </p:cNvSpPr>
          <p:nvPr>
            <p:ph type="title"/>
          </p:nvPr>
        </p:nvSpPr>
        <p:spPr/>
        <p:txBody>
          <a:bodyPr/>
          <a:lstStyle/>
          <a:p>
            <a:r>
              <a:rPr lang="en-US" dirty="0"/>
              <a:t>The IRLOS+ team</a:t>
            </a:r>
          </a:p>
        </p:txBody>
      </p:sp>
      <p:pic>
        <p:nvPicPr>
          <p:cNvPr id="6" name="Picture 5" descr="A picture containing text, outdoor, person, group&#10;&#10;Description automatically generated">
            <a:extLst>
              <a:ext uri="{FF2B5EF4-FFF2-40B4-BE49-F238E27FC236}">
                <a16:creationId xmlns:a16="http://schemas.microsoft.com/office/drawing/2014/main" id="{0E9DB434-105F-4184-BA28-440182C5D8E5}"/>
              </a:ext>
            </a:extLst>
          </p:cNvPr>
          <p:cNvPicPr>
            <a:picLocks noChangeAspect="1"/>
          </p:cNvPicPr>
          <p:nvPr/>
        </p:nvPicPr>
        <p:blipFill rotWithShape="1">
          <a:blip r:embed="rId3"/>
          <a:srcRect t="2704" b="3002"/>
          <a:stretch/>
        </p:blipFill>
        <p:spPr>
          <a:xfrm>
            <a:off x="826294" y="837468"/>
            <a:ext cx="7695776" cy="4081829"/>
          </a:xfrm>
          <a:prstGeom prst="rect">
            <a:avLst/>
          </a:prstGeom>
        </p:spPr>
      </p:pic>
      <p:sp>
        <p:nvSpPr>
          <p:cNvPr id="8" name="Footer Placeholder 1">
            <a:extLst>
              <a:ext uri="{FF2B5EF4-FFF2-40B4-BE49-F238E27FC236}">
                <a16:creationId xmlns:a16="http://schemas.microsoft.com/office/drawing/2014/main" id="{3CCC5365-5805-4C29-8B55-422550344E64}"/>
              </a:ext>
            </a:extLst>
          </p:cNvPr>
          <p:cNvSpPr>
            <a:spLocks noGrp="1"/>
          </p:cNvSpPr>
          <p:nvPr>
            <p:ph type="ftr" sz="quarter" idx="3"/>
          </p:nvPr>
        </p:nvSpPr>
        <p:spPr>
          <a:xfrm>
            <a:off x="393690" y="4839891"/>
            <a:ext cx="4813311" cy="273844"/>
          </a:xfrm>
        </p:spPr>
        <p:txBody>
          <a:bodyPr/>
          <a:lstStyle/>
          <a:p>
            <a:r>
              <a:rPr lang="en-US" dirty="0"/>
              <a:t>GALACSI NFM Upgrades, 4</a:t>
            </a:r>
            <a:r>
              <a:rPr lang="en-US" baseline="30000" dirty="0"/>
              <a:t>th</a:t>
            </a:r>
            <a:r>
              <a:rPr lang="en-US" dirty="0"/>
              <a:t> November 2021</a:t>
            </a:r>
            <a:endParaRPr lang="en-GB" dirty="0"/>
          </a:p>
        </p:txBody>
      </p:sp>
    </p:spTree>
    <p:extLst>
      <p:ext uri="{BB962C8B-B14F-4D97-AF65-F5344CB8AC3E}">
        <p14:creationId xmlns:p14="http://schemas.microsoft.com/office/powerpoint/2010/main" val="2698039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5866925" y="4765597"/>
            <a:ext cx="476250" cy="273844"/>
          </a:xfrm>
        </p:spPr>
        <p:txBody>
          <a:bodyPr/>
          <a:lstStyle/>
          <a:p>
            <a:fld id="{CD6CA89A-7F63-7545-9B43-AF7DF332BE1B}" type="slidenum">
              <a:rPr lang="en-GB" smtClean="0"/>
              <a:pPr/>
              <a:t>4</a:t>
            </a:fld>
            <a:endParaRPr lang="en-GB"/>
          </a:p>
        </p:txBody>
      </p:sp>
      <p:sp>
        <p:nvSpPr>
          <p:cNvPr id="8" name="Slide Number Placeholder 2"/>
          <p:cNvSpPr txBox="1">
            <a:spLocks/>
          </p:cNvSpPr>
          <p:nvPr/>
        </p:nvSpPr>
        <p:spPr>
          <a:xfrm>
            <a:off x="5981225" y="4879897"/>
            <a:ext cx="47625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D6CA89A-7F63-7545-9B43-AF7DF332BE1B}" type="slidenum">
              <a:rPr lang="en-GB" sz="1350"/>
              <a:pPr/>
              <a:t>4</a:t>
            </a:fld>
            <a:endParaRPr lang="en-GB" sz="135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726" y="2120963"/>
            <a:ext cx="2484707" cy="3017520"/>
          </a:xfrm>
          <a:prstGeom prst="rect">
            <a:avLst/>
          </a:prstGeom>
        </p:spPr>
      </p:pic>
      <p:sp>
        <p:nvSpPr>
          <p:cNvPr id="11" name="Rectangle 10"/>
          <p:cNvSpPr/>
          <p:nvPr/>
        </p:nvSpPr>
        <p:spPr bwMode="auto">
          <a:xfrm>
            <a:off x="4265727" y="2164765"/>
            <a:ext cx="2149787" cy="1637301"/>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r" defTabSz="685800" fontAlgn="base">
              <a:spcBef>
                <a:spcPct val="0"/>
              </a:spcBef>
              <a:spcAft>
                <a:spcPct val="0"/>
              </a:spcAft>
            </a:pPr>
            <a:endParaRPr lang="en-GB" sz="1350" i="1" dirty="0">
              <a:latin typeface="Arial" charset="0"/>
            </a:endParaRPr>
          </a:p>
        </p:txBody>
      </p:sp>
      <p:grpSp>
        <p:nvGrpSpPr>
          <p:cNvPr id="12" name="Group 11"/>
          <p:cNvGrpSpPr/>
          <p:nvPr/>
        </p:nvGrpSpPr>
        <p:grpSpPr>
          <a:xfrm>
            <a:off x="4545866" y="2528510"/>
            <a:ext cx="1280699" cy="1273029"/>
            <a:chOff x="2585899" y="1444699"/>
            <a:chExt cx="2386471" cy="2358218"/>
          </a:xfrm>
        </p:grpSpPr>
        <p:sp>
          <p:nvSpPr>
            <p:cNvPr id="13" name="Oval 12"/>
            <p:cNvSpPr/>
            <p:nvPr/>
          </p:nvSpPr>
          <p:spPr bwMode="auto">
            <a:xfrm rot="19320000" flipH="1">
              <a:off x="2585899" y="1444699"/>
              <a:ext cx="89941" cy="239842"/>
            </a:xfrm>
            <a:prstGeom prst="ellipse">
              <a:avLst/>
            </a:prstGeom>
            <a:solidFill>
              <a:srgbClr val="FFFF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r" defTabSz="685800" fontAlgn="base">
                <a:spcBef>
                  <a:spcPct val="0"/>
                </a:spcBef>
                <a:spcAft>
                  <a:spcPct val="0"/>
                </a:spcAft>
              </a:pPr>
              <a:endParaRPr lang="en-GB" sz="1350" i="1">
                <a:latin typeface="Arial" charset="0"/>
              </a:endParaRPr>
            </a:p>
          </p:txBody>
        </p:sp>
        <p:sp>
          <p:nvSpPr>
            <p:cNvPr id="14" name="Isosceles Triangle 10"/>
            <p:cNvSpPr/>
            <p:nvPr/>
          </p:nvSpPr>
          <p:spPr bwMode="auto">
            <a:xfrm flipH="1">
              <a:off x="2697434" y="1638384"/>
              <a:ext cx="2274936" cy="2164533"/>
            </a:xfrm>
            <a:custGeom>
              <a:avLst/>
              <a:gdLst>
                <a:gd name="connsiteX0" fmla="*/ 0 w 1828800"/>
                <a:gd name="connsiteY0" fmla="*/ 2191657 h 2191657"/>
                <a:gd name="connsiteX1" fmla="*/ 914400 w 1828800"/>
                <a:gd name="connsiteY1" fmla="*/ 0 h 2191657"/>
                <a:gd name="connsiteX2" fmla="*/ 1828800 w 1828800"/>
                <a:gd name="connsiteY2" fmla="*/ 2191657 h 2191657"/>
                <a:gd name="connsiteX3" fmla="*/ 0 w 1828800"/>
                <a:gd name="connsiteY3" fmla="*/ 2191657 h 2191657"/>
                <a:gd name="connsiteX0" fmla="*/ 0 w 972457"/>
                <a:gd name="connsiteY0" fmla="*/ 2191657 h 2191657"/>
                <a:gd name="connsiteX1" fmla="*/ 914400 w 972457"/>
                <a:gd name="connsiteY1" fmla="*/ 0 h 2191657"/>
                <a:gd name="connsiteX2" fmla="*/ 972457 w 972457"/>
                <a:gd name="connsiteY2" fmla="*/ 2191657 h 2191657"/>
                <a:gd name="connsiteX3" fmla="*/ 0 w 972457"/>
                <a:gd name="connsiteY3" fmla="*/ 2191657 h 2191657"/>
                <a:gd name="connsiteX0" fmla="*/ 0 w 2090057"/>
                <a:gd name="connsiteY0" fmla="*/ 2133600 h 2133600"/>
                <a:gd name="connsiteX1" fmla="*/ 2090057 w 2090057"/>
                <a:gd name="connsiteY1" fmla="*/ 0 h 2133600"/>
                <a:gd name="connsiteX2" fmla="*/ 972457 w 2090057"/>
                <a:gd name="connsiteY2" fmla="*/ 2133600 h 2133600"/>
                <a:gd name="connsiteX3" fmla="*/ 0 w 2090057"/>
                <a:gd name="connsiteY3" fmla="*/ 2133600 h 2133600"/>
                <a:gd name="connsiteX0" fmla="*/ 0 w 2394857"/>
                <a:gd name="connsiteY0" fmla="*/ 2104572 h 2104572"/>
                <a:gd name="connsiteX1" fmla="*/ 2394857 w 2394857"/>
                <a:gd name="connsiteY1" fmla="*/ 0 h 2104572"/>
                <a:gd name="connsiteX2" fmla="*/ 972457 w 2394857"/>
                <a:gd name="connsiteY2" fmla="*/ 2104572 h 2104572"/>
                <a:gd name="connsiteX3" fmla="*/ 0 w 2394857"/>
                <a:gd name="connsiteY3" fmla="*/ 2104572 h 2104572"/>
                <a:gd name="connsiteX0" fmla="*/ 0 w 2409847"/>
                <a:gd name="connsiteY0" fmla="*/ 2164533 h 2164533"/>
                <a:gd name="connsiteX1" fmla="*/ 2409847 w 2409847"/>
                <a:gd name="connsiteY1" fmla="*/ 0 h 2164533"/>
                <a:gd name="connsiteX2" fmla="*/ 972457 w 2409847"/>
                <a:gd name="connsiteY2" fmla="*/ 2164533 h 2164533"/>
                <a:gd name="connsiteX3" fmla="*/ 0 w 2409847"/>
                <a:gd name="connsiteY3" fmla="*/ 2164533 h 2164533"/>
                <a:gd name="connsiteX0" fmla="*/ 0 w 2274936"/>
                <a:gd name="connsiteY0" fmla="*/ 2164533 h 2164533"/>
                <a:gd name="connsiteX1" fmla="*/ 2274936 w 2274936"/>
                <a:gd name="connsiteY1" fmla="*/ 0 h 2164533"/>
                <a:gd name="connsiteX2" fmla="*/ 972457 w 2274936"/>
                <a:gd name="connsiteY2" fmla="*/ 2164533 h 2164533"/>
                <a:gd name="connsiteX3" fmla="*/ 0 w 2274936"/>
                <a:gd name="connsiteY3" fmla="*/ 2164533 h 2164533"/>
              </a:gdLst>
              <a:ahLst/>
              <a:cxnLst>
                <a:cxn ang="0">
                  <a:pos x="connsiteX0" y="connsiteY0"/>
                </a:cxn>
                <a:cxn ang="0">
                  <a:pos x="connsiteX1" y="connsiteY1"/>
                </a:cxn>
                <a:cxn ang="0">
                  <a:pos x="connsiteX2" y="connsiteY2"/>
                </a:cxn>
                <a:cxn ang="0">
                  <a:pos x="connsiteX3" y="connsiteY3"/>
                </a:cxn>
              </a:cxnLst>
              <a:rect l="l" t="t" r="r" b="b"/>
              <a:pathLst>
                <a:path w="2274936" h="2164533">
                  <a:moveTo>
                    <a:pt x="0" y="2164533"/>
                  </a:moveTo>
                  <a:lnTo>
                    <a:pt x="2274936" y="0"/>
                  </a:lnTo>
                  <a:lnTo>
                    <a:pt x="972457" y="2164533"/>
                  </a:lnTo>
                  <a:lnTo>
                    <a:pt x="0" y="2164533"/>
                  </a:lnTo>
                  <a:close/>
                </a:path>
              </a:pathLst>
            </a:custGeom>
            <a:solidFill>
              <a:srgbClr val="FFFF66">
                <a:alpha val="60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r" defTabSz="685800" fontAlgn="base">
                <a:spcBef>
                  <a:spcPct val="0"/>
                </a:spcBef>
                <a:spcAft>
                  <a:spcPct val="0"/>
                </a:spcAft>
              </a:pPr>
              <a:endParaRPr lang="en-GB" sz="1350" i="1">
                <a:latin typeface="Arial" charset="0"/>
              </a:endParaRPr>
            </a:p>
          </p:txBody>
        </p:sp>
      </p:grpSp>
      <p:pic>
        <p:nvPicPr>
          <p:cNvPr id="15" name="Picture 14"/>
          <p:cNvPicPr>
            <a:picLocks noChangeAspect="1"/>
          </p:cNvPicPr>
          <p:nvPr/>
        </p:nvPicPr>
        <p:blipFill>
          <a:blip r:embed="rId4"/>
          <a:stretch>
            <a:fillRect/>
          </a:stretch>
        </p:blipFill>
        <p:spPr>
          <a:xfrm>
            <a:off x="5421516" y="2376508"/>
            <a:ext cx="281102" cy="287907"/>
          </a:xfrm>
          <a:prstGeom prst="rect">
            <a:avLst/>
          </a:prstGeom>
        </p:spPr>
      </p:pic>
      <p:sp>
        <p:nvSpPr>
          <p:cNvPr id="16" name="Rectangle 15"/>
          <p:cNvSpPr/>
          <p:nvPr/>
        </p:nvSpPr>
        <p:spPr bwMode="auto">
          <a:xfrm>
            <a:off x="5341465" y="2573861"/>
            <a:ext cx="495360" cy="1217342"/>
          </a:xfrm>
          <a:prstGeom prst="rect">
            <a:avLst/>
          </a:prstGeom>
          <a:solidFill>
            <a:schemeClr val="bg1">
              <a:lumMod val="75000"/>
              <a:alpha val="39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r" defTabSz="685800" fontAlgn="base">
              <a:spcBef>
                <a:spcPct val="0"/>
              </a:spcBef>
              <a:spcAft>
                <a:spcPct val="0"/>
              </a:spcAft>
            </a:pPr>
            <a:endParaRPr lang="en-GB" sz="1350" i="1">
              <a:latin typeface="Arial" charset="0"/>
            </a:endParaRPr>
          </a:p>
        </p:txBody>
      </p:sp>
      <p:grpSp>
        <p:nvGrpSpPr>
          <p:cNvPr id="17" name="Group 16"/>
          <p:cNvGrpSpPr/>
          <p:nvPr/>
        </p:nvGrpSpPr>
        <p:grpSpPr>
          <a:xfrm flipH="1">
            <a:off x="5303386" y="2529858"/>
            <a:ext cx="1280699" cy="1273029"/>
            <a:chOff x="2738299" y="1597099"/>
            <a:chExt cx="2386471" cy="2358218"/>
          </a:xfrm>
        </p:grpSpPr>
        <p:sp>
          <p:nvSpPr>
            <p:cNvPr id="18" name="Oval 17"/>
            <p:cNvSpPr/>
            <p:nvPr/>
          </p:nvSpPr>
          <p:spPr bwMode="auto">
            <a:xfrm rot="19320000" flipH="1">
              <a:off x="2738299" y="1597099"/>
              <a:ext cx="89941" cy="239842"/>
            </a:xfrm>
            <a:prstGeom prst="ellipse">
              <a:avLst/>
            </a:prstGeom>
            <a:solidFill>
              <a:srgbClr val="FFFF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r" defTabSz="685800" fontAlgn="base">
                <a:spcBef>
                  <a:spcPct val="0"/>
                </a:spcBef>
                <a:spcAft>
                  <a:spcPct val="0"/>
                </a:spcAft>
              </a:pPr>
              <a:endParaRPr lang="en-GB" sz="1350" i="1">
                <a:latin typeface="Arial" charset="0"/>
              </a:endParaRPr>
            </a:p>
          </p:txBody>
        </p:sp>
        <p:sp>
          <p:nvSpPr>
            <p:cNvPr id="19" name="Isosceles Triangle 10"/>
            <p:cNvSpPr/>
            <p:nvPr/>
          </p:nvSpPr>
          <p:spPr bwMode="auto">
            <a:xfrm flipH="1">
              <a:off x="2849834" y="1790784"/>
              <a:ext cx="2274936" cy="2164533"/>
            </a:xfrm>
            <a:custGeom>
              <a:avLst/>
              <a:gdLst>
                <a:gd name="connsiteX0" fmla="*/ 0 w 1828800"/>
                <a:gd name="connsiteY0" fmla="*/ 2191657 h 2191657"/>
                <a:gd name="connsiteX1" fmla="*/ 914400 w 1828800"/>
                <a:gd name="connsiteY1" fmla="*/ 0 h 2191657"/>
                <a:gd name="connsiteX2" fmla="*/ 1828800 w 1828800"/>
                <a:gd name="connsiteY2" fmla="*/ 2191657 h 2191657"/>
                <a:gd name="connsiteX3" fmla="*/ 0 w 1828800"/>
                <a:gd name="connsiteY3" fmla="*/ 2191657 h 2191657"/>
                <a:gd name="connsiteX0" fmla="*/ 0 w 972457"/>
                <a:gd name="connsiteY0" fmla="*/ 2191657 h 2191657"/>
                <a:gd name="connsiteX1" fmla="*/ 914400 w 972457"/>
                <a:gd name="connsiteY1" fmla="*/ 0 h 2191657"/>
                <a:gd name="connsiteX2" fmla="*/ 972457 w 972457"/>
                <a:gd name="connsiteY2" fmla="*/ 2191657 h 2191657"/>
                <a:gd name="connsiteX3" fmla="*/ 0 w 972457"/>
                <a:gd name="connsiteY3" fmla="*/ 2191657 h 2191657"/>
                <a:gd name="connsiteX0" fmla="*/ 0 w 2090057"/>
                <a:gd name="connsiteY0" fmla="*/ 2133600 h 2133600"/>
                <a:gd name="connsiteX1" fmla="*/ 2090057 w 2090057"/>
                <a:gd name="connsiteY1" fmla="*/ 0 h 2133600"/>
                <a:gd name="connsiteX2" fmla="*/ 972457 w 2090057"/>
                <a:gd name="connsiteY2" fmla="*/ 2133600 h 2133600"/>
                <a:gd name="connsiteX3" fmla="*/ 0 w 2090057"/>
                <a:gd name="connsiteY3" fmla="*/ 2133600 h 2133600"/>
                <a:gd name="connsiteX0" fmla="*/ 0 w 2394857"/>
                <a:gd name="connsiteY0" fmla="*/ 2104572 h 2104572"/>
                <a:gd name="connsiteX1" fmla="*/ 2394857 w 2394857"/>
                <a:gd name="connsiteY1" fmla="*/ 0 h 2104572"/>
                <a:gd name="connsiteX2" fmla="*/ 972457 w 2394857"/>
                <a:gd name="connsiteY2" fmla="*/ 2104572 h 2104572"/>
                <a:gd name="connsiteX3" fmla="*/ 0 w 2394857"/>
                <a:gd name="connsiteY3" fmla="*/ 2104572 h 2104572"/>
                <a:gd name="connsiteX0" fmla="*/ 0 w 2409847"/>
                <a:gd name="connsiteY0" fmla="*/ 2164533 h 2164533"/>
                <a:gd name="connsiteX1" fmla="*/ 2409847 w 2409847"/>
                <a:gd name="connsiteY1" fmla="*/ 0 h 2164533"/>
                <a:gd name="connsiteX2" fmla="*/ 972457 w 2409847"/>
                <a:gd name="connsiteY2" fmla="*/ 2164533 h 2164533"/>
                <a:gd name="connsiteX3" fmla="*/ 0 w 2409847"/>
                <a:gd name="connsiteY3" fmla="*/ 2164533 h 2164533"/>
                <a:gd name="connsiteX0" fmla="*/ 0 w 2274936"/>
                <a:gd name="connsiteY0" fmla="*/ 2164533 h 2164533"/>
                <a:gd name="connsiteX1" fmla="*/ 2274936 w 2274936"/>
                <a:gd name="connsiteY1" fmla="*/ 0 h 2164533"/>
                <a:gd name="connsiteX2" fmla="*/ 972457 w 2274936"/>
                <a:gd name="connsiteY2" fmla="*/ 2164533 h 2164533"/>
                <a:gd name="connsiteX3" fmla="*/ 0 w 2274936"/>
                <a:gd name="connsiteY3" fmla="*/ 2164533 h 2164533"/>
              </a:gdLst>
              <a:ahLst/>
              <a:cxnLst>
                <a:cxn ang="0">
                  <a:pos x="connsiteX0" y="connsiteY0"/>
                </a:cxn>
                <a:cxn ang="0">
                  <a:pos x="connsiteX1" y="connsiteY1"/>
                </a:cxn>
                <a:cxn ang="0">
                  <a:pos x="connsiteX2" y="connsiteY2"/>
                </a:cxn>
                <a:cxn ang="0">
                  <a:pos x="connsiteX3" y="connsiteY3"/>
                </a:cxn>
              </a:cxnLst>
              <a:rect l="l" t="t" r="r" b="b"/>
              <a:pathLst>
                <a:path w="2274936" h="2164533">
                  <a:moveTo>
                    <a:pt x="0" y="2164533"/>
                  </a:moveTo>
                  <a:lnTo>
                    <a:pt x="2274936" y="0"/>
                  </a:lnTo>
                  <a:lnTo>
                    <a:pt x="972457" y="2164533"/>
                  </a:lnTo>
                  <a:lnTo>
                    <a:pt x="0" y="2164533"/>
                  </a:lnTo>
                  <a:close/>
                </a:path>
              </a:pathLst>
            </a:custGeom>
            <a:solidFill>
              <a:srgbClr val="FFFF66">
                <a:alpha val="60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r" defTabSz="685800" fontAlgn="base">
                <a:spcBef>
                  <a:spcPct val="0"/>
                </a:spcBef>
                <a:spcAft>
                  <a:spcPct val="0"/>
                </a:spcAft>
              </a:pPr>
              <a:endParaRPr lang="en-GB" sz="1350" i="1">
                <a:latin typeface="Arial" charset="0"/>
              </a:endParaRPr>
            </a:p>
          </p:txBody>
        </p:sp>
      </p:grpSp>
      <p:sp>
        <p:nvSpPr>
          <p:cNvPr id="20" name="Freeform 19"/>
          <p:cNvSpPr/>
          <p:nvPr/>
        </p:nvSpPr>
        <p:spPr bwMode="auto">
          <a:xfrm>
            <a:off x="4960105" y="3536975"/>
            <a:ext cx="1142314" cy="129474"/>
          </a:xfrm>
          <a:custGeom>
            <a:avLst/>
            <a:gdLst>
              <a:gd name="connsiteX0" fmla="*/ 0 w 2128603"/>
              <a:gd name="connsiteY0" fmla="*/ 179882 h 239843"/>
              <a:gd name="connsiteX1" fmla="*/ 74951 w 2128603"/>
              <a:gd name="connsiteY1" fmla="*/ 194872 h 239843"/>
              <a:gd name="connsiteX2" fmla="*/ 179882 w 2128603"/>
              <a:gd name="connsiteY2" fmla="*/ 194872 h 239843"/>
              <a:gd name="connsiteX3" fmla="*/ 239842 w 2128603"/>
              <a:gd name="connsiteY3" fmla="*/ 179882 h 239843"/>
              <a:gd name="connsiteX4" fmla="*/ 269823 w 2128603"/>
              <a:gd name="connsiteY4" fmla="*/ 149902 h 239843"/>
              <a:gd name="connsiteX5" fmla="*/ 314793 w 2128603"/>
              <a:gd name="connsiteY5" fmla="*/ 119922 h 239843"/>
              <a:gd name="connsiteX6" fmla="*/ 344774 w 2128603"/>
              <a:gd name="connsiteY6" fmla="*/ 149902 h 239843"/>
              <a:gd name="connsiteX7" fmla="*/ 569626 w 2128603"/>
              <a:gd name="connsiteY7" fmla="*/ 119922 h 239843"/>
              <a:gd name="connsiteX8" fmla="*/ 599606 w 2128603"/>
              <a:gd name="connsiteY8" fmla="*/ 164892 h 239843"/>
              <a:gd name="connsiteX9" fmla="*/ 644577 w 2128603"/>
              <a:gd name="connsiteY9" fmla="*/ 149902 h 239843"/>
              <a:gd name="connsiteX10" fmla="*/ 719528 w 2128603"/>
              <a:gd name="connsiteY10" fmla="*/ 89941 h 239843"/>
              <a:gd name="connsiteX11" fmla="*/ 809469 w 2128603"/>
              <a:gd name="connsiteY11" fmla="*/ 104931 h 239843"/>
              <a:gd name="connsiteX12" fmla="*/ 839449 w 2128603"/>
              <a:gd name="connsiteY12" fmla="*/ 134912 h 239843"/>
              <a:gd name="connsiteX13" fmla="*/ 884419 w 2128603"/>
              <a:gd name="connsiteY13" fmla="*/ 164892 h 239843"/>
              <a:gd name="connsiteX14" fmla="*/ 929390 w 2128603"/>
              <a:gd name="connsiteY14" fmla="*/ 134912 h 239843"/>
              <a:gd name="connsiteX15" fmla="*/ 989351 w 2128603"/>
              <a:gd name="connsiteY15" fmla="*/ 59961 h 239843"/>
              <a:gd name="connsiteX16" fmla="*/ 1034321 w 2128603"/>
              <a:gd name="connsiteY16" fmla="*/ 29981 h 239843"/>
              <a:gd name="connsiteX17" fmla="*/ 1079292 w 2128603"/>
              <a:gd name="connsiteY17" fmla="*/ 44971 h 239843"/>
              <a:gd name="connsiteX18" fmla="*/ 1169233 w 2128603"/>
              <a:gd name="connsiteY18" fmla="*/ 89941 h 239843"/>
              <a:gd name="connsiteX19" fmla="*/ 1184223 w 2128603"/>
              <a:gd name="connsiteY19" fmla="*/ 149902 h 239843"/>
              <a:gd name="connsiteX20" fmla="*/ 1304144 w 2128603"/>
              <a:gd name="connsiteY20" fmla="*/ 164892 h 239843"/>
              <a:gd name="connsiteX21" fmla="*/ 1349114 w 2128603"/>
              <a:gd name="connsiteY21" fmla="*/ 134912 h 239843"/>
              <a:gd name="connsiteX22" fmla="*/ 1379095 w 2128603"/>
              <a:gd name="connsiteY22" fmla="*/ 104931 h 239843"/>
              <a:gd name="connsiteX23" fmla="*/ 1454046 w 2128603"/>
              <a:gd name="connsiteY23" fmla="*/ 119922 h 239843"/>
              <a:gd name="connsiteX24" fmla="*/ 1469036 w 2128603"/>
              <a:gd name="connsiteY24" fmla="*/ 224853 h 239843"/>
              <a:gd name="connsiteX25" fmla="*/ 1514006 w 2128603"/>
              <a:gd name="connsiteY25" fmla="*/ 239843 h 239843"/>
              <a:gd name="connsiteX26" fmla="*/ 1603947 w 2128603"/>
              <a:gd name="connsiteY26" fmla="*/ 224853 h 239843"/>
              <a:gd name="connsiteX27" fmla="*/ 1633928 w 2128603"/>
              <a:gd name="connsiteY27" fmla="*/ 104931 h 239843"/>
              <a:gd name="connsiteX28" fmla="*/ 1678898 w 2128603"/>
              <a:gd name="connsiteY28" fmla="*/ 14990 h 239843"/>
              <a:gd name="connsiteX29" fmla="*/ 1723869 w 2128603"/>
              <a:gd name="connsiteY29" fmla="*/ 0 h 239843"/>
              <a:gd name="connsiteX30" fmla="*/ 1798819 w 2128603"/>
              <a:gd name="connsiteY30" fmla="*/ 14990 h 239843"/>
              <a:gd name="connsiteX31" fmla="*/ 1813810 w 2128603"/>
              <a:gd name="connsiteY31" fmla="*/ 74951 h 239843"/>
              <a:gd name="connsiteX32" fmla="*/ 1888760 w 2128603"/>
              <a:gd name="connsiteY32" fmla="*/ 194872 h 239843"/>
              <a:gd name="connsiteX33" fmla="*/ 1963711 w 2128603"/>
              <a:gd name="connsiteY33" fmla="*/ 179882 h 239843"/>
              <a:gd name="connsiteX34" fmla="*/ 1978701 w 2128603"/>
              <a:gd name="connsiteY34" fmla="*/ 134912 h 239843"/>
              <a:gd name="connsiteX35" fmla="*/ 2023672 w 2128603"/>
              <a:gd name="connsiteY35" fmla="*/ 119922 h 239843"/>
              <a:gd name="connsiteX36" fmla="*/ 2128603 w 2128603"/>
              <a:gd name="connsiteY36" fmla="*/ 134912 h 23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28603" h="239843">
                <a:moveTo>
                  <a:pt x="0" y="179882"/>
                </a:moveTo>
                <a:cubicBezTo>
                  <a:pt x="24984" y="184879"/>
                  <a:pt x="49473" y="194872"/>
                  <a:pt x="74951" y="194872"/>
                </a:cubicBezTo>
                <a:cubicBezTo>
                  <a:pt x="225487" y="194872"/>
                  <a:pt x="-7568" y="148010"/>
                  <a:pt x="179882" y="194872"/>
                </a:cubicBezTo>
                <a:cubicBezTo>
                  <a:pt x="199869" y="189875"/>
                  <a:pt x="221415" y="189095"/>
                  <a:pt x="239842" y="179882"/>
                </a:cubicBezTo>
                <a:cubicBezTo>
                  <a:pt x="252483" y="173562"/>
                  <a:pt x="258787" y="158731"/>
                  <a:pt x="269823" y="149902"/>
                </a:cubicBezTo>
                <a:cubicBezTo>
                  <a:pt x="283891" y="138648"/>
                  <a:pt x="299803" y="129915"/>
                  <a:pt x="314793" y="119922"/>
                </a:cubicBezTo>
                <a:cubicBezTo>
                  <a:pt x="324787" y="129915"/>
                  <a:pt x="330677" y="148895"/>
                  <a:pt x="344774" y="149902"/>
                </a:cubicBezTo>
                <a:cubicBezTo>
                  <a:pt x="465602" y="158532"/>
                  <a:pt x="487218" y="147391"/>
                  <a:pt x="569626" y="119922"/>
                </a:cubicBezTo>
                <a:cubicBezTo>
                  <a:pt x="579619" y="134912"/>
                  <a:pt x="582879" y="158201"/>
                  <a:pt x="599606" y="164892"/>
                </a:cubicBezTo>
                <a:cubicBezTo>
                  <a:pt x="614277" y="170760"/>
                  <a:pt x="630444" y="156968"/>
                  <a:pt x="644577" y="149902"/>
                </a:cubicBezTo>
                <a:cubicBezTo>
                  <a:pt x="682396" y="130993"/>
                  <a:pt x="691643" y="117826"/>
                  <a:pt x="719528" y="89941"/>
                </a:cubicBezTo>
                <a:cubicBezTo>
                  <a:pt x="749508" y="94938"/>
                  <a:pt x="781010" y="94259"/>
                  <a:pt x="809469" y="104931"/>
                </a:cubicBezTo>
                <a:cubicBezTo>
                  <a:pt x="822702" y="109893"/>
                  <a:pt x="828413" y="126083"/>
                  <a:pt x="839449" y="134912"/>
                </a:cubicBezTo>
                <a:cubicBezTo>
                  <a:pt x="853517" y="146166"/>
                  <a:pt x="869429" y="154899"/>
                  <a:pt x="884419" y="164892"/>
                </a:cubicBezTo>
                <a:cubicBezTo>
                  <a:pt x="899409" y="154899"/>
                  <a:pt x="915322" y="146167"/>
                  <a:pt x="929390" y="134912"/>
                </a:cubicBezTo>
                <a:cubicBezTo>
                  <a:pt x="1003554" y="75581"/>
                  <a:pt x="911446" y="137865"/>
                  <a:pt x="989351" y="59961"/>
                </a:cubicBezTo>
                <a:cubicBezTo>
                  <a:pt x="1002090" y="47222"/>
                  <a:pt x="1019331" y="39974"/>
                  <a:pt x="1034321" y="29981"/>
                </a:cubicBezTo>
                <a:cubicBezTo>
                  <a:pt x="1049311" y="34978"/>
                  <a:pt x="1065159" y="37905"/>
                  <a:pt x="1079292" y="44971"/>
                </a:cubicBezTo>
                <a:cubicBezTo>
                  <a:pt x="1195528" y="103088"/>
                  <a:pt x="1056196" y="52263"/>
                  <a:pt x="1169233" y="89941"/>
                </a:cubicBezTo>
                <a:cubicBezTo>
                  <a:pt x="1174230" y="109928"/>
                  <a:pt x="1172795" y="132760"/>
                  <a:pt x="1184223" y="149902"/>
                </a:cubicBezTo>
                <a:cubicBezTo>
                  <a:pt x="1217956" y="200502"/>
                  <a:pt x="1257400" y="174241"/>
                  <a:pt x="1304144" y="164892"/>
                </a:cubicBezTo>
                <a:cubicBezTo>
                  <a:pt x="1319134" y="154899"/>
                  <a:pt x="1335046" y="146166"/>
                  <a:pt x="1349114" y="134912"/>
                </a:cubicBezTo>
                <a:cubicBezTo>
                  <a:pt x="1360150" y="126083"/>
                  <a:pt x="1365104" y="106930"/>
                  <a:pt x="1379095" y="104931"/>
                </a:cubicBezTo>
                <a:cubicBezTo>
                  <a:pt x="1404317" y="101328"/>
                  <a:pt x="1429062" y="114925"/>
                  <a:pt x="1454046" y="119922"/>
                </a:cubicBezTo>
                <a:cubicBezTo>
                  <a:pt x="1459043" y="154899"/>
                  <a:pt x="1453235" y="193251"/>
                  <a:pt x="1469036" y="224853"/>
                </a:cubicBezTo>
                <a:cubicBezTo>
                  <a:pt x="1476102" y="238986"/>
                  <a:pt x="1498205" y="239843"/>
                  <a:pt x="1514006" y="239843"/>
                </a:cubicBezTo>
                <a:cubicBezTo>
                  <a:pt x="1544400" y="239843"/>
                  <a:pt x="1573967" y="229850"/>
                  <a:pt x="1603947" y="224853"/>
                </a:cubicBezTo>
                <a:cubicBezTo>
                  <a:pt x="1634424" y="72467"/>
                  <a:pt x="1603197" y="212487"/>
                  <a:pt x="1633928" y="104931"/>
                </a:cubicBezTo>
                <a:cubicBezTo>
                  <a:pt x="1646564" y="60706"/>
                  <a:pt x="1638317" y="39339"/>
                  <a:pt x="1678898" y="14990"/>
                </a:cubicBezTo>
                <a:cubicBezTo>
                  <a:pt x="1692447" y="6860"/>
                  <a:pt x="1708879" y="4997"/>
                  <a:pt x="1723869" y="0"/>
                </a:cubicBezTo>
                <a:cubicBezTo>
                  <a:pt x="1748852" y="4997"/>
                  <a:pt x="1779246" y="-1321"/>
                  <a:pt x="1798819" y="14990"/>
                </a:cubicBezTo>
                <a:cubicBezTo>
                  <a:pt x="1814646" y="28179"/>
                  <a:pt x="1807890" y="55218"/>
                  <a:pt x="1813810" y="74951"/>
                </a:cubicBezTo>
                <a:cubicBezTo>
                  <a:pt x="1845028" y="179011"/>
                  <a:pt x="1820037" y="149057"/>
                  <a:pt x="1888760" y="194872"/>
                </a:cubicBezTo>
                <a:cubicBezTo>
                  <a:pt x="1913744" y="189875"/>
                  <a:pt x="1942512" y="194015"/>
                  <a:pt x="1963711" y="179882"/>
                </a:cubicBezTo>
                <a:cubicBezTo>
                  <a:pt x="1976858" y="171117"/>
                  <a:pt x="1967528" y="146085"/>
                  <a:pt x="1978701" y="134912"/>
                </a:cubicBezTo>
                <a:cubicBezTo>
                  <a:pt x="1989874" y="123739"/>
                  <a:pt x="2008682" y="124919"/>
                  <a:pt x="2023672" y="119922"/>
                </a:cubicBezTo>
                <a:cubicBezTo>
                  <a:pt x="2120317" y="152137"/>
                  <a:pt x="2091267" y="172248"/>
                  <a:pt x="2128603" y="134912"/>
                </a:cubicBezTo>
              </a:path>
            </a:pathLst>
          </a:custGeom>
          <a:noFill/>
          <a:ln w="38100" cap="flat" cmpd="sng" algn="ctr">
            <a:solidFill>
              <a:srgbClr val="0000CC"/>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r" defTabSz="685800" fontAlgn="base">
              <a:spcBef>
                <a:spcPct val="0"/>
              </a:spcBef>
              <a:spcAft>
                <a:spcPct val="0"/>
              </a:spcAft>
            </a:pPr>
            <a:endParaRPr lang="en-GB" sz="1350" i="1">
              <a:latin typeface="Arial" charset="0"/>
            </a:endParaRPr>
          </a:p>
        </p:txBody>
      </p:sp>
      <p:sp>
        <p:nvSpPr>
          <p:cNvPr id="21" name="Freeform 20"/>
          <p:cNvSpPr/>
          <p:nvPr/>
        </p:nvSpPr>
        <p:spPr bwMode="auto">
          <a:xfrm>
            <a:off x="4670504" y="2983453"/>
            <a:ext cx="1737605" cy="202412"/>
          </a:xfrm>
          <a:custGeom>
            <a:avLst/>
            <a:gdLst>
              <a:gd name="connsiteX0" fmla="*/ 0 w 3237875"/>
              <a:gd name="connsiteY0" fmla="*/ 374958 h 374958"/>
              <a:gd name="connsiteX1" fmla="*/ 104931 w 3237875"/>
              <a:gd name="connsiteY1" fmla="*/ 344977 h 374958"/>
              <a:gd name="connsiteX2" fmla="*/ 194872 w 3237875"/>
              <a:gd name="connsiteY2" fmla="*/ 285017 h 374958"/>
              <a:gd name="connsiteX3" fmla="*/ 224852 w 3237875"/>
              <a:gd name="connsiteY3" fmla="*/ 255036 h 374958"/>
              <a:gd name="connsiteX4" fmla="*/ 284813 w 3237875"/>
              <a:gd name="connsiteY4" fmla="*/ 240046 h 374958"/>
              <a:gd name="connsiteX5" fmla="*/ 389744 w 3237875"/>
              <a:gd name="connsiteY5" fmla="*/ 150105 h 374958"/>
              <a:gd name="connsiteX6" fmla="*/ 479685 w 3237875"/>
              <a:gd name="connsiteY6" fmla="*/ 120125 h 374958"/>
              <a:gd name="connsiteX7" fmla="*/ 524656 w 3237875"/>
              <a:gd name="connsiteY7" fmla="*/ 90145 h 374958"/>
              <a:gd name="connsiteX8" fmla="*/ 854439 w 3237875"/>
              <a:gd name="connsiteY8" fmla="*/ 75154 h 374958"/>
              <a:gd name="connsiteX9" fmla="*/ 1049311 w 3237875"/>
              <a:gd name="connsiteY9" fmla="*/ 90145 h 374958"/>
              <a:gd name="connsiteX10" fmla="*/ 1154243 w 3237875"/>
              <a:gd name="connsiteY10" fmla="*/ 150105 h 374958"/>
              <a:gd name="connsiteX11" fmla="*/ 1199213 w 3237875"/>
              <a:gd name="connsiteY11" fmla="*/ 165095 h 374958"/>
              <a:gd name="connsiteX12" fmla="*/ 1379095 w 3237875"/>
              <a:gd name="connsiteY12" fmla="*/ 285017 h 374958"/>
              <a:gd name="connsiteX13" fmla="*/ 1439056 w 3237875"/>
              <a:gd name="connsiteY13" fmla="*/ 300007 h 374958"/>
              <a:gd name="connsiteX14" fmla="*/ 1528997 w 3237875"/>
              <a:gd name="connsiteY14" fmla="*/ 329987 h 374958"/>
              <a:gd name="connsiteX15" fmla="*/ 1618938 w 3237875"/>
              <a:gd name="connsiteY15" fmla="*/ 314997 h 374958"/>
              <a:gd name="connsiteX16" fmla="*/ 1768839 w 3237875"/>
              <a:gd name="connsiteY16" fmla="*/ 255036 h 374958"/>
              <a:gd name="connsiteX17" fmla="*/ 1843790 w 3237875"/>
              <a:gd name="connsiteY17" fmla="*/ 210066 h 374958"/>
              <a:gd name="connsiteX18" fmla="*/ 1933731 w 3237875"/>
              <a:gd name="connsiteY18" fmla="*/ 150105 h 374958"/>
              <a:gd name="connsiteX19" fmla="*/ 2023672 w 3237875"/>
              <a:gd name="connsiteY19" fmla="*/ 120125 h 374958"/>
              <a:gd name="connsiteX20" fmla="*/ 2083633 w 3237875"/>
              <a:gd name="connsiteY20" fmla="*/ 105135 h 374958"/>
              <a:gd name="connsiteX21" fmla="*/ 2158584 w 3237875"/>
              <a:gd name="connsiteY21" fmla="*/ 75154 h 374958"/>
              <a:gd name="connsiteX22" fmla="*/ 2368446 w 3237875"/>
              <a:gd name="connsiteY22" fmla="*/ 45174 h 374958"/>
              <a:gd name="connsiteX23" fmla="*/ 2458387 w 3237875"/>
              <a:gd name="connsiteY23" fmla="*/ 204 h 374958"/>
              <a:gd name="connsiteX24" fmla="*/ 2533338 w 3237875"/>
              <a:gd name="connsiteY24" fmla="*/ 30184 h 374958"/>
              <a:gd name="connsiteX25" fmla="*/ 2623279 w 3237875"/>
              <a:gd name="connsiteY25" fmla="*/ 90145 h 374958"/>
              <a:gd name="connsiteX26" fmla="*/ 2683239 w 3237875"/>
              <a:gd name="connsiteY26" fmla="*/ 165095 h 374958"/>
              <a:gd name="connsiteX27" fmla="*/ 2728210 w 3237875"/>
              <a:gd name="connsiteY27" fmla="*/ 210066 h 374958"/>
              <a:gd name="connsiteX28" fmla="*/ 2773180 w 3237875"/>
              <a:gd name="connsiteY28" fmla="*/ 225056 h 374958"/>
              <a:gd name="connsiteX29" fmla="*/ 2818151 w 3237875"/>
              <a:gd name="connsiteY29" fmla="*/ 255036 h 374958"/>
              <a:gd name="connsiteX30" fmla="*/ 2878111 w 3237875"/>
              <a:gd name="connsiteY30" fmla="*/ 270027 h 374958"/>
              <a:gd name="connsiteX31" fmla="*/ 2923082 w 3237875"/>
              <a:gd name="connsiteY31" fmla="*/ 285017 h 374958"/>
              <a:gd name="connsiteX32" fmla="*/ 2968052 w 3237875"/>
              <a:gd name="connsiteY32" fmla="*/ 270027 h 374958"/>
              <a:gd name="connsiteX33" fmla="*/ 3028013 w 3237875"/>
              <a:gd name="connsiteY33" fmla="*/ 255036 h 374958"/>
              <a:gd name="connsiteX34" fmla="*/ 3102964 w 3237875"/>
              <a:gd name="connsiteY34" fmla="*/ 210066 h 374958"/>
              <a:gd name="connsiteX35" fmla="*/ 3177915 w 3237875"/>
              <a:gd name="connsiteY35" fmla="*/ 180086 h 374958"/>
              <a:gd name="connsiteX36" fmla="*/ 3237875 w 3237875"/>
              <a:gd name="connsiteY36" fmla="*/ 135115 h 37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37875" h="374958">
                <a:moveTo>
                  <a:pt x="0" y="374958"/>
                </a:moveTo>
                <a:cubicBezTo>
                  <a:pt x="34977" y="364964"/>
                  <a:pt x="71902" y="360221"/>
                  <a:pt x="104931" y="344977"/>
                </a:cubicBezTo>
                <a:cubicBezTo>
                  <a:pt x="137646" y="329878"/>
                  <a:pt x="169394" y="310496"/>
                  <a:pt x="194872" y="285017"/>
                </a:cubicBezTo>
                <a:cubicBezTo>
                  <a:pt x="204865" y="275023"/>
                  <a:pt x="212211" y="261357"/>
                  <a:pt x="224852" y="255036"/>
                </a:cubicBezTo>
                <a:cubicBezTo>
                  <a:pt x="243279" y="245822"/>
                  <a:pt x="264826" y="245043"/>
                  <a:pt x="284813" y="240046"/>
                </a:cubicBezTo>
                <a:cubicBezTo>
                  <a:pt x="319790" y="210066"/>
                  <a:pt x="350510" y="174249"/>
                  <a:pt x="389744" y="150105"/>
                </a:cubicBezTo>
                <a:cubicBezTo>
                  <a:pt x="416658" y="133542"/>
                  <a:pt x="453390" y="137654"/>
                  <a:pt x="479685" y="120125"/>
                </a:cubicBezTo>
                <a:cubicBezTo>
                  <a:pt x="494675" y="110132"/>
                  <a:pt x="506768" y="92292"/>
                  <a:pt x="524656" y="90145"/>
                </a:cubicBezTo>
                <a:cubicBezTo>
                  <a:pt x="633913" y="77034"/>
                  <a:pt x="744511" y="80151"/>
                  <a:pt x="854439" y="75154"/>
                </a:cubicBezTo>
                <a:cubicBezTo>
                  <a:pt x="919396" y="80151"/>
                  <a:pt x="985153" y="78823"/>
                  <a:pt x="1049311" y="90145"/>
                </a:cubicBezTo>
                <a:cubicBezTo>
                  <a:pt x="1089926" y="97312"/>
                  <a:pt x="1119268" y="132618"/>
                  <a:pt x="1154243" y="150105"/>
                </a:cubicBezTo>
                <a:cubicBezTo>
                  <a:pt x="1168376" y="157171"/>
                  <a:pt x="1185664" y="156965"/>
                  <a:pt x="1199213" y="165095"/>
                </a:cubicBezTo>
                <a:cubicBezTo>
                  <a:pt x="1261007" y="202172"/>
                  <a:pt x="1309183" y="267539"/>
                  <a:pt x="1379095" y="285017"/>
                </a:cubicBezTo>
                <a:cubicBezTo>
                  <a:pt x="1399082" y="290014"/>
                  <a:pt x="1419323" y="294087"/>
                  <a:pt x="1439056" y="300007"/>
                </a:cubicBezTo>
                <a:cubicBezTo>
                  <a:pt x="1469325" y="309088"/>
                  <a:pt x="1528997" y="329987"/>
                  <a:pt x="1528997" y="329987"/>
                </a:cubicBezTo>
                <a:cubicBezTo>
                  <a:pt x="1558977" y="324990"/>
                  <a:pt x="1589928" y="324063"/>
                  <a:pt x="1618938" y="314997"/>
                </a:cubicBezTo>
                <a:cubicBezTo>
                  <a:pt x="1670304" y="298945"/>
                  <a:pt x="1768839" y="255036"/>
                  <a:pt x="1768839" y="255036"/>
                </a:cubicBezTo>
                <a:cubicBezTo>
                  <a:pt x="1836103" y="187774"/>
                  <a:pt x="1756221" y="258716"/>
                  <a:pt x="1843790" y="210066"/>
                </a:cubicBezTo>
                <a:cubicBezTo>
                  <a:pt x="1875288" y="192567"/>
                  <a:pt x="1899548" y="161499"/>
                  <a:pt x="1933731" y="150105"/>
                </a:cubicBezTo>
                <a:cubicBezTo>
                  <a:pt x="1963711" y="140112"/>
                  <a:pt x="1993014" y="127789"/>
                  <a:pt x="2023672" y="120125"/>
                </a:cubicBezTo>
                <a:cubicBezTo>
                  <a:pt x="2043659" y="115128"/>
                  <a:pt x="2064088" y="111650"/>
                  <a:pt x="2083633" y="105135"/>
                </a:cubicBezTo>
                <a:cubicBezTo>
                  <a:pt x="2109160" y="96626"/>
                  <a:pt x="2132253" y="80697"/>
                  <a:pt x="2158584" y="75154"/>
                </a:cubicBezTo>
                <a:cubicBezTo>
                  <a:pt x="2227732" y="60596"/>
                  <a:pt x="2368446" y="45174"/>
                  <a:pt x="2368446" y="45174"/>
                </a:cubicBezTo>
                <a:cubicBezTo>
                  <a:pt x="2385598" y="33740"/>
                  <a:pt x="2432255" y="-3062"/>
                  <a:pt x="2458387" y="204"/>
                </a:cubicBezTo>
                <a:cubicBezTo>
                  <a:pt x="2485087" y="3541"/>
                  <a:pt x="2508749" y="19256"/>
                  <a:pt x="2533338" y="30184"/>
                </a:cubicBezTo>
                <a:cubicBezTo>
                  <a:pt x="2598679" y="59224"/>
                  <a:pt x="2582089" y="48955"/>
                  <a:pt x="2623279" y="90145"/>
                </a:cubicBezTo>
                <a:cubicBezTo>
                  <a:pt x="2647887" y="163969"/>
                  <a:pt x="2620651" y="112938"/>
                  <a:pt x="2683239" y="165095"/>
                </a:cubicBezTo>
                <a:cubicBezTo>
                  <a:pt x="2699525" y="178667"/>
                  <a:pt x="2710571" y="198307"/>
                  <a:pt x="2728210" y="210066"/>
                </a:cubicBezTo>
                <a:cubicBezTo>
                  <a:pt x="2741357" y="218831"/>
                  <a:pt x="2759047" y="217990"/>
                  <a:pt x="2773180" y="225056"/>
                </a:cubicBezTo>
                <a:cubicBezTo>
                  <a:pt x="2789294" y="233113"/>
                  <a:pt x="2801592" y="247939"/>
                  <a:pt x="2818151" y="255036"/>
                </a:cubicBezTo>
                <a:cubicBezTo>
                  <a:pt x="2837087" y="263152"/>
                  <a:pt x="2858302" y="264367"/>
                  <a:pt x="2878111" y="270027"/>
                </a:cubicBezTo>
                <a:cubicBezTo>
                  <a:pt x="2893304" y="274368"/>
                  <a:pt x="2908092" y="280020"/>
                  <a:pt x="2923082" y="285017"/>
                </a:cubicBezTo>
                <a:cubicBezTo>
                  <a:pt x="2938072" y="280020"/>
                  <a:pt x="2952859" y="274368"/>
                  <a:pt x="2968052" y="270027"/>
                </a:cubicBezTo>
                <a:cubicBezTo>
                  <a:pt x="2987861" y="264367"/>
                  <a:pt x="3009186" y="263403"/>
                  <a:pt x="3028013" y="255036"/>
                </a:cubicBezTo>
                <a:cubicBezTo>
                  <a:pt x="3054637" y="243203"/>
                  <a:pt x="3076904" y="223096"/>
                  <a:pt x="3102964" y="210066"/>
                </a:cubicBezTo>
                <a:cubicBezTo>
                  <a:pt x="3127031" y="198032"/>
                  <a:pt x="3153848" y="192120"/>
                  <a:pt x="3177915" y="180086"/>
                </a:cubicBezTo>
                <a:cubicBezTo>
                  <a:pt x="3211813" y="163137"/>
                  <a:pt x="3216795" y="156195"/>
                  <a:pt x="3237875" y="135115"/>
                </a:cubicBezTo>
              </a:path>
            </a:pathLst>
          </a:custGeom>
          <a:noFill/>
          <a:ln w="38100" cap="flat" cmpd="sng" algn="ctr">
            <a:solidFill>
              <a:srgbClr val="0000CC"/>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r" defTabSz="685800" fontAlgn="base">
              <a:spcBef>
                <a:spcPct val="0"/>
              </a:spcBef>
              <a:spcAft>
                <a:spcPct val="0"/>
              </a:spcAft>
            </a:pPr>
            <a:endParaRPr lang="en-GB" sz="1350" i="1">
              <a:latin typeface="Arial" charset="0"/>
            </a:endParaRPr>
          </a:p>
        </p:txBody>
      </p:sp>
      <p:sp>
        <p:nvSpPr>
          <p:cNvPr id="22" name="TextBox 21"/>
          <p:cNvSpPr txBox="1"/>
          <p:nvPr/>
        </p:nvSpPr>
        <p:spPr>
          <a:xfrm>
            <a:off x="5076996" y="2120964"/>
            <a:ext cx="970138" cy="253916"/>
          </a:xfrm>
          <a:prstGeom prst="rect">
            <a:avLst/>
          </a:prstGeom>
          <a:solidFill>
            <a:schemeClr val="tx1"/>
          </a:solidFill>
        </p:spPr>
        <p:txBody>
          <a:bodyPr wrap="none" rtlCol="0">
            <a:spAutoFit/>
          </a:bodyPr>
          <a:lstStyle/>
          <a:p>
            <a:pPr algn="ctr"/>
            <a:r>
              <a:rPr lang="en-US" sz="1050" b="1" dirty="0">
                <a:solidFill>
                  <a:srgbClr val="FFFF00"/>
                </a:solidFill>
              </a:rPr>
              <a:t>Laser GLAO</a:t>
            </a:r>
            <a:endParaRPr lang="en-GB" sz="1050" b="1" dirty="0">
              <a:solidFill>
                <a:srgbClr val="FFFF00"/>
              </a:solidFill>
            </a:endParaRPr>
          </a:p>
        </p:txBody>
      </p:sp>
      <p:sp>
        <p:nvSpPr>
          <p:cNvPr id="24" name="TextBox 23"/>
          <p:cNvSpPr txBox="1"/>
          <p:nvPr/>
        </p:nvSpPr>
        <p:spPr>
          <a:xfrm>
            <a:off x="6682986" y="2425282"/>
            <a:ext cx="684803" cy="300082"/>
          </a:xfrm>
          <a:prstGeom prst="rect">
            <a:avLst/>
          </a:prstGeom>
          <a:solidFill>
            <a:schemeClr val="tx1"/>
          </a:solidFill>
        </p:spPr>
        <p:txBody>
          <a:bodyPr wrap="none" rtlCol="0">
            <a:spAutoFit/>
          </a:bodyPr>
          <a:lstStyle/>
          <a:p>
            <a:pPr algn="ctr"/>
            <a:r>
              <a:rPr lang="en-US" sz="675" b="1" dirty="0">
                <a:solidFill>
                  <a:schemeClr val="bg1"/>
                </a:solidFill>
              </a:rPr>
              <a:t>Laser Guide</a:t>
            </a:r>
          </a:p>
          <a:p>
            <a:pPr algn="ctr"/>
            <a:r>
              <a:rPr lang="en-US" sz="675" b="1" dirty="0">
                <a:solidFill>
                  <a:schemeClr val="bg1"/>
                </a:solidFill>
              </a:rPr>
              <a:t>Stars</a:t>
            </a:r>
            <a:endParaRPr lang="en-GB" sz="675" b="1" dirty="0">
              <a:solidFill>
                <a:schemeClr val="bg1"/>
              </a:solidFill>
            </a:endParaRPr>
          </a:p>
        </p:txBody>
      </p:sp>
      <p:grpSp>
        <p:nvGrpSpPr>
          <p:cNvPr id="26" name="Group 25"/>
          <p:cNvGrpSpPr/>
          <p:nvPr/>
        </p:nvGrpSpPr>
        <p:grpSpPr>
          <a:xfrm>
            <a:off x="6544750" y="2120963"/>
            <a:ext cx="2432769" cy="3017520"/>
            <a:chOff x="5958367" y="2835571"/>
            <a:chExt cx="3243692" cy="4023360"/>
          </a:xfrm>
        </p:grpSpPr>
        <p:grpSp>
          <p:nvGrpSpPr>
            <p:cNvPr id="27" name="Group 26"/>
            <p:cNvGrpSpPr/>
            <p:nvPr/>
          </p:nvGrpSpPr>
          <p:grpSpPr>
            <a:xfrm>
              <a:off x="5958367" y="2835571"/>
              <a:ext cx="3243692" cy="4023360"/>
              <a:chOff x="7232622" y="2306150"/>
              <a:chExt cx="3273520" cy="3980304"/>
            </a:xfrm>
          </p:grpSpPr>
          <p:grpSp>
            <p:nvGrpSpPr>
              <p:cNvPr id="29" name="Group 28"/>
              <p:cNvGrpSpPr/>
              <p:nvPr/>
            </p:nvGrpSpPr>
            <p:grpSpPr>
              <a:xfrm>
                <a:off x="7349738" y="2306150"/>
                <a:ext cx="3156404" cy="3980304"/>
                <a:chOff x="-3050973" y="769256"/>
                <a:chExt cx="4432737" cy="5589793"/>
              </a:xfrm>
            </p:grpSpPr>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r="4262"/>
                <a:stretch/>
              </p:blipFill>
              <p:spPr>
                <a:xfrm>
                  <a:off x="-3050973" y="769256"/>
                  <a:ext cx="4432737" cy="5589793"/>
                </a:xfrm>
                <a:prstGeom prst="rect">
                  <a:avLst/>
                </a:prstGeom>
              </p:spPr>
            </p:pic>
            <p:sp>
              <p:nvSpPr>
                <p:cNvPr id="32" name="TextBox 31"/>
                <p:cNvSpPr txBox="1"/>
                <p:nvPr/>
              </p:nvSpPr>
              <p:spPr>
                <a:xfrm>
                  <a:off x="-2198188" y="781165"/>
                  <a:ext cx="3090390" cy="470366"/>
                </a:xfrm>
                <a:prstGeom prst="rect">
                  <a:avLst/>
                </a:prstGeom>
                <a:solidFill>
                  <a:schemeClr val="tx1"/>
                </a:solidFill>
              </p:spPr>
              <p:txBody>
                <a:bodyPr wrap="none" rtlCol="0">
                  <a:spAutoFit/>
                </a:bodyPr>
                <a:lstStyle/>
                <a:p>
                  <a:pPr algn="ctr"/>
                  <a:r>
                    <a:rPr lang="en-US" sz="1050" b="1" dirty="0">
                      <a:solidFill>
                        <a:srgbClr val="FFFF00"/>
                      </a:solidFill>
                    </a:rPr>
                    <a:t>Laser  tomography AO</a:t>
                  </a:r>
                  <a:endParaRPr lang="en-GB" sz="1050" b="1" dirty="0">
                    <a:solidFill>
                      <a:srgbClr val="FFFF00"/>
                    </a:solidFill>
                  </a:endParaRPr>
                </a:p>
              </p:txBody>
            </p:sp>
          </p:grpSp>
          <p:sp>
            <p:nvSpPr>
              <p:cNvPr id="30" name="TextBox 29"/>
              <p:cNvSpPr txBox="1"/>
              <p:nvPr/>
            </p:nvSpPr>
            <p:spPr>
              <a:xfrm>
                <a:off x="7232622" y="3389204"/>
                <a:ext cx="713122" cy="532845"/>
              </a:xfrm>
              <a:prstGeom prst="rect">
                <a:avLst/>
              </a:prstGeom>
              <a:solidFill>
                <a:schemeClr val="tx1"/>
              </a:solidFill>
            </p:spPr>
            <p:txBody>
              <a:bodyPr wrap="square" rtlCol="0">
                <a:spAutoFit/>
              </a:bodyPr>
              <a:lstStyle/>
              <a:p>
                <a:pPr algn="ctr"/>
                <a:r>
                  <a:rPr lang="en-US" sz="675" b="1" dirty="0">
                    <a:solidFill>
                      <a:schemeClr val="bg1"/>
                    </a:solidFill>
                  </a:rPr>
                  <a:t>High </a:t>
                </a:r>
              </a:p>
              <a:p>
                <a:pPr algn="ctr"/>
                <a:r>
                  <a:rPr lang="en-US" sz="675" b="1" dirty="0">
                    <a:solidFill>
                      <a:schemeClr val="bg1"/>
                    </a:solidFill>
                  </a:rPr>
                  <a:t>Altitude</a:t>
                </a:r>
              </a:p>
              <a:p>
                <a:pPr algn="ctr"/>
                <a:r>
                  <a:rPr lang="en-US" sz="675" b="1" dirty="0">
                    <a:solidFill>
                      <a:schemeClr val="bg1"/>
                    </a:solidFill>
                  </a:rPr>
                  <a:t>Layer</a:t>
                </a:r>
                <a:endParaRPr lang="en-GB" sz="675" b="1" dirty="0">
                  <a:solidFill>
                    <a:schemeClr val="bg1"/>
                  </a:solidFill>
                </a:endParaRPr>
              </a:p>
            </p:txBody>
          </p:sp>
        </p:grpSp>
        <p:sp>
          <p:nvSpPr>
            <p:cNvPr id="28" name="Rectangle 27"/>
            <p:cNvSpPr/>
            <p:nvPr/>
          </p:nvSpPr>
          <p:spPr bwMode="auto">
            <a:xfrm flipV="1">
              <a:off x="8379913" y="6741732"/>
              <a:ext cx="704538" cy="9144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r" defTabSz="685800" fontAlgn="base">
                <a:spcBef>
                  <a:spcPct val="0"/>
                </a:spcBef>
                <a:spcAft>
                  <a:spcPct val="0"/>
                </a:spcAft>
              </a:pPr>
              <a:endParaRPr lang="en-GB" sz="1350" i="1">
                <a:latin typeface="Arial" charset="0"/>
              </a:endParaRPr>
            </a:p>
          </p:txBody>
        </p:sp>
      </p:grpSp>
      <p:grpSp>
        <p:nvGrpSpPr>
          <p:cNvPr id="36" name="Group 35"/>
          <p:cNvGrpSpPr/>
          <p:nvPr/>
        </p:nvGrpSpPr>
        <p:grpSpPr>
          <a:xfrm>
            <a:off x="4437675" y="880836"/>
            <a:ext cx="4578980" cy="1227568"/>
            <a:chOff x="3087974" y="202883"/>
            <a:chExt cx="6006248" cy="2136970"/>
          </a:xfrm>
        </p:grpSpPr>
        <p:sp>
          <p:nvSpPr>
            <p:cNvPr id="37" name="TextBox 36"/>
            <p:cNvSpPr txBox="1"/>
            <p:nvPr/>
          </p:nvSpPr>
          <p:spPr>
            <a:xfrm>
              <a:off x="4930579" y="202883"/>
              <a:ext cx="2286011" cy="884040"/>
            </a:xfrm>
            <a:prstGeom prst="rect">
              <a:avLst/>
            </a:prstGeom>
            <a:noFill/>
            <a:ln>
              <a:noFill/>
            </a:ln>
          </p:spPr>
          <p:txBody>
            <a:bodyPr wrap="none" rtlCol="0">
              <a:spAutoFit/>
            </a:bodyPr>
            <a:lstStyle/>
            <a:p>
              <a:r>
                <a:rPr lang="en-US" sz="2700" b="1" dirty="0">
                  <a:solidFill>
                    <a:schemeClr val="accent2">
                      <a:lumMod val="75000"/>
                    </a:schemeClr>
                  </a:solidFill>
                </a:rPr>
                <a:t>GALACSI</a:t>
              </a:r>
              <a:endParaRPr lang="en-GB" sz="2700" b="1" dirty="0">
                <a:solidFill>
                  <a:schemeClr val="accent2">
                    <a:lumMod val="75000"/>
                  </a:schemeClr>
                </a:solidFill>
              </a:endParaRPr>
            </a:p>
          </p:txBody>
        </p:sp>
        <p:sp>
          <p:nvSpPr>
            <p:cNvPr id="38" name="Right Brace 37"/>
            <p:cNvSpPr/>
            <p:nvPr/>
          </p:nvSpPr>
          <p:spPr bwMode="auto">
            <a:xfrm rot="16200000">
              <a:off x="5370742" y="-1383627"/>
              <a:ext cx="1440712" cy="6006248"/>
            </a:xfrm>
            <a:prstGeom prst="rightBrace">
              <a:avLst>
                <a:gd name="adj1" fmla="val 8333"/>
                <a:gd name="adj2" fmla="val 51466"/>
              </a:avLst>
            </a:prstGeom>
            <a:noFill/>
            <a:ln w="44450" cap="flat" cmpd="sng" algn="ctr">
              <a:solidFill>
                <a:schemeClr val="accent2">
                  <a:lumMod val="75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r" defTabSz="685800" fontAlgn="base">
                <a:spcBef>
                  <a:spcPct val="0"/>
                </a:spcBef>
                <a:spcAft>
                  <a:spcPct val="0"/>
                </a:spcAft>
              </a:pPr>
              <a:endParaRPr lang="en-GB" sz="1350" i="1">
                <a:solidFill>
                  <a:srgbClr val="92D050"/>
                </a:solidFill>
                <a:latin typeface="Arial" charset="0"/>
              </a:endParaRPr>
            </a:p>
          </p:txBody>
        </p:sp>
      </p:grpSp>
      <p:cxnSp>
        <p:nvCxnSpPr>
          <p:cNvPr id="39" name="Straight Connector 38"/>
          <p:cNvCxnSpPr/>
          <p:nvPr/>
        </p:nvCxnSpPr>
        <p:spPr bwMode="auto">
          <a:xfrm flipV="1">
            <a:off x="4280334" y="2582363"/>
            <a:ext cx="4261757" cy="24492"/>
          </a:xfrm>
          <a:prstGeom prst="line">
            <a:avLst/>
          </a:prstGeom>
          <a:solidFill>
            <a:schemeClr val="accent1"/>
          </a:solidFill>
          <a:ln w="9525" cap="flat" cmpd="sng" algn="ctr">
            <a:solidFill>
              <a:srgbClr val="FFFF00"/>
            </a:solidFill>
            <a:prstDash val="dash"/>
            <a:round/>
            <a:headEnd type="none" w="med" len="med"/>
            <a:tailEnd type="none" w="med" len="med"/>
          </a:ln>
          <a:effectLst/>
        </p:spPr>
      </p:cxnSp>
      <p:sp>
        <p:nvSpPr>
          <p:cNvPr id="40" name="TextBox 39"/>
          <p:cNvSpPr txBox="1"/>
          <p:nvPr/>
        </p:nvSpPr>
        <p:spPr>
          <a:xfrm>
            <a:off x="8425697" y="2425283"/>
            <a:ext cx="529968" cy="507831"/>
          </a:xfrm>
          <a:prstGeom prst="rect">
            <a:avLst/>
          </a:prstGeom>
          <a:solidFill>
            <a:schemeClr val="tx1"/>
          </a:solidFill>
        </p:spPr>
        <p:txBody>
          <a:bodyPr wrap="square" rtlCol="0">
            <a:spAutoFit/>
          </a:bodyPr>
          <a:lstStyle/>
          <a:p>
            <a:pPr algn="ctr"/>
            <a:r>
              <a:rPr lang="en-US" sz="675" b="1" dirty="0">
                <a:solidFill>
                  <a:schemeClr val="bg1"/>
                </a:solidFill>
              </a:rPr>
              <a:t>Sodium </a:t>
            </a:r>
          </a:p>
          <a:p>
            <a:pPr algn="ctr"/>
            <a:r>
              <a:rPr lang="en-US" sz="675" b="1" dirty="0">
                <a:solidFill>
                  <a:schemeClr val="bg1"/>
                </a:solidFill>
              </a:rPr>
              <a:t>Layer </a:t>
            </a:r>
          </a:p>
          <a:p>
            <a:pPr algn="ctr"/>
            <a:r>
              <a:rPr lang="en-US" sz="675" b="1" dirty="0">
                <a:solidFill>
                  <a:schemeClr val="bg1"/>
                </a:solidFill>
              </a:rPr>
              <a:t>(</a:t>
            </a:r>
            <a:r>
              <a:rPr lang="en-US" sz="675" b="1" dirty="0">
                <a:solidFill>
                  <a:schemeClr val="bg1"/>
                </a:solidFill>
                <a:sym typeface="Symbol" panose="05050102010706020507" pitchFamily="18" charset="2"/>
              </a:rPr>
              <a:t> 90 km)</a:t>
            </a:r>
            <a:endParaRPr lang="en-GB" sz="675" b="1" dirty="0">
              <a:solidFill>
                <a:schemeClr val="bg1"/>
              </a:solidFill>
            </a:endParaRPr>
          </a:p>
        </p:txBody>
      </p:sp>
      <p:grpSp>
        <p:nvGrpSpPr>
          <p:cNvPr id="41" name="Group 40"/>
          <p:cNvGrpSpPr/>
          <p:nvPr/>
        </p:nvGrpSpPr>
        <p:grpSpPr>
          <a:xfrm>
            <a:off x="6637502" y="877476"/>
            <a:ext cx="2379154" cy="4230259"/>
            <a:chOff x="6082035" y="1177587"/>
            <a:chExt cx="3172205" cy="5640345"/>
          </a:xfrm>
        </p:grpSpPr>
        <p:sp>
          <p:nvSpPr>
            <p:cNvPr id="42" name="Rectangle 41"/>
            <p:cNvSpPr/>
            <p:nvPr/>
          </p:nvSpPr>
          <p:spPr>
            <a:xfrm>
              <a:off x="6082035" y="2590800"/>
              <a:ext cx="3172205" cy="4227132"/>
            </a:xfrm>
            <a:prstGeom prst="rect">
              <a:avLst/>
            </a:prstGeom>
            <a:solidFill>
              <a:srgbClr val="C00000">
                <a:alpha val="25000"/>
              </a:srgbClr>
            </a:solid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3" name="TextBox 42"/>
            <p:cNvSpPr txBox="1"/>
            <p:nvPr/>
          </p:nvSpPr>
          <p:spPr>
            <a:xfrm>
              <a:off x="7182715" y="1177587"/>
              <a:ext cx="1246495" cy="677108"/>
            </a:xfrm>
            <a:prstGeom prst="rect">
              <a:avLst/>
            </a:prstGeom>
            <a:noFill/>
            <a:ln>
              <a:noFill/>
            </a:ln>
          </p:spPr>
          <p:txBody>
            <a:bodyPr wrap="none" rtlCol="0">
              <a:spAutoFit/>
            </a:bodyPr>
            <a:lstStyle/>
            <a:p>
              <a:r>
                <a:rPr lang="en-US" sz="2700" b="1" dirty="0">
                  <a:solidFill>
                    <a:schemeClr val="accent2">
                      <a:lumMod val="75000"/>
                    </a:schemeClr>
                  </a:solidFill>
                </a:rPr>
                <a:t>NFM</a:t>
              </a:r>
              <a:endParaRPr lang="en-GB" sz="2700" b="1" dirty="0">
                <a:solidFill>
                  <a:schemeClr val="accent2">
                    <a:lumMod val="75000"/>
                  </a:schemeClr>
                </a:solidFill>
              </a:endParaRPr>
            </a:p>
          </p:txBody>
        </p:sp>
      </p:grpSp>
      <p:sp>
        <p:nvSpPr>
          <p:cNvPr id="45" name="Title 44"/>
          <p:cNvSpPr>
            <a:spLocks noGrp="1"/>
          </p:cNvSpPr>
          <p:nvPr>
            <p:ph type="title"/>
          </p:nvPr>
        </p:nvSpPr>
        <p:spPr>
          <a:xfrm>
            <a:off x="619124" y="577"/>
            <a:ext cx="8524876" cy="804896"/>
          </a:xfrm>
        </p:spPr>
        <p:txBody>
          <a:bodyPr/>
          <a:lstStyle/>
          <a:p>
            <a:r>
              <a:rPr lang="en-US" dirty="0"/>
              <a:t>MUSE: AO modes of GALACSI</a:t>
            </a:r>
            <a:endParaRPr lang="en-GB" dirty="0"/>
          </a:p>
        </p:txBody>
      </p:sp>
      <p:pic>
        <p:nvPicPr>
          <p:cNvPr id="6" name="Picture 5" descr="A picture containing oven, cooking, close, grill&#10;&#10;Description automatically generated">
            <a:extLst>
              <a:ext uri="{FF2B5EF4-FFF2-40B4-BE49-F238E27FC236}">
                <a16:creationId xmlns:a16="http://schemas.microsoft.com/office/drawing/2014/main" id="{CC77B09E-D89B-4457-BFC6-8FA723A15558}"/>
              </a:ext>
            </a:extLst>
          </p:cNvPr>
          <p:cNvPicPr>
            <a:picLocks noChangeAspect="1"/>
          </p:cNvPicPr>
          <p:nvPr/>
        </p:nvPicPr>
        <p:blipFill>
          <a:blip r:embed="rId5"/>
          <a:stretch>
            <a:fillRect/>
          </a:stretch>
        </p:blipFill>
        <p:spPr>
          <a:xfrm>
            <a:off x="-17302" y="805053"/>
            <a:ext cx="4258499" cy="2837890"/>
          </a:xfrm>
          <a:prstGeom prst="rect">
            <a:avLst/>
          </a:prstGeom>
        </p:spPr>
      </p:pic>
      <p:sp>
        <p:nvSpPr>
          <p:cNvPr id="47" name="Content Placeholder 3">
            <a:extLst>
              <a:ext uri="{FF2B5EF4-FFF2-40B4-BE49-F238E27FC236}">
                <a16:creationId xmlns:a16="http://schemas.microsoft.com/office/drawing/2014/main" id="{A8F01CF0-F4D6-4AF9-9323-D1175C7F57AE}"/>
              </a:ext>
            </a:extLst>
          </p:cNvPr>
          <p:cNvSpPr txBox="1">
            <a:spLocks/>
          </p:cNvSpPr>
          <p:nvPr/>
        </p:nvSpPr>
        <p:spPr bwMode="auto">
          <a:xfrm>
            <a:off x="72665" y="3830323"/>
            <a:ext cx="4207669" cy="80489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Autofit/>
          </a:bodyPr>
          <a:lstStyle>
            <a:lvl1pPr marL="324000" indent="-324000" algn="l" rtl="0" eaLnBrk="1" fontAlgn="base" hangingPunct="1">
              <a:spcBef>
                <a:spcPts val="1200"/>
              </a:spcBef>
              <a:spcAft>
                <a:spcPts val="0"/>
              </a:spcAft>
              <a:buClr>
                <a:srgbClr val="FF0000"/>
              </a:buClr>
              <a:buSzPct val="90000"/>
              <a:buFontTx/>
              <a:buBlip>
                <a:blip r:embed="rId6"/>
              </a:buBlip>
              <a:defRPr sz="2800">
                <a:solidFill>
                  <a:schemeClr val="tx1"/>
                </a:solidFill>
                <a:latin typeface="+mn-lt"/>
                <a:ea typeface="ＭＳ Ｐゴシック" charset="0"/>
                <a:cs typeface="+mn-cs"/>
              </a:defRPr>
            </a:lvl1pPr>
            <a:lvl2pPr marL="742950" indent="-285750" algn="l" rtl="0" eaLnBrk="1" fontAlgn="base" hangingPunct="1">
              <a:spcBef>
                <a:spcPts val="600"/>
              </a:spcBef>
              <a:spcAft>
                <a:spcPts val="0"/>
              </a:spcAft>
              <a:buClr>
                <a:schemeClr val="accent1"/>
              </a:buClr>
              <a:buFont typeface="Wingdings" charset="0"/>
              <a:buChar char="Ø"/>
              <a:defRPr sz="2400">
                <a:solidFill>
                  <a:schemeClr val="tx1"/>
                </a:solidFill>
                <a:latin typeface="+mn-lt"/>
                <a:ea typeface="ＭＳ Ｐゴシック" charset="0"/>
              </a:defRPr>
            </a:lvl2pPr>
            <a:lvl3pPr marL="1143000" indent="-228600" algn="l" rtl="0" eaLnBrk="1" fontAlgn="base" hangingPunct="1">
              <a:spcBef>
                <a:spcPts val="0"/>
              </a:spcBef>
              <a:spcAft>
                <a:spcPct val="0"/>
              </a:spcAft>
              <a:buClr>
                <a:schemeClr val="tx2"/>
              </a:buClr>
              <a:buChar char="•"/>
              <a:defRPr sz="2000">
                <a:solidFill>
                  <a:schemeClr val="tx1"/>
                </a:solidFill>
                <a:latin typeface="+mn-lt"/>
                <a:ea typeface="ＭＳ Ｐゴシック" charset="0"/>
              </a:defRPr>
            </a:lvl3pPr>
            <a:lvl4pPr marL="1600200" indent="-228600" algn="l" rtl="0" eaLnBrk="1" fontAlgn="base" hangingPunct="1">
              <a:spcBef>
                <a:spcPts val="0"/>
              </a:spcBef>
              <a:spcAft>
                <a:spcPct val="0"/>
              </a:spcAft>
              <a:buChar char="–"/>
              <a:defRPr sz="2000">
                <a:solidFill>
                  <a:schemeClr val="tx1"/>
                </a:solidFill>
                <a:latin typeface="+mn-lt"/>
                <a:ea typeface="ＭＳ Ｐゴシック" charset="0"/>
              </a:defRPr>
            </a:lvl4pPr>
            <a:lvl5pPr marL="2057400" indent="-228600" algn="l" rtl="0" eaLnBrk="1" fontAlgn="base" hangingPunct="1">
              <a:spcBef>
                <a:spcPts val="0"/>
              </a:spcBef>
              <a:spcAft>
                <a:spcPct val="0"/>
              </a:spcAft>
              <a:buChar char="»"/>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None/>
            </a:pPr>
            <a:r>
              <a:rPr lang="en-US" sz="1600" b="1" dirty="0"/>
              <a:t>Performance requirements</a:t>
            </a:r>
          </a:p>
          <a:p>
            <a:r>
              <a:rPr lang="en-US" sz="1600" dirty="0"/>
              <a:t>WFM: improve EE x2 in 0.2” over 1’</a:t>
            </a:r>
          </a:p>
          <a:p>
            <a:r>
              <a:rPr lang="en-US" sz="1600" dirty="0"/>
              <a:t>NFM: SR &gt; 5% (goal 10%) @ 650 nm</a:t>
            </a:r>
          </a:p>
        </p:txBody>
      </p:sp>
    </p:spTree>
    <p:extLst>
      <p:ext uri="{BB962C8B-B14F-4D97-AF65-F5344CB8AC3E}">
        <p14:creationId xmlns:p14="http://schemas.microsoft.com/office/powerpoint/2010/main" val="203058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3B82AF1-129B-45D5-890C-5F3EB8F8F20E}"/>
              </a:ext>
            </a:extLst>
          </p:cNvPr>
          <p:cNvSpPr>
            <a:spLocks noGrp="1"/>
          </p:cNvSpPr>
          <p:nvPr>
            <p:ph type="ftr" sz="quarter" idx="3"/>
          </p:nvPr>
        </p:nvSpPr>
        <p:spPr/>
        <p:txBody>
          <a:bodyPr/>
          <a:lstStyle/>
          <a:p>
            <a:r>
              <a:rPr lang="en-US" dirty="0"/>
              <a:t>GALACSI NFM Upgrades, 4</a:t>
            </a:r>
            <a:r>
              <a:rPr lang="en-US" baseline="30000" dirty="0"/>
              <a:t>th</a:t>
            </a:r>
            <a:r>
              <a:rPr lang="en-US" dirty="0"/>
              <a:t> November 2021</a:t>
            </a:r>
            <a:endParaRPr lang="en-GB" dirty="0"/>
          </a:p>
        </p:txBody>
      </p:sp>
      <p:sp>
        <p:nvSpPr>
          <p:cNvPr id="3" name="Slide Number Placeholder 2">
            <a:extLst>
              <a:ext uri="{FF2B5EF4-FFF2-40B4-BE49-F238E27FC236}">
                <a16:creationId xmlns:a16="http://schemas.microsoft.com/office/drawing/2014/main" id="{B4232F7F-0060-4B1A-A40A-CA5CC445C3C2}"/>
              </a:ext>
            </a:extLst>
          </p:cNvPr>
          <p:cNvSpPr>
            <a:spLocks noGrp="1"/>
          </p:cNvSpPr>
          <p:nvPr>
            <p:ph type="sldNum" sz="quarter" idx="4"/>
          </p:nvPr>
        </p:nvSpPr>
        <p:spPr/>
        <p:txBody>
          <a:bodyPr/>
          <a:lstStyle/>
          <a:p>
            <a:fld id="{CD6CA89A-7F63-7545-9B43-AF7DF332BE1B}" type="slidenum">
              <a:rPr lang="en-GB" smtClean="0"/>
              <a:pPr/>
              <a:t>5</a:t>
            </a:fld>
            <a:endParaRPr lang="en-GB"/>
          </a:p>
        </p:txBody>
      </p:sp>
      <p:sp>
        <p:nvSpPr>
          <p:cNvPr id="5" name="Title 4">
            <a:extLst>
              <a:ext uri="{FF2B5EF4-FFF2-40B4-BE49-F238E27FC236}">
                <a16:creationId xmlns:a16="http://schemas.microsoft.com/office/drawing/2014/main" id="{CD5A4159-3684-4EDB-AA53-ACE0BF518E2D}"/>
              </a:ext>
            </a:extLst>
          </p:cNvPr>
          <p:cNvSpPr>
            <a:spLocks noGrp="1"/>
          </p:cNvSpPr>
          <p:nvPr>
            <p:ph type="title"/>
          </p:nvPr>
        </p:nvSpPr>
        <p:spPr>
          <a:xfrm>
            <a:off x="619124" y="577"/>
            <a:ext cx="8524876" cy="804896"/>
          </a:xfrm>
        </p:spPr>
        <p:txBody>
          <a:bodyPr/>
          <a:lstStyle/>
          <a:p>
            <a:r>
              <a:rPr lang="en-US" dirty="0"/>
              <a:t>GALACSI NFM Upgrades Timeline</a:t>
            </a:r>
          </a:p>
        </p:txBody>
      </p:sp>
      <p:sp>
        <p:nvSpPr>
          <p:cNvPr id="8" name="Arrow: Notched Right 7">
            <a:extLst>
              <a:ext uri="{FF2B5EF4-FFF2-40B4-BE49-F238E27FC236}">
                <a16:creationId xmlns:a16="http://schemas.microsoft.com/office/drawing/2014/main" id="{40DCB768-CF8A-4E36-915B-E67CD997FB98}"/>
              </a:ext>
            </a:extLst>
          </p:cNvPr>
          <p:cNvSpPr/>
          <p:nvPr/>
        </p:nvSpPr>
        <p:spPr bwMode="auto">
          <a:xfrm>
            <a:off x="94468" y="2076450"/>
            <a:ext cx="9049532" cy="1270000"/>
          </a:xfrm>
          <a:prstGeom prst="notchedRightArrow">
            <a:avLst/>
          </a:prstGeom>
          <a:solidFill>
            <a:schemeClr val="accent1">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9" name="Oval 8">
            <a:extLst>
              <a:ext uri="{FF2B5EF4-FFF2-40B4-BE49-F238E27FC236}">
                <a16:creationId xmlns:a16="http://schemas.microsoft.com/office/drawing/2014/main" id="{A06892F6-EFF5-4B7D-A87C-B5291DB0D592}"/>
              </a:ext>
            </a:extLst>
          </p:cNvPr>
          <p:cNvSpPr/>
          <p:nvPr/>
        </p:nvSpPr>
        <p:spPr bwMode="auto">
          <a:xfrm>
            <a:off x="873490" y="2613025"/>
            <a:ext cx="196850" cy="19685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0" name="Oval 9">
            <a:extLst>
              <a:ext uri="{FF2B5EF4-FFF2-40B4-BE49-F238E27FC236}">
                <a16:creationId xmlns:a16="http://schemas.microsoft.com/office/drawing/2014/main" id="{DC240D5E-3A45-49AB-8432-2A0DD70FBC4F}"/>
              </a:ext>
            </a:extLst>
          </p:cNvPr>
          <p:cNvSpPr/>
          <p:nvPr/>
        </p:nvSpPr>
        <p:spPr bwMode="auto">
          <a:xfrm>
            <a:off x="2692091" y="2607361"/>
            <a:ext cx="196850" cy="19685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0EB5A390-79C5-4DAF-9207-6CC28D3816AB}"/>
              </a:ext>
            </a:extLst>
          </p:cNvPr>
          <p:cNvSpPr/>
          <p:nvPr/>
        </p:nvSpPr>
        <p:spPr bwMode="auto">
          <a:xfrm>
            <a:off x="6327416" y="2621217"/>
            <a:ext cx="196850" cy="19685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2" name="Oval 11">
            <a:extLst>
              <a:ext uri="{FF2B5EF4-FFF2-40B4-BE49-F238E27FC236}">
                <a16:creationId xmlns:a16="http://schemas.microsoft.com/office/drawing/2014/main" id="{C83852A0-59D5-42A1-B78F-4669967897C3}"/>
              </a:ext>
            </a:extLst>
          </p:cNvPr>
          <p:cNvSpPr/>
          <p:nvPr/>
        </p:nvSpPr>
        <p:spPr bwMode="auto">
          <a:xfrm>
            <a:off x="3704815" y="2618006"/>
            <a:ext cx="196850" cy="19685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3" name="TextBox 12">
            <a:extLst>
              <a:ext uri="{FF2B5EF4-FFF2-40B4-BE49-F238E27FC236}">
                <a16:creationId xmlns:a16="http://schemas.microsoft.com/office/drawing/2014/main" id="{3591390B-A218-469E-9622-48D143344A6B}"/>
              </a:ext>
            </a:extLst>
          </p:cNvPr>
          <p:cNvSpPr txBox="1"/>
          <p:nvPr/>
        </p:nvSpPr>
        <p:spPr>
          <a:xfrm>
            <a:off x="11112" y="1536152"/>
            <a:ext cx="1941558" cy="923330"/>
          </a:xfrm>
          <a:prstGeom prst="rect">
            <a:avLst/>
          </a:prstGeom>
          <a:noFill/>
        </p:spPr>
        <p:txBody>
          <a:bodyPr wrap="none" rtlCol="0">
            <a:spAutoFit/>
          </a:bodyPr>
          <a:lstStyle/>
          <a:p>
            <a:pPr algn="ctr"/>
            <a:r>
              <a:rPr lang="en-US" b="1" dirty="0">
                <a:solidFill>
                  <a:schemeClr val="accent1"/>
                </a:solidFill>
              </a:rPr>
              <a:t>NFM</a:t>
            </a:r>
          </a:p>
          <a:p>
            <a:pPr algn="ctr"/>
            <a:r>
              <a:rPr lang="en-US" b="1" dirty="0">
                <a:solidFill>
                  <a:schemeClr val="accent1"/>
                </a:solidFill>
              </a:rPr>
              <a:t> commissioning</a:t>
            </a:r>
          </a:p>
          <a:p>
            <a:pPr algn="ctr"/>
            <a:r>
              <a:rPr lang="en-US" b="1" dirty="0">
                <a:solidFill>
                  <a:schemeClr val="accent1"/>
                </a:solidFill>
              </a:rPr>
              <a:t>Q1 2018</a:t>
            </a:r>
          </a:p>
        </p:txBody>
      </p:sp>
      <p:sp>
        <p:nvSpPr>
          <p:cNvPr id="14" name="Oval 13">
            <a:extLst>
              <a:ext uri="{FF2B5EF4-FFF2-40B4-BE49-F238E27FC236}">
                <a16:creationId xmlns:a16="http://schemas.microsoft.com/office/drawing/2014/main" id="{4B3CD49F-C395-4B8B-8D84-6700102749CA}"/>
              </a:ext>
            </a:extLst>
          </p:cNvPr>
          <p:cNvSpPr/>
          <p:nvPr/>
        </p:nvSpPr>
        <p:spPr bwMode="auto">
          <a:xfrm>
            <a:off x="7812325" y="2621217"/>
            <a:ext cx="196850" cy="19685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5" name="TextBox 14">
            <a:extLst>
              <a:ext uri="{FF2B5EF4-FFF2-40B4-BE49-F238E27FC236}">
                <a16:creationId xmlns:a16="http://schemas.microsoft.com/office/drawing/2014/main" id="{09C31CE3-3241-46A9-A9C7-DF5D1A6C9479}"/>
              </a:ext>
            </a:extLst>
          </p:cNvPr>
          <p:cNvSpPr txBox="1"/>
          <p:nvPr/>
        </p:nvSpPr>
        <p:spPr>
          <a:xfrm>
            <a:off x="2007710" y="1753553"/>
            <a:ext cx="1614546" cy="646331"/>
          </a:xfrm>
          <a:prstGeom prst="rect">
            <a:avLst/>
          </a:prstGeom>
          <a:noFill/>
        </p:spPr>
        <p:txBody>
          <a:bodyPr wrap="none" rtlCol="0">
            <a:spAutoFit/>
          </a:bodyPr>
          <a:lstStyle/>
          <a:p>
            <a:pPr algn="ctr"/>
            <a:r>
              <a:rPr lang="en-US" b="1" dirty="0">
                <a:solidFill>
                  <a:schemeClr val="accent1"/>
                </a:solidFill>
              </a:rPr>
              <a:t>IRLOS+ Start</a:t>
            </a:r>
          </a:p>
          <a:p>
            <a:pPr algn="ctr"/>
            <a:r>
              <a:rPr lang="en-US" b="1" dirty="0">
                <a:solidFill>
                  <a:schemeClr val="accent1"/>
                </a:solidFill>
              </a:rPr>
              <a:t>March 2019</a:t>
            </a:r>
          </a:p>
        </p:txBody>
      </p:sp>
      <p:sp>
        <p:nvSpPr>
          <p:cNvPr id="16" name="TextBox 15">
            <a:extLst>
              <a:ext uri="{FF2B5EF4-FFF2-40B4-BE49-F238E27FC236}">
                <a16:creationId xmlns:a16="http://schemas.microsoft.com/office/drawing/2014/main" id="{4E4038F0-4B2F-4B0F-94A0-296D9905EE4E}"/>
              </a:ext>
            </a:extLst>
          </p:cNvPr>
          <p:cNvSpPr txBox="1"/>
          <p:nvPr/>
        </p:nvSpPr>
        <p:spPr>
          <a:xfrm>
            <a:off x="3084867" y="3053829"/>
            <a:ext cx="1646606" cy="923330"/>
          </a:xfrm>
          <a:prstGeom prst="rect">
            <a:avLst/>
          </a:prstGeom>
          <a:noFill/>
        </p:spPr>
        <p:txBody>
          <a:bodyPr wrap="none" rtlCol="0">
            <a:spAutoFit/>
          </a:bodyPr>
          <a:lstStyle/>
          <a:p>
            <a:pPr algn="ctr"/>
            <a:r>
              <a:rPr lang="en-US" b="1" dirty="0">
                <a:solidFill>
                  <a:schemeClr val="accent1"/>
                </a:solidFill>
              </a:rPr>
              <a:t>Tomography</a:t>
            </a:r>
          </a:p>
          <a:p>
            <a:pPr algn="ctr"/>
            <a:r>
              <a:rPr lang="en-US" b="1" dirty="0">
                <a:solidFill>
                  <a:schemeClr val="accent1"/>
                </a:solidFill>
              </a:rPr>
              <a:t>optimization</a:t>
            </a:r>
          </a:p>
          <a:p>
            <a:pPr algn="ctr"/>
            <a:r>
              <a:rPr lang="en-US" b="1" dirty="0">
                <a:solidFill>
                  <a:schemeClr val="accent1"/>
                </a:solidFill>
              </a:rPr>
              <a:t>October 2019</a:t>
            </a:r>
          </a:p>
        </p:txBody>
      </p:sp>
      <p:pic>
        <p:nvPicPr>
          <p:cNvPr id="17" name="Picture 16">
            <a:extLst>
              <a:ext uri="{FF2B5EF4-FFF2-40B4-BE49-F238E27FC236}">
                <a16:creationId xmlns:a16="http://schemas.microsoft.com/office/drawing/2014/main" id="{17CBEE22-B5D4-43B1-BDF3-2F2C78CC2D13}"/>
              </a:ext>
            </a:extLst>
          </p:cNvPr>
          <p:cNvPicPr>
            <a:picLocks noChangeAspect="1"/>
          </p:cNvPicPr>
          <p:nvPr/>
        </p:nvPicPr>
        <p:blipFill>
          <a:blip r:embed="rId3"/>
          <a:stretch>
            <a:fillRect/>
          </a:stretch>
        </p:blipFill>
        <p:spPr>
          <a:xfrm>
            <a:off x="3666932" y="1500529"/>
            <a:ext cx="908571" cy="880000"/>
          </a:xfrm>
          <a:prstGeom prst="rect">
            <a:avLst/>
          </a:prstGeom>
        </p:spPr>
      </p:pic>
      <p:pic>
        <p:nvPicPr>
          <p:cNvPr id="18" name="Picture 17">
            <a:extLst>
              <a:ext uri="{FF2B5EF4-FFF2-40B4-BE49-F238E27FC236}">
                <a16:creationId xmlns:a16="http://schemas.microsoft.com/office/drawing/2014/main" id="{407B5E44-442D-49D1-9132-44E75A1BB6F7}"/>
              </a:ext>
            </a:extLst>
          </p:cNvPr>
          <p:cNvPicPr>
            <a:picLocks noChangeAspect="1"/>
          </p:cNvPicPr>
          <p:nvPr/>
        </p:nvPicPr>
        <p:blipFill>
          <a:blip r:embed="rId4"/>
          <a:stretch>
            <a:fillRect/>
          </a:stretch>
        </p:blipFill>
        <p:spPr>
          <a:xfrm>
            <a:off x="4588615" y="1500529"/>
            <a:ext cx="897143" cy="880000"/>
          </a:xfrm>
          <a:prstGeom prst="rect">
            <a:avLst/>
          </a:prstGeom>
        </p:spPr>
      </p:pic>
      <p:pic>
        <p:nvPicPr>
          <p:cNvPr id="19" name="Picture 18">
            <a:extLst>
              <a:ext uri="{FF2B5EF4-FFF2-40B4-BE49-F238E27FC236}">
                <a16:creationId xmlns:a16="http://schemas.microsoft.com/office/drawing/2014/main" id="{3243DEA4-79D7-426D-A2E3-F7D9127ED2C4}"/>
              </a:ext>
            </a:extLst>
          </p:cNvPr>
          <p:cNvPicPr>
            <a:picLocks noChangeAspect="1"/>
          </p:cNvPicPr>
          <p:nvPr/>
        </p:nvPicPr>
        <p:blipFill rotWithShape="1">
          <a:blip r:embed="rId5"/>
          <a:srcRect l="3548" t="61446" r="66087"/>
          <a:stretch/>
        </p:blipFill>
        <p:spPr>
          <a:xfrm>
            <a:off x="94468" y="3070537"/>
            <a:ext cx="2618751" cy="1457762"/>
          </a:xfrm>
          <a:prstGeom prst="rect">
            <a:avLst/>
          </a:prstGeom>
        </p:spPr>
      </p:pic>
      <p:pic>
        <p:nvPicPr>
          <p:cNvPr id="20" name="Picture 19" descr="A picture containing text, electronics, projector, gear&#10;&#10;Description automatically generated">
            <a:extLst>
              <a:ext uri="{FF2B5EF4-FFF2-40B4-BE49-F238E27FC236}">
                <a16:creationId xmlns:a16="http://schemas.microsoft.com/office/drawing/2014/main" id="{D80BF8A3-C9BF-49CB-8A32-9FA86A6267D6}"/>
              </a:ext>
            </a:extLst>
          </p:cNvPr>
          <p:cNvPicPr>
            <a:picLocks noChangeAspect="1"/>
          </p:cNvPicPr>
          <p:nvPr/>
        </p:nvPicPr>
        <p:blipFill rotWithShape="1">
          <a:blip r:embed="rId6"/>
          <a:srcRect l="23031" t="3498" r="18928" b="10103"/>
          <a:stretch/>
        </p:blipFill>
        <p:spPr>
          <a:xfrm>
            <a:off x="5690468" y="1080044"/>
            <a:ext cx="1273896" cy="1319840"/>
          </a:xfrm>
          <a:prstGeom prst="rect">
            <a:avLst/>
          </a:prstGeom>
        </p:spPr>
      </p:pic>
      <p:sp>
        <p:nvSpPr>
          <p:cNvPr id="21" name="TextBox 20">
            <a:extLst>
              <a:ext uri="{FF2B5EF4-FFF2-40B4-BE49-F238E27FC236}">
                <a16:creationId xmlns:a16="http://schemas.microsoft.com/office/drawing/2014/main" id="{4E6268ED-DDEE-4356-9647-A8A0CD7CE9AC}"/>
              </a:ext>
            </a:extLst>
          </p:cNvPr>
          <p:cNvSpPr txBox="1"/>
          <p:nvPr/>
        </p:nvSpPr>
        <p:spPr>
          <a:xfrm>
            <a:off x="5503107" y="3014044"/>
            <a:ext cx="1774846" cy="923330"/>
          </a:xfrm>
          <a:prstGeom prst="rect">
            <a:avLst/>
          </a:prstGeom>
          <a:noFill/>
        </p:spPr>
        <p:txBody>
          <a:bodyPr wrap="none" rtlCol="0">
            <a:spAutoFit/>
          </a:bodyPr>
          <a:lstStyle/>
          <a:p>
            <a:pPr algn="ctr"/>
            <a:r>
              <a:rPr lang="en-US" b="1" dirty="0">
                <a:solidFill>
                  <a:schemeClr val="accent1"/>
                </a:solidFill>
              </a:rPr>
              <a:t>IRLOS+ </a:t>
            </a:r>
          </a:p>
          <a:p>
            <a:pPr algn="ctr"/>
            <a:r>
              <a:rPr lang="en-US" b="1" dirty="0">
                <a:solidFill>
                  <a:schemeClr val="accent1"/>
                </a:solidFill>
              </a:rPr>
              <a:t>AIV &amp; Comm 1</a:t>
            </a:r>
          </a:p>
          <a:p>
            <a:pPr algn="ctr"/>
            <a:r>
              <a:rPr lang="en-US" b="1" dirty="0">
                <a:solidFill>
                  <a:schemeClr val="accent1"/>
                </a:solidFill>
              </a:rPr>
              <a:t>March 2021</a:t>
            </a:r>
          </a:p>
        </p:txBody>
      </p:sp>
      <p:pic>
        <p:nvPicPr>
          <p:cNvPr id="22" name="Picture 21" descr="A picture containing timeline&#10;&#10;Description automatically generated">
            <a:extLst>
              <a:ext uri="{FF2B5EF4-FFF2-40B4-BE49-F238E27FC236}">
                <a16:creationId xmlns:a16="http://schemas.microsoft.com/office/drawing/2014/main" id="{490CFE37-7F02-4298-A548-5A20D6BFA890}"/>
              </a:ext>
            </a:extLst>
          </p:cNvPr>
          <p:cNvPicPr>
            <a:picLocks noChangeAspect="1"/>
          </p:cNvPicPr>
          <p:nvPr/>
        </p:nvPicPr>
        <p:blipFill rotWithShape="1">
          <a:blip r:embed="rId7"/>
          <a:srcRect l="1101" t="1077" r="51403" b="33197"/>
          <a:stretch/>
        </p:blipFill>
        <p:spPr>
          <a:xfrm>
            <a:off x="7155955" y="1093811"/>
            <a:ext cx="1251173" cy="1298511"/>
          </a:xfrm>
          <a:prstGeom prst="rect">
            <a:avLst/>
          </a:prstGeom>
        </p:spPr>
      </p:pic>
      <p:sp>
        <p:nvSpPr>
          <p:cNvPr id="23" name="TextBox 22">
            <a:extLst>
              <a:ext uri="{FF2B5EF4-FFF2-40B4-BE49-F238E27FC236}">
                <a16:creationId xmlns:a16="http://schemas.microsoft.com/office/drawing/2014/main" id="{CA046A4D-43B2-45B0-9519-DF4C89785035}"/>
              </a:ext>
            </a:extLst>
          </p:cNvPr>
          <p:cNvSpPr txBox="1"/>
          <p:nvPr/>
        </p:nvSpPr>
        <p:spPr>
          <a:xfrm>
            <a:off x="7431672" y="3011490"/>
            <a:ext cx="1223413" cy="923330"/>
          </a:xfrm>
          <a:prstGeom prst="rect">
            <a:avLst/>
          </a:prstGeom>
          <a:noFill/>
        </p:spPr>
        <p:txBody>
          <a:bodyPr wrap="none" rtlCol="0">
            <a:spAutoFit/>
          </a:bodyPr>
          <a:lstStyle/>
          <a:p>
            <a:pPr algn="ctr"/>
            <a:r>
              <a:rPr lang="en-US" b="1" dirty="0">
                <a:solidFill>
                  <a:schemeClr val="accent1"/>
                </a:solidFill>
              </a:rPr>
              <a:t>IRLOS+ </a:t>
            </a:r>
          </a:p>
          <a:p>
            <a:pPr algn="ctr"/>
            <a:r>
              <a:rPr lang="en-US" b="1" dirty="0">
                <a:solidFill>
                  <a:schemeClr val="accent1"/>
                </a:solidFill>
              </a:rPr>
              <a:t>Comm 2</a:t>
            </a:r>
          </a:p>
          <a:p>
            <a:pPr algn="ctr"/>
            <a:r>
              <a:rPr lang="en-US" b="1" dirty="0">
                <a:solidFill>
                  <a:schemeClr val="accent1"/>
                </a:solidFill>
              </a:rPr>
              <a:t>July 2021</a:t>
            </a:r>
          </a:p>
        </p:txBody>
      </p:sp>
    </p:spTree>
    <p:extLst>
      <p:ext uri="{BB962C8B-B14F-4D97-AF65-F5344CB8AC3E}">
        <p14:creationId xmlns:p14="http://schemas.microsoft.com/office/powerpoint/2010/main" val="3819733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A110F0-36A3-4107-9097-E27701232B85}"/>
              </a:ext>
            </a:extLst>
          </p:cNvPr>
          <p:cNvSpPr>
            <a:spLocks noGrp="1"/>
          </p:cNvSpPr>
          <p:nvPr>
            <p:ph type="sldNum" sz="quarter" idx="4"/>
          </p:nvPr>
        </p:nvSpPr>
        <p:spPr>
          <a:xfrm>
            <a:off x="5207001" y="4839892"/>
            <a:ext cx="635000" cy="273844"/>
          </a:xfrm>
        </p:spPr>
        <p:txBody>
          <a:bodyPr anchor="ctr">
            <a:normAutofit/>
          </a:bodyPr>
          <a:lstStyle/>
          <a:p>
            <a:pPr>
              <a:spcAft>
                <a:spcPts val="450"/>
              </a:spcAft>
            </a:pPr>
            <a:fld id="{CD6CA89A-7F63-7545-9B43-AF7DF332BE1B}" type="slidenum">
              <a:rPr lang="en-GB" smtClean="0"/>
              <a:pPr>
                <a:spcAft>
                  <a:spcPts val="450"/>
                </a:spcAft>
              </a:pPr>
              <a:t>6</a:t>
            </a:fld>
            <a:endParaRPr lang="en-GB"/>
          </a:p>
        </p:txBody>
      </p:sp>
      <p:pic>
        <p:nvPicPr>
          <p:cNvPr id="7" name="Picture 6" descr="A picture containing graphical user interface&#10;&#10;Description automatically generated">
            <a:extLst>
              <a:ext uri="{FF2B5EF4-FFF2-40B4-BE49-F238E27FC236}">
                <a16:creationId xmlns:a16="http://schemas.microsoft.com/office/drawing/2014/main" id="{53B67C51-1955-4185-91FE-8BE0E59DA559}"/>
              </a:ext>
            </a:extLst>
          </p:cNvPr>
          <p:cNvPicPr>
            <a:picLocks noChangeAspect="1"/>
          </p:cNvPicPr>
          <p:nvPr/>
        </p:nvPicPr>
        <p:blipFill rotWithShape="1">
          <a:blip r:embed="rId3"/>
          <a:srcRect r="32414"/>
          <a:stretch/>
        </p:blipFill>
        <p:spPr>
          <a:xfrm>
            <a:off x="1" y="867805"/>
            <a:ext cx="5207000" cy="2946896"/>
          </a:xfrm>
          <a:prstGeom prst="rect">
            <a:avLst/>
          </a:prstGeom>
          <a:noFill/>
        </p:spPr>
      </p:pic>
      <p:sp>
        <p:nvSpPr>
          <p:cNvPr id="12" name="Title 4">
            <a:extLst>
              <a:ext uri="{FF2B5EF4-FFF2-40B4-BE49-F238E27FC236}">
                <a16:creationId xmlns:a16="http://schemas.microsoft.com/office/drawing/2014/main" id="{38B65A49-FD38-419E-BFFE-CE6E21EBA693}"/>
              </a:ext>
            </a:extLst>
          </p:cNvPr>
          <p:cNvSpPr>
            <a:spLocks noGrp="1"/>
          </p:cNvSpPr>
          <p:nvPr>
            <p:ph type="title"/>
          </p:nvPr>
        </p:nvSpPr>
        <p:spPr>
          <a:xfrm>
            <a:off x="629587" y="1"/>
            <a:ext cx="8514413" cy="804896"/>
          </a:xfrm>
        </p:spPr>
        <p:txBody>
          <a:bodyPr/>
          <a:lstStyle/>
          <a:p>
            <a:r>
              <a:rPr lang="en-US" dirty="0"/>
              <a:t>GALASCI/MUSE Narrow Field Mode</a:t>
            </a:r>
          </a:p>
        </p:txBody>
      </p:sp>
      <p:sp>
        <p:nvSpPr>
          <p:cNvPr id="10" name="Content Placeholder 3">
            <a:extLst>
              <a:ext uri="{FF2B5EF4-FFF2-40B4-BE49-F238E27FC236}">
                <a16:creationId xmlns:a16="http://schemas.microsoft.com/office/drawing/2014/main" id="{B15AA3E8-9BFE-4054-AD0F-26BEFA6FE47D}"/>
              </a:ext>
            </a:extLst>
          </p:cNvPr>
          <p:cNvSpPr txBox="1">
            <a:spLocks/>
          </p:cNvSpPr>
          <p:nvPr/>
        </p:nvSpPr>
        <p:spPr bwMode="auto">
          <a:xfrm>
            <a:off x="78910" y="3779983"/>
            <a:ext cx="8994751" cy="1082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51435" tIns="25718" rIns="51435" bIns="25718" numCol="1" anchor="t" anchorCtr="0" compatLnSpc="1">
            <a:prstTxWarp prst="textNoShape">
              <a:avLst/>
            </a:prstTxWarp>
          </a:bodyPr>
          <a:lstStyle>
            <a:lvl1pPr marL="324000" indent="-324000" algn="l" rtl="0" eaLnBrk="1" fontAlgn="base" hangingPunct="1">
              <a:spcBef>
                <a:spcPts val="1200"/>
              </a:spcBef>
              <a:spcAft>
                <a:spcPts val="0"/>
              </a:spcAft>
              <a:buClr>
                <a:srgbClr val="FF0000"/>
              </a:buClr>
              <a:buSzPct val="90000"/>
              <a:buFontTx/>
              <a:buBlip>
                <a:blip r:embed="rId4"/>
              </a:buBlip>
              <a:defRPr sz="2800">
                <a:solidFill>
                  <a:schemeClr val="tx1"/>
                </a:solidFill>
                <a:latin typeface="+mn-lt"/>
                <a:ea typeface="ＭＳ Ｐゴシック" charset="0"/>
                <a:cs typeface="+mn-cs"/>
              </a:defRPr>
            </a:lvl1pPr>
            <a:lvl2pPr marL="742950" indent="-285750" algn="l" rtl="0" eaLnBrk="1" fontAlgn="base" hangingPunct="1">
              <a:spcBef>
                <a:spcPts val="600"/>
              </a:spcBef>
              <a:spcAft>
                <a:spcPts val="0"/>
              </a:spcAft>
              <a:buClr>
                <a:schemeClr val="accent1"/>
              </a:buClr>
              <a:buFont typeface="Wingdings" charset="0"/>
              <a:buChar char="Ø"/>
              <a:defRPr sz="2400">
                <a:solidFill>
                  <a:schemeClr val="tx1"/>
                </a:solidFill>
                <a:latin typeface="+mn-lt"/>
                <a:ea typeface="ＭＳ Ｐゴシック" charset="0"/>
              </a:defRPr>
            </a:lvl2pPr>
            <a:lvl3pPr marL="1143000" indent="-228600" algn="l" rtl="0" eaLnBrk="1" fontAlgn="base" hangingPunct="1">
              <a:spcBef>
                <a:spcPts val="0"/>
              </a:spcBef>
              <a:spcAft>
                <a:spcPct val="0"/>
              </a:spcAft>
              <a:buClr>
                <a:schemeClr val="tx2"/>
              </a:buClr>
              <a:buChar char="•"/>
              <a:defRPr sz="2000">
                <a:solidFill>
                  <a:schemeClr val="tx1"/>
                </a:solidFill>
                <a:latin typeface="+mn-lt"/>
                <a:ea typeface="ＭＳ Ｐゴシック" charset="0"/>
              </a:defRPr>
            </a:lvl3pPr>
            <a:lvl4pPr marL="1600200" indent="-228600" algn="l" rtl="0" eaLnBrk="1" fontAlgn="base" hangingPunct="1">
              <a:spcBef>
                <a:spcPts val="0"/>
              </a:spcBef>
              <a:spcAft>
                <a:spcPct val="0"/>
              </a:spcAft>
              <a:buChar char="–"/>
              <a:defRPr sz="2000">
                <a:solidFill>
                  <a:schemeClr val="tx1"/>
                </a:solidFill>
                <a:latin typeface="+mn-lt"/>
                <a:ea typeface="ＭＳ Ｐゴシック" charset="0"/>
              </a:defRPr>
            </a:lvl4pPr>
            <a:lvl5pPr marL="2057400" indent="-228600" algn="l" rtl="0" eaLnBrk="1" fontAlgn="base" hangingPunct="1">
              <a:spcBef>
                <a:spcPts val="0"/>
              </a:spcBef>
              <a:spcAft>
                <a:spcPct val="0"/>
              </a:spcAft>
              <a:buChar char="»"/>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1500" dirty="0"/>
              <a:t>The LTAO mode of MUSE is providing high spatial resolution in the visible domain</a:t>
            </a:r>
          </a:p>
          <a:p>
            <a:r>
              <a:rPr lang="en-US" sz="1500" dirty="0"/>
              <a:t>Performance limitation by suboptimal tomography</a:t>
            </a:r>
          </a:p>
          <a:p>
            <a:r>
              <a:rPr lang="en-US" sz="1500" dirty="0"/>
              <a:t>TT residuals and limiting magnitude of </a:t>
            </a:r>
            <a:r>
              <a:rPr lang="en-US" sz="1500" dirty="0" err="1"/>
              <a:t>Jmag</a:t>
            </a:r>
            <a:r>
              <a:rPr lang="en-US" sz="1500" dirty="0"/>
              <a:t>=15</a:t>
            </a:r>
          </a:p>
          <a:p>
            <a:pPr marL="0" indent="0">
              <a:buNone/>
            </a:pPr>
            <a:endParaRPr lang="en-US" sz="900" dirty="0">
              <a:cs typeface="JasmineUPC" panose="02020603050405020304" pitchFamily="18" charset="-34"/>
            </a:endParaRPr>
          </a:p>
        </p:txBody>
      </p:sp>
      <p:grpSp>
        <p:nvGrpSpPr>
          <p:cNvPr id="8" name="Group 7">
            <a:extLst>
              <a:ext uri="{FF2B5EF4-FFF2-40B4-BE49-F238E27FC236}">
                <a16:creationId xmlns:a16="http://schemas.microsoft.com/office/drawing/2014/main" id="{77A1AC39-E4A0-4C43-AA41-F021CE1E1914}"/>
              </a:ext>
            </a:extLst>
          </p:cNvPr>
          <p:cNvGrpSpPr/>
          <p:nvPr/>
        </p:nvGrpSpPr>
        <p:grpSpPr>
          <a:xfrm>
            <a:off x="6094552" y="4433279"/>
            <a:ext cx="2281578" cy="556083"/>
            <a:chOff x="8530515" y="5521185"/>
            <a:chExt cx="3042103" cy="741443"/>
          </a:xfrm>
        </p:grpSpPr>
        <p:sp>
          <p:nvSpPr>
            <p:cNvPr id="4" name="Arrow: Right 3">
              <a:extLst>
                <a:ext uri="{FF2B5EF4-FFF2-40B4-BE49-F238E27FC236}">
                  <a16:creationId xmlns:a16="http://schemas.microsoft.com/office/drawing/2014/main" id="{CFF11BEC-C853-4199-8044-56F4DC4EB0E0}"/>
                </a:ext>
              </a:extLst>
            </p:cNvPr>
            <p:cNvSpPr/>
            <p:nvPr/>
          </p:nvSpPr>
          <p:spPr bwMode="auto">
            <a:xfrm>
              <a:off x="8530515" y="5521185"/>
              <a:ext cx="978408"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r" defTabSz="685800" fontAlgn="base">
                <a:spcBef>
                  <a:spcPct val="0"/>
                </a:spcBef>
                <a:spcAft>
                  <a:spcPct val="0"/>
                </a:spcAft>
              </a:pPr>
              <a:endParaRPr lang="en-US" sz="1350" i="1">
                <a:latin typeface="Arial" charset="0"/>
              </a:endParaRPr>
            </a:p>
          </p:txBody>
        </p:sp>
        <p:sp>
          <p:nvSpPr>
            <p:cNvPr id="5" name="TextBox 4">
              <a:extLst>
                <a:ext uri="{FF2B5EF4-FFF2-40B4-BE49-F238E27FC236}">
                  <a16:creationId xmlns:a16="http://schemas.microsoft.com/office/drawing/2014/main" id="{6FD335AC-7CEE-42A8-8B81-DC0D0C2ED519}"/>
                </a:ext>
              </a:extLst>
            </p:cNvPr>
            <p:cNvSpPr txBox="1"/>
            <p:nvPr/>
          </p:nvSpPr>
          <p:spPr>
            <a:xfrm>
              <a:off x="9620803" y="5585520"/>
              <a:ext cx="1951815" cy="677108"/>
            </a:xfrm>
            <a:prstGeom prst="rect">
              <a:avLst/>
            </a:prstGeom>
            <a:noFill/>
          </p:spPr>
          <p:txBody>
            <a:bodyPr wrap="none" rtlCol="0">
              <a:spAutoFit/>
            </a:bodyPr>
            <a:lstStyle/>
            <a:p>
              <a:r>
                <a:rPr lang="en-US" sz="1350" b="1" dirty="0">
                  <a:solidFill>
                    <a:srgbClr val="FF0000"/>
                  </a:solidFill>
                </a:rPr>
                <a:t>IRLOS Upgrade</a:t>
              </a:r>
              <a:br>
                <a:rPr lang="en-US" sz="1350" b="1" dirty="0">
                  <a:solidFill>
                    <a:srgbClr val="FF0000"/>
                  </a:solidFill>
                </a:rPr>
              </a:br>
              <a:endParaRPr lang="en-US" sz="1350" b="1" dirty="0">
                <a:solidFill>
                  <a:srgbClr val="FF0000"/>
                </a:solidFill>
              </a:endParaRPr>
            </a:p>
          </p:txBody>
        </p:sp>
      </p:grpSp>
      <p:pic>
        <p:nvPicPr>
          <p:cNvPr id="13" name="Picture 12" descr="A picture containing graphical user interface&#10;&#10;Description automatically generated">
            <a:extLst>
              <a:ext uri="{FF2B5EF4-FFF2-40B4-BE49-F238E27FC236}">
                <a16:creationId xmlns:a16="http://schemas.microsoft.com/office/drawing/2014/main" id="{D9C4351C-0412-4983-BA90-12E7DDA9D486}"/>
              </a:ext>
            </a:extLst>
          </p:cNvPr>
          <p:cNvPicPr>
            <a:picLocks noChangeAspect="1"/>
          </p:cNvPicPr>
          <p:nvPr/>
        </p:nvPicPr>
        <p:blipFill rotWithShape="1">
          <a:blip r:embed="rId3"/>
          <a:srcRect l="67292"/>
          <a:stretch/>
        </p:blipFill>
        <p:spPr>
          <a:xfrm>
            <a:off x="2618000" y="894524"/>
            <a:ext cx="2519924" cy="2946896"/>
          </a:xfrm>
          <a:prstGeom prst="rect">
            <a:avLst/>
          </a:prstGeom>
          <a:noFill/>
        </p:spPr>
      </p:pic>
      <p:grpSp>
        <p:nvGrpSpPr>
          <p:cNvPr id="16" name="Group 15">
            <a:extLst>
              <a:ext uri="{FF2B5EF4-FFF2-40B4-BE49-F238E27FC236}">
                <a16:creationId xmlns:a16="http://schemas.microsoft.com/office/drawing/2014/main" id="{5CF48090-1074-4180-93DC-C5F114B27BC4}"/>
              </a:ext>
            </a:extLst>
          </p:cNvPr>
          <p:cNvGrpSpPr/>
          <p:nvPr/>
        </p:nvGrpSpPr>
        <p:grpSpPr>
          <a:xfrm>
            <a:off x="5066966" y="890767"/>
            <a:ext cx="2519924" cy="2946896"/>
            <a:chOff x="6755954" y="1187688"/>
            <a:chExt cx="3359899" cy="3929195"/>
          </a:xfrm>
        </p:grpSpPr>
        <p:grpSp>
          <p:nvGrpSpPr>
            <p:cNvPr id="9" name="Group 8">
              <a:extLst>
                <a:ext uri="{FF2B5EF4-FFF2-40B4-BE49-F238E27FC236}">
                  <a16:creationId xmlns:a16="http://schemas.microsoft.com/office/drawing/2014/main" id="{68986608-0498-45B1-9B42-4CBB09AB593C}"/>
                </a:ext>
              </a:extLst>
            </p:cNvPr>
            <p:cNvGrpSpPr/>
            <p:nvPr/>
          </p:nvGrpSpPr>
          <p:grpSpPr>
            <a:xfrm>
              <a:off x="6755954" y="1187688"/>
              <a:ext cx="3359899" cy="3929195"/>
              <a:chOff x="6755954" y="1187688"/>
              <a:chExt cx="3359899" cy="3929195"/>
            </a:xfrm>
          </p:grpSpPr>
          <p:pic>
            <p:nvPicPr>
              <p:cNvPr id="14" name="Picture 13" descr="A picture containing graphical user interface&#10;&#10;Description automatically generated">
                <a:extLst>
                  <a:ext uri="{FF2B5EF4-FFF2-40B4-BE49-F238E27FC236}">
                    <a16:creationId xmlns:a16="http://schemas.microsoft.com/office/drawing/2014/main" id="{9A072DDB-9ECB-4FCB-ACD9-5400C787B60F}"/>
                  </a:ext>
                </a:extLst>
              </p:cNvPr>
              <p:cNvPicPr>
                <a:picLocks noChangeAspect="1"/>
              </p:cNvPicPr>
              <p:nvPr/>
            </p:nvPicPr>
            <p:blipFill rotWithShape="1">
              <a:blip r:embed="rId3"/>
              <a:srcRect l="34366" r="32926"/>
              <a:stretch/>
            </p:blipFill>
            <p:spPr>
              <a:xfrm>
                <a:off x="6755954" y="1187688"/>
                <a:ext cx="3359899" cy="3929195"/>
              </a:xfrm>
              <a:prstGeom prst="rect">
                <a:avLst/>
              </a:prstGeom>
              <a:noFill/>
            </p:spPr>
          </p:pic>
          <p:sp>
            <p:nvSpPr>
              <p:cNvPr id="2" name="Rectangle 1">
                <a:extLst>
                  <a:ext uri="{FF2B5EF4-FFF2-40B4-BE49-F238E27FC236}">
                    <a16:creationId xmlns:a16="http://schemas.microsoft.com/office/drawing/2014/main" id="{F7488A0D-4B34-48C7-AF2B-6D4990F9BD08}"/>
                  </a:ext>
                </a:extLst>
              </p:cNvPr>
              <p:cNvSpPr/>
              <p:nvPr/>
            </p:nvSpPr>
            <p:spPr bwMode="auto">
              <a:xfrm>
                <a:off x="7315889" y="1205137"/>
                <a:ext cx="2334639" cy="299695"/>
              </a:xfrm>
              <a:prstGeom prst="rect">
                <a:avLst/>
              </a:prstGeom>
              <a:noFill/>
              <a:ln w="3810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r" defTabSz="685800" fontAlgn="base">
                  <a:spcBef>
                    <a:spcPct val="0"/>
                  </a:spcBef>
                  <a:spcAft>
                    <a:spcPct val="0"/>
                  </a:spcAft>
                </a:pPr>
                <a:endParaRPr lang="en-US" sz="1350" i="1">
                  <a:latin typeface="Arial" charset="0"/>
                </a:endParaRPr>
              </a:p>
            </p:txBody>
          </p:sp>
        </p:grpSp>
        <p:sp>
          <p:nvSpPr>
            <p:cNvPr id="15" name="Rectangle 14">
              <a:extLst>
                <a:ext uri="{FF2B5EF4-FFF2-40B4-BE49-F238E27FC236}">
                  <a16:creationId xmlns:a16="http://schemas.microsoft.com/office/drawing/2014/main" id="{5DFFE161-38FB-43B4-A4D9-27A2EE5F15B4}"/>
                </a:ext>
              </a:extLst>
            </p:cNvPr>
            <p:cNvSpPr/>
            <p:nvPr/>
          </p:nvSpPr>
          <p:spPr>
            <a:xfrm>
              <a:off x="7290343" y="1988319"/>
              <a:ext cx="2631490" cy="400109"/>
            </a:xfrm>
            <a:prstGeom prst="rect">
              <a:avLst/>
            </a:prstGeom>
          </p:spPr>
          <p:txBody>
            <a:bodyPr wrap="none">
              <a:spAutoFit/>
            </a:bodyPr>
            <a:lstStyle/>
            <a:p>
              <a:r>
                <a:rPr lang="en-US" sz="1350" dirty="0" err="1">
                  <a:solidFill>
                    <a:schemeClr val="bg1"/>
                  </a:solidFill>
                </a:rPr>
                <a:t>Goettgens</a:t>
              </a:r>
              <a:r>
                <a:rPr lang="en-US" sz="1350" dirty="0">
                  <a:solidFill>
                    <a:schemeClr val="bg1"/>
                  </a:solidFill>
                </a:rPr>
                <a:t> et al., </a:t>
              </a:r>
              <a:r>
                <a:rPr lang="en-US" sz="1350" dirty="0" err="1">
                  <a:solidFill>
                    <a:schemeClr val="bg1"/>
                  </a:solidFill>
                </a:rPr>
                <a:t>subm</a:t>
              </a:r>
              <a:r>
                <a:rPr lang="en-US" sz="1350" dirty="0">
                  <a:solidFill>
                    <a:schemeClr val="bg1"/>
                  </a:solidFill>
                </a:rPr>
                <a:t>.</a:t>
              </a:r>
              <a:endParaRPr lang="en-US" sz="1350" i="1" dirty="0">
                <a:solidFill>
                  <a:schemeClr val="bg1"/>
                </a:solidFill>
              </a:endParaRPr>
            </a:p>
          </p:txBody>
        </p:sp>
      </p:grpSp>
      <p:grpSp>
        <p:nvGrpSpPr>
          <p:cNvPr id="17" name="Group 16">
            <a:extLst>
              <a:ext uri="{FF2B5EF4-FFF2-40B4-BE49-F238E27FC236}">
                <a16:creationId xmlns:a16="http://schemas.microsoft.com/office/drawing/2014/main" id="{F667BD35-0721-4B26-BEAC-44DCD303C21F}"/>
              </a:ext>
            </a:extLst>
          </p:cNvPr>
          <p:cNvGrpSpPr/>
          <p:nvPr/>
        </p:nvGrpSpPr>
        <p:grpSpPr>
          <a:xfrm>
            <a:off x="6094553" y="4038713"/>
            <a:ext cx="3095631" cy="363474"/>
            <a:chOff x="8345877" y="5508930"/>
            <a:chExt cx="4127507" cy="484632"/>
          </a:xfrm>
        </p:grpSpPr>
        <p:sp>
          <p:nvSpPr>
            <p:cNvPr id="18" name="Arrow: Right 17">
              <a:extLst>
                <a:ext uri="{FF2B5EF4-FFF2-40B4-BE49-F238E27FC236}">
                  <a16:creationId xmlns:a16="http://schemas.microsoft.com/office/drawing/2014/main" id="{0E28CBA4-BBAC-4B4B-A289-CB88E41114E1}"/>
                </a:ext>
              </a:extLst>
            </p:cNvPr>
            <p:cNvSpPr/>
            <p:nvPr/>
          </p:nvSpPr>
          <p:spPr bwMode="auto">
            <a:xfrm>
              <a:off x="8345877" y="5508930"/>
              <a:ext cx="978408"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r" defTabSz="685800" fontAlgn="base">
                <a:spcBef>
                  <a:spcPct val="0"/>
                </a:spcBef>
                <a:spcAft>
                  <a:spcPct val="0"/>
                </a:spcAft>
              </a:pPr>
              <a:endParaRPr lang="en-US" sz="1350" i="1">
                <a:latin typeface="Arial" charset="0"/>
              </a:endParaRPr>
            </a:p>
          </p:txBody>
        </p:sp>
        <p:sp>
          <p:nvSpPr>
            <p:cNvPr id="19" name="TextBox 18">
              <a:extLst>
                <a:ext uri="{FF2B5EF4-FFF2-40B4-BE49-F238E27FC236}">
                  <a16:creationId xmlns:a16="http://schemas.microsoft.com/office/drawing/2014/main" id="{2FA9384A-77A4-463A-AB73-7C72236E1D95}"/>
                </a:ext>
              </a:extLst>
            </p:cNvPr>
            <p:cNvSpPr txBox="1"/>
            <p:nvPr/>
          </p:nvSpPr>
          <p:spPr>
            <a:xfrm>
              <a:off x="9422976" y="5569481"/>
              <a:ext cx="3050408" cy="400109"/>
            </a:xfrm>
            <a:prstGeom prst="rect">
              <a:avLst/>
            </a:prstGeom>
            <a:noFill/>
          </p:spPr>
          <p:txBody>
            <a:bodyPr wrap="none" rtlCol="0">
              <a:spAutoFit/>
            </a:bodyPr>
            <a:lstStyle/>
            <a:p>
              <a:r>
                <a:rPr lang="en-US" sz="1350" b="1" dirty="0">
                  <a:solidFill>
                    <a:srgbClr val="FF0000"/>
                  </a:solidFill>
                </a:rPr>
                <a:t>Tomography optimization</a:t>
              </a:r>
            </a:p>
          </p:txBody>
        </p:sp>
      </p:grpSp>
      <p:sp>
        <p:nvSpPr>
          <p:cNvPr id="21" name="Footer Placeholder 1">
            <a:extLst>
              <a:ext uri="{FF2B5EF4-FFF2-40B4-BE49-F238E27FC236}">
                <a16:creationId xmlns:a16="http://schemas.microsoft.com/office/drawing/2014/main" id="{2FC996D5-53D8-4780-8EE1-23FEC0C97EB1}"/>
              </a:ext>
            </a:extLst>
          </p:cNvPr>
          <p:cNvSpPr>
            <a:spLocks noGrp="1"/>
          </p:cNvSpPr>
          <p:nvPr>
            <p:ph type="ftr" sz="quarter" idx="3"/>
          </p:nvPr>
        </p:nvSpPr>
        <p:spPr>
          <a:xfrm>
            <a:off x="393690" y="4839891"/>
            <a:ext cx="4813311" cy="273844"/>
          </a:xfrm>
        </p:spPr>
        <p:txBody>
          <a:bodyPr/>
          <a:lstStyle/>
          <a:p>
            <a:r>
              <a:rPr lang="en-US" dirty="0"/>
              <a:t>GALACSI NFM Upgrades, 4</a:t>
            </a:r>
            <a:r>
              <a:rPr lang="en-US" baseline="30000" dirty="0"/>
              <a:t>th</a:t>
            </a:r>
            <a:r>
              <a:rPr lang="en-US" dirty="0"/>
              <a:t> November 2021</a:t>
            </a:r>
            <a:endParaRPr lang="en-GB" dirty="0"/>
          </a:p>
        </p:txBody>
      </p:sp>
    </p:spTree>
    <p:extLst>
      <p:ext uri="{BB962C8B-B14F-4D97-AF65-F5344CB8AC3E}">
        <p14:creationId xmlns:p14="http://schemas.microsoft.com/office/powerpoint/2010/main" val="87186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4232F7F-0060-4B1A-A40A-CA5CC445C3C2}"/>
              </a:ext>
            </a:extLst>
          </p:cNvPr>
          <p:cNvSpPr>
            <a:spLocks noGrp="1"/>
          </p:cNvSpPr>
          <p:nvPr>
            <p:ph type="sldNum" sz="quarter" idx="4"/>
          </p:nvPr>
        </p:nvSpPr>
        <p:spPr/>
        <p:txBody>
          <a:bodyPr/>
          <a:lstStyle/>
          <a:p>
            <a:fld id="{CD6CA89A-7F63-7545-9B43-AF7DF332BE1B}" type="slidenum">
              <a:rPr lang="en-GB" smtClean="0"/>
              <a:pPr/>
              <a:t>7</a:t>
            </a:fld>
            <a:endParaRPr lang="en-GB"/>
          </a:p>
        </p:txBody>
      </p:sp>
      <p:sp>
        <p:nvSpPr>
          <p:cNvPr id="5" name="Title 4">
            <a:extLst>
              <a:ext uri="{FF2B5EF4-FFF2-40B4-BE49-F238E27FC236}">
                <a16:creationId xmlns:a16="http://schemas.microsoft.com/office/drawing/2014/main" id="{CD5A4159-3684-4EDB-AA53-ACE0BF518E2D}"/>
              </a:ext>
            </a:extLst>
          </p:cNvPr>
          <p:cNvSpPr>
            <a:spLocks noGrp="1"/>
          </p:cNvSpPr>
          <p:nvPr>
            <p:ph type="title"/>
          </p:nvPr>
        </p:nvSpPr>
        <p:spPr>
          <a:xfrm>
            <a:off x="619124" y="577"/>
            <a:ext cx="8524876" cy="804896"/>
          </a:xfrm>
        </p:spPr>
        <p:txBody>
          <a:bodyPr/>
          <a:lstStyle/>
          <a:p>
            <a:r>
              <a:rPr lang="en-US" dirty="0"/>
              <a:t>GALACSI NFM Upgrades Timeline</a:t>
            </a:r>
          </a:p>
        </p:txBody>
      </p:sp>
      <p:sp>
        <p:nvSpPr>
          <p:cNvPr id="8" name="Arrow: Notched Right 7">
            <a:extLst>
              <a:ext uri="{FF2B5EF4-FFF2-40B4-BE49-F238E27FC236}">
                <a16:creationId xmlns:a16="http://schemas.microsoft.com/office/drawing/2014/main" id="{40DCB768-CF8A-4E36-915B-E67CD997FB98}"/>
              </a:ext>
            </a:extLst>
          </p:cNvPr>
          <p:cNvSpPr/>
          <p:nvPr/>
        </p:nvSpPr>
        <p:spPr bwMode="auto">
          <a:xfrm>
            <a:off x="94468" y="2076450"/>
            <a:ext cx="9049532" cy="1270000"/>
          </a:xfrm>
          <a:prstGeom prst="notchedRightArrow">
            <a:avLst/>
          </a:prstGeom>
          <a:solidFill>
            <a:schemeClr val="accent1">
              <a:lumMod val="20000"/>
              <a:lumOff val="80000"/>
            </a:schemeClr>
          </a:solidFill>
          <a:ln w="9525" cap="flat" cmpd="sng" algn="ctr">
            <a:solidFill>
              <a:schemeClr val="tx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9" name="Oval 8">
            <a:extLst>
              <a:ext uri="{FF2B5EF4-FFF2-40B4-BE49-F238E27FC236}">
                <a16:creationId xmlns:a16="http://schemas.microsoft.com/office/drawing/2014/main" id="{A06892F6-EFF5-4B7D-A87C-B5291DB0D592}"/>
              </a:ext>
            </a:extLst>
          </p:cNvPr>
          <p:cNvSpPr/>
          <p:nvPr/>
        </p:nvSpPr>
        <p:spPr bwMode="auto">
          <a:xfrm>
            <a:off x="873490" y="2613025"/>
            <a:ext cx="196850" cy="196850"/>
          </a:xfrm>
          <a:prstGeom prst="ellipse">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0" name="Oval 9">
            <a:extLst>
              <a:ext uri="{FF2B5EF4-FFF2-40B4-BE49-F238E27FC236}">
                <a16:creationId xmlns:a16="http://schemas.microsoft.com/office/drawing/2014/main" id="{DC240D5E-3A45-49AB-8432-2A0DD70FBC4F}"/>
              </a:ext>
            </a:extLst>
          </p:cNvPr>
          <p:cNvSpPr/>
          <p:nvPr/>
        </p:nvSpPr>
        <p:spPr bwMode="auto">
          <a:xfrm>
            <a:off x="2692091" y="2607361"/>
            <a:ext cx="196850" cy="196850"/>
          </a:xfrm>
          <a:prstGeom prst="ellipse">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0EB5A390-79C5-4DAF-9207-6CC28D3816AB}"/>
              </a:ext>
            </a:extLst>
          </p:cNvPr>
          <p:cNvSpPr/>
          <p:nvPr/>
        </p:nvSpPr>
        <p:spPr bwMode="auto">
          <a:xfrm>
            <a:off x="6327416" y="2621217"/>
            <a:ext cx="196850" cy="196850"/>
          </a:xfrm>
          <a:prstGeom prst="ellipse">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2" name="Oval 11">
            <a:extLst>
              <a:ext uri="{FF2B5EF4-FFF2-40B4-BE49-F238E27FC236}">
                <a16:creationId xmlns:a16="http://schemas.microsoft.com/office/drawing/2014/main" id="{C83852A0-59D5-42A1-B78F-4669967897C3}"/>
              </a:ext>
            </a:extLst>
          </p:cNvPr>
          <p:cNvSpPr/>
          <p:nvPr/>
        </p:nvSpPr>
        <p:spPr bwMode="auto">
          <a:xfrm>
            <a:off x="3704815" y="2618006"/>
            <a:ext cx="196850" cy="19685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3" name="TextBox 12">
            <a:extLst>
              <a:ext uri="{FF2B5EF4-FFF2-40B4-BE49-F238E27FC236}">
                <a16:creationId xmlns:a16="http://schemas.microsoft.com/office/drawing/2014/main" id="{3591390B-A218-469E-9622-48D143344A6B}"/>
              </a:ext>
            </a:extLst>
          </p:cNvPr>
          <p:cNvSpPr txBox="1"/>
          <p:nvPr/>
        </p:nvSpPr>
        <p:spPr>
          <a:xfrm>
            <a:off x="11112" y="1536152"/>
            <a:ext cx="1941558" cy="923330"/>
          </a:xfrm>
          <a:prstGeom prst="rect">
            <a:avLst/>
          </a:prstGeom>
          <a:noFill/>
        </p:spPr>
        <p:txBody>
          <a:bodyPr wrap="none" rtlCol="0">
            <a:spAutoFit/>
          </a:bodyPr>
          <a:lstStyle/>
          <a:p>
            <a:pPr algn="ctr"/>
            <a:r>
              <a:rPr lang="en-US" b="1" dirty="0">
                <a:solidFill>
                  <a:schemeClr val="bg1">
                    <a:lumMod val="85000"/>
                  </a:schemeClr>
                </a:solidFill>
              </a:rPr>
              <a:t>NFM</a:t>
            </a:r>
          </a:p>
          <a:p>
            <a:pPr algn="ctr"/>
            <a:r>
              <a:rPr lang="en-US" b="1" dirty="0">
                <a:solidFill>
                  <a:schemeClr val="bg1">
                    <a:lumMod val="85000"/>
                  </a:schemeClr>
                </a:solidFill>
              </a:rPr>
              <a:t> commissioning</a:t>
            </a:r>
          </a:p>
          <a:p>
            <a:pPr algn="ctr"/>
            <a:r>
              <a:rPr lang="en-US" b="1" dirty="0">
                <a:solidFill>
                  <a:schemeClr val="bg1">
                    <a:lumMod val="85000"/>
                  </a:schemeClr>
                </a:solidFill>
              </a:rPr>
              <a:t>Q1 2018</a:t>
            </a:r>
          </a:p>
        </p:txBody>
      </p:sp>
      <p:sp>
        <p:nvSpPr>
          <p:cNvPr id="14" name="Oval 13">
            <a:extLst>
              <a:ext uri="{FF2B5EF4-FFF2-40B4-BE49-F238E27FC236}">
                <a16:creationId xmlns:a16="http://schemas.microsoft.com/office/drawing/2014/main" id="{4B3CD49F-C395-4B8B-8D84-6700102749CA}"/>
              </a:ext>
            </a:extLst>
          </p:cNvPr>
          <p:cNvSpPr/>
          <p:nvPr/>
        </p:nvSpPr>
        <p:spPr bwMode="auto">
          <a:xfrm>
            <a:off x="7812325" y="2621217"/>
            <a:ext cx="196850" cy="196850"/>
          </a:xfrm>
          <a:prstGeom prst="ellipse">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15" name="TextBox 14">
            <a:extLst>
              <a:ext uri="{FF2B5EF4-FFF2-40B4-BE49-F238E27FC236}">
                <a16:creationId xmlns:a16="http://schemas.microsoft.com/office/drawing/2014/main" id="{09C31CE3-3241-46A9-A9C7-DF5D1A6C9479}"/>
              </a:ext>
            </a:extLst>
          </p:cNvPr>
          <p:cNvSpPr txBox="1"/>
          <p:nvPr/>
        </p:nvSpPr>
        <p:spPr>
          <a:xfrm>
            <a:off x="2007710" y="1753553"/>
            <a:ext cx="1614546" cy="646331"/>
          </a:xfrm>
          <a:prstGeom prst="rect">
            <a:avLst/>
          </a:prstGeom>
          <a:noFill/>
        </p:spPr>
        <p:txBody>
          <a:bodyPr wrap="none" rtlCol="0">
            <a:spAutoFit/>
          </a:bodyPr>
          <a:lstStyle/>
          <a:p>
            <a:pPr algn="ctr"/>
            <a:r>
              <a:rPr lang="en-US" b="1" dirty="0">
                <a:solidFill>
                  <a:schemeClr val="bg1">
                    <a:lumMod val="85000"/>
                  </a:schemeClr>
                </a:solidFill>
              </a:rPr>
              <a:t>IRLOS+ Start</a:t>
            </a:r>
          </a:p>
          <a:p>
            <a:pPr algn="ctr"/>
            <a:r>
              <a:rPr lang="en-US" b="1" dirty="0">
                <a:solidFill>
                  <a:schemeClr val="bg1">
                    <a:lumMod val="85000"/>
                  </a:schemeClr>
                </a:solidFill>
              </a:rPr>
              <a:t>March 2019</a:t>
            </a:r>
          </a:p>
        </p:txBody>
      </p:sp>
      <p:sp>
        <p:nvSpPr>
          <p:cNvPr id="16" name="TextBox 15">
            <a:extLst>
              <a:ext uri="{FF2B5EF4-FFF2-40B4-BE49-F238E27FC236}">
                <a16:creationId xmlns:a16="http://schemas.microsoft.com/office/drawing/2014/main" id="{4E4038F0-4B2F-4B0F-94A0-296D9905EE4E}"/>
              </a:ext>
            </a:extLst>
          </p:cNvPr>
          <p:cNvSpPr txBox="1"/>
          <p:nvPr/>
        </p:nvSpPr>
        <p:spPr>
          <a:xfrm>
            <a:off x="3084867" y="3053829"/>
            <a:ext cx="1646606" cy="923330"/>
          </a:xfrm>
          <a:prstGeom prst="rect">
            <a:avLst/>
          </a:prstGeom>
          <a:noFill/>
        </p:spPr>
        <p:txBody>
          <a:bodyPr wrap="none" rtlCol="0">
            <a:spAutoFit/>
          </a:bodyPr>
          <a:lstStyle/>
          <a:p>
            <a:pPr algn="ctr"/>
            <a:r>
              <a:rPr lang="en-US" b="1" dirty="0">
                <a:solidFill>
                  <a:schemeClr val="accent1"/>
                </a:solidFill>
              </a:rPr>
              <a:t>Tomography</a:t>
            </a:r>
          </a:p>
          <a:p>
            <a:pPr algn="ctr"/>
            <a:r>
              <a:rPr lang="en-US" b="1" dirty="0">
                <a:solidFill>
                  <a:schemeClr val="accent1"/>
                </a:solidFill>
              </a:rPr>
              <a:t>optimization</a:t>
            </a:r>
          </a:p>
          <a:p>
            <a:pPr algn="ctr"/>
            <a:r>
              <a:rPr lang="en-US" b="1" dirty="0">
                <a:solidFill>
                  <a:schemeClr val="accent1"/>
                </a:solidFill>
              </a:rPr>
              <a:t>October 2019</a:t>
            </a:r>
          </a:p>
        </p:txBody>
      </p:sp>
      <p:pic>
        <p:nvPicPr>
          <p:cNvPr id="17" name="Picture 16">
            <a:extLst>
              <a:ext uri="{FF2B5EF4-FFF2-40B4-BE49-F238E27FC236}">
                <a16:creationId xmlns:a16="http://schemas.microsoft.com/office/drawing/2014/main" id="{17CBEE22-B5D4-43B1-BDF3-2F2C78CC2D13}"/>
              </a:ext>
            </a:extLst>
          </p:cNvPr>
          <p:cNvPicPr>
            <a:picLocks noChangeAspect="1"/>
          </p:cNvPicPr>
          <p:nvPr/>
        </p:nvPicPr>
        <p:blipFill>
          <a:blip r:embed="rId3"/>
          <a:stretch>
            <a:fillRect/>
          </a:stretch>
        </p:blipFill>
        <p:spPr>
          <a:xfrm>
            <a:off x="3666932" y="1500529"/>
            <a:ext cx="908571" cy="880000"/>
          </a:xfrm>
          <a:prstGeom prst="rect">
            <a:avLst/>
          </a:prstGeom>
        </p:spPr>
      </p:pic>
      <p:pic>
        <p:nvPicPr>
          <p:cNvPr id="18" name="Picture 17">
            <a:extLst>
              <a:ext uri="{FF2B5EF4-FFF2-40B4-BE49-F238E27FC236}">
                <a16:creationId xmlns:a16="http://schemas.microsoft.com/office/drawing/2014/main" id="{407B5E44-442D-49D1-9132-44E75A1BB6F7}"/>
              </a:ext>
            </a:extLst>
          </p:cNvPr>
          <p:cNvPicPr>
            <a:picLocks noChangeAspect="1"/>
          </p:cNvPicPr>
          <p:nvPr/>
        </p:nvPicPr>
        <p:blipFill>
          <a:blip r:embed="rId4"/>
          <a:stretch>
            <a:fillRect/>
          </a:stretch>
        </p:blipFill>
        <p:spPr>
          <a:xfrm>
            <a:off x="4588615" y="1500529"/>
            <a:ext cx="897143" cy="880000"/>
          </a:xfrm>
          <a:prstGeom prst="rect">
            <a:avLst/>
          </a:prstGeom>
        </p:spPr>
      </p:pic>
      <p:pic>
        <p:nvPicPr>
          <p:cNvPr id="19" name="Picture 18">
            <a:extLst>
              <a:ext uri="{FF2B5EF4-FFF2-40B4-BE49-F238E27FC236}">
                <a16:creationId xmlns:a16="http://schemas.microsoft.com/office/drawing/2014/main" id="{3243DEA4-79D7-426D-A2E3-F7D9127ED2C4}"/>
              </a:ext>
            </a:extLst>
          </p:cNvPr>
          <p:cNvPicPr>
            <a:picLocks noChangeAspect="1"/>
          </p:cNvPicPr>
          <p:nvPr/>
        </p:nvPicPr>
        <p:blipFill rotWithShape="1">
          <a:blip r:embed="rId5"/>
          <a:srcRect l="3548" t="61446" r="66087"/>
          <a:stretch/>
        </p:blipFill>
        <p:spPr>
          <a:xfrm>
            <a:off x="94468" y="3070537"/>
            <a:ext cx="2618751" cy="1457762"/>
          </a:xfrm>
          <a:prstGeom prst="rect">
            <a:avLst/>
          </a:prstGeom>
        </p:spPr>
      </p:pic>
      <p:pic>
        <p:nvPicPr>
          <p:cNvPr id="20" name="Picture 19" descr="A picture containing text, electronics, projector, gear&#10;&#10;Description automatically generated">
            <a:extLst>
              <a:ext uri="{FF2B5EF4-FFF2-40B4-BE49-F238E27FC236}">
                <a16:creationId xmlns:a16="http://schemas.microsoft.com/office/drawing/2014/main" id="{D80BF8A3-C9BF-49CB-8A32-9FA86A6267D6}"/>
              </a:ext>
            </a:extLst>
          </p:cNvPr>
          <p:cNvPicPr>
            <a:picLocks noChangeAspect="1"/>
          </p:cNvPicPr>
          <p:nvPr/>
        </p:nvPicPr>
        <p:blipFill rotWithShape="1">
          <a:blip r:embed="rId6"/>
          <a:srcRect l="23031" t="3498" r="18928" b="10103"/>
          <a:stretch/>
        </p:blipFill>
        <p:spPr>
          <a:xfrm>
            <a:off x="5690468" y="1080044"/>
            <a:ext cx="1273896" cy="1319840"/>
          </a:xfrm>
          <a:prstGeom prst="rect">
            <a:avLst/>
          </a:prstGeom>
        </p:spPr>
      </p:pic>
      <p:sp>
        <p:nvSpPr>
          <p:cNvPr id="21" name="TextBox 20">
            <a:extLst>
              <a:ext uri="{FF2B5EF4-FFF2-40B4-BE49-F238E27FC236}">
                <a16:creationId xmlns:a16="http://schemas.microsoft.com/office/drawing/2014/main" id="{4E6268ED-DDEE-4356-9647-A8A0CD7CE9AC}"/>
              </a:ext>
            </a:extLst>
          </p:cNvPr>
          <p:cNvSpPr txBox="1"/>
          <p:nvPr/>
        </p:nvSpPr>
        <p:spPr>
          <a:xfrm>
            <a:off x="5503107" y="3014044"/>
            <a:ext cx="1774846" cy="923330"/>
          </a:xfrm>
          <a:prstGeom prst="rect">
            <a:avLst/>
          </a:prstGeom>
          <a:noFill/>
        </p:spPr>
        <p:txBody>
          <a:bodyPr wrap="none" rtlCol="0">
            <a:spAutoFit/>
          </a:bodyPr>
          <a:lstStyle/>
          <a:p>
            <a:pPr algn="ctr"/>
            <a:r>
              <a:rPr lang="en-US" b="1" dirty="0">
                <a:solidFill>
                  <a:schemeClr val="bg1">
                    <a:lumMod val="85000"/>
                  </a:schemeClr>
                </a:solidFill>
              </a:rPr>
              <a:t>IRLOS+ </a:t>
            </a:r>
          </a:p>
          <a:p>
            <a:pPr algn="ctr"/>
            <a:r>
              <a:rPr lang="en-US" b="1" dirty="0">
                <a:solidFill>
                  <a:schemeClr val="bg1">
                    <a:lumMod val="85000"/>
                  </a:schemeClr>
                </a:solidFill>
              </a:rPr>
              <a:t>AIV &amp; Comm 1</a:t>
            </a:r>
          </a:p>
          <a:p>
            <a:pPr algn="ctr"/>
            <a:r>
              <a:rPr lang="en-US" b="1" dirty="0">
                <a:solidFill>
                  <a:schemeClr val="bg1">
                    <a:lumMod val="85000"/>
                  </a:schemeClr>
                </a:solidFill>
              </a:rPr>
              <a:t>March 2021</a:t>
            </a:r>
          </a:p>
        </p:txBody>
      </p:sp>
      <p:pic>
        <p:nvPicPr>
          <p:cNvPr id="22" name="Picture 21" descr="A picture containing timeline&#10;&#10;Description automatically generated">
            <a:extLst>
              <a:ext uri="{FF2B5EF4-FFF2-40B4-BE49-F238E27FC236}">
                <a16:creationId xmlns:a16="http://schemas.microsoft.com/office/drawing/2014/main" id="{490CFE37-7F02-4298-A548-5A20D6BFA890}"/>
              </a:ext>
            </a:extLst>
          </p:cNvPr>
          <p:cNvPicPr>
            <a:picLocks noChangeAspect="1"/>
          </p:cNvPicPr>
          <p:nvPr/>
        </p:nvPicPr>
        <p:blipFill rotWithShape="1">
          <a:blip r:embed="rId7"/>
          <a:srcRect l="1101" t="1077" r="51403" b="33197"/>
          <a:stretch/>
        </p:blipFill>
        <p:spPr>
          <a:xfrm>
            <a:off x="7155955" y="1093811"/>
            <a:ext cx="1251173" cy="1298511"/>
          </a:xfrm>
          <a:prstGeom prst="rect">
            <a:avLst/>
          </a:prstGeom>
        </p:spPr>
      </p:pic>
      <p:sp>
        <p:nvSpPr>
          <p:cNvPr id="23" name="TextBox 22">
            <a:extLst>
              <a:ext uri="{FF2B5EF4-FFF2-40B4-BE49-F238E27FC236}">
                <a16:creationId xmlns:a16="http://schemas.microsoft.com/office/drawing/2014/main" id="{CA046A4D-43B2-45B0-9519-DF4C89785035}"/>
              </a:ext>
            </a:extLst>
          </p:cNvPr>
          <p:cNvSpPr txBox="1"/>
          <p:nvPr/>
        </p:nvSpPr>
        <p:spPr>
          <a:xfrm>
            <a:off x="7431672" y="3011490"/>
            <a:ext cx="1223413" cy="923330"/>
          </a:xfrm>
          <a:prstGeom prst="rect">
            <a:avLst/>
          </a:prstGeom>
          <a:noFill/>
        </p:spPr>
        <p:txBody>
          <a:bodyPr wrap="none" rtlCol="0">
            <a:spAutoFit/>
          </a:bodyPr>
          <a:lstStyle/>
          <a:p>
            <a:pPr algn="ctr"/>
            <a:r>
              <a:rPr lang="en-US" b="1" dirty="0">
                <a:solidFill>
                  <a:schemeClr val="bg1">
                    <a:lumMod val="85000"/>
                  </a:schemeClr>
                </a:solidFill>
              </a:rPr>
              <a:t>IRLOS+ </a:t>
            </a:r>
          </a:p>
          <a:p>
            <a:pPr algn="ctr"/>
            <a:r>
              <a:rPr lang="en-US" b="1" dirty="0">
                <a:solidFill>
                  <a:schemeClr val="bg1">
                    <a:lumMod val="85000"/>
                  </a:schemeClr>
                </a:solidFill>
              </a:rPr>
              <a:t>Comm 2</a:t>
            </a:r>
          </a:p>
          <a:p>
            <a:pPr algn="ctr"/>
            <a:r>
              <a:rPr lang="en-US" b="1" dirty="0">
                <a:solidFill>
                  <a:schemeClr val="bg1">
                    <a:lumMod val="85000"/>
                  </a:schemeClr>
                </a:solidFill>
              </a:rPr>
              <a:t>July 2021</a:t>
            </a:r>
          </a:p>
        </p:txBody>
      </p:sp>
      <p:sp>
        <p:nvSpPr>
          <p:cNvPr id="24" name="Footer Placeholder 1">
            <a:extLst>
              <a:ext uri="{FF2B5EF4-FFF2-40B4-BE49-F238E27FC236}">
                <a16:creationId xmlns:a16="http://schemas.microsoft.com/office/drawing/2014/main" id="{8C1ED7BF-77E9-47B4-863D-754FE688BCB3}"/>
              </a:ext>
            </a:extLst>
          </p:cNvPr>
          <p:cNvSpPr>
            <a:spLocks noGrp="1"/>
          </p:cNvSpPr>
          <p:nvPr>
            <p:ph type="ftr" sz="quarter" idx="3"/>
          </p:nvPr>
        </p:nvSpPr>
        <p:spPr>
          <a:xfrm>
            <a:off x="393690" y="4839891"/>
            <a:ext cx="4813311" cy="273844"/>
          </a:xfrm>
        </p:spPr>
        <p:txBody>
          <a:bodyPr/>
          <a:lstStyle/>
          <a:p>
            <a:r>
              <a:rPr lang="en-US" dirty="0"/>
              <a:t>GALACSI NFM Upgrades, 4</a:t>
            </a:r>
            <a:r>
              <a:rPr lang="en-US" baseline="30000" dirty="0"/>
              <a:t>th</a:t>
            </a:r>
            <a:r>
              <a:rPr lang="en-US" dirty="0"/>
              <a:t> November 2021</a:t>
            </a:r>
            <a:endParaRPr lang="en-GB" dirty="0"/>
          </a:p>
        </p:txBody>
      </p:sp>
    </p:spTree>
    <p:extLst>
      <p:ext uri="{BB962C8B-B14F-4D97-AF65-F5344CB8AC3E}">
        <p14:creationId xmlns:p14="http://schemas.microsoft.com/office/powerpoint/2010/main" val="3963823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B15AA3E8-9BFE-4054-AD0F-26BEFA6FE47D}"/>
              </a:ext>
            </a:extLst>
          </p:cNvPr>
          <p:cNvSpPr txBox="1">
            <a:spLocks/>
          </p:cNvSpPr>
          <p:nvPr/>
        </p:nvSpPr>
        <p:spPr bwMode="auto">
          <a:xfrm>
            <a:off x="4572000" y="1060917"/>
            <a:ext cx="4572000" cy="369929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lnSpcReduction="10000"/>
          </a:bodyPr>
          <a:lstStyle>
            <a:lvl1pPr marL="324000" indent="-324000" algn="l" rtl="0" eaLnBrk="1" fontAlgn="base" hangingPunct="1">
              <a:spcBef>
                <a:spcPts val="1200"/>
              </a:spcBef>
              <a:spcAft>
                <a:spcPts val="0"/>
              </a:spcAft>
              <a:buClr>
                <a:srgbClr val="FF0000"/>
              </a:buClr>
              <a:buSzPct val="90000"/>
              <a:buFontTx/>
              <a:buBlip>
                <a:blip r:embed="rId3"/>
              </a:buBlip>
              <a:defRPr sz="2800">
                <a:solidFill>
                  <a:schemeClr val="tx1"/>
                </a:solidFill>
                <a:latin typeface="+mn-lt"/>
                <a:ea typeface="ＭＳ Ｐゴシック" charset="0"/>
                <a:cs typeface="+mn-cs"/>
              </a:defRPr>
            </a:lvl1pPr>
            <a:lvl2pPr marL="742950" indent="-285750" algn="l" rtl="0" eaLnBrk="1" fontAlgn="base" hangingPunct="1">
              <a:spcBef>
                <a:spcPts val="600"/>
              </a:spcBef>
              <a:spcAft>
                <a:spcPts val="0"/>
              </a:spcAft>
              <a:buClr>
                <a:schemeClr val="accent1"/>
              </a:buClr>
              <a:buFont typeface="Wingdings" charset="0"/>
              <a:buChar char="Ø"/>
              <a:defRPr sz="2400">
                <a:solidFill>
                  <a:schemeClr val="tx1"/>
                </a:solidFill>
                <a:latin typeface="+mn-lt"/>
                <a:ea typeface="ＭＳ Ｐゴシック" charset="0"/>
              </a:defRPr>
            </a:lvl2pPr>
            <a:lvl3pPr marL="1143000" indent="-228600" algn="l" rtl="0" eaLnBrk="1" fontAlgn="base" hangingPunct="1">
              <a:spcBef>
                <a:spcPts val="0"/>
              </a:spcBef>
              <a:spcAft>
                <a:spcPct val="0"/>
              </a:spcAft>
              <a:buClr>
                <a:schemeClr val="tx2"/>
              </a:buClr>
              <a:buChar char="•"/>
              <a:defRPr sz="2000">
                <a:solidFill>
                  <a:schemeClr val="tx1"/>
                </a:solidFill>
                <a:latin typeface="+mn-lt"/>
                <a:ea typeface="ＭＳ Ｐゴシック" charset="0"/>
              </a:defRPr>
            </a:lvl3pPr>
            <a:lvl4pPr marL="1600200" indent="-228600" algn="l" rtl="0" eaLnBrk="1" fontAlgn="base" hangingPunct="1">
              <a:spcBef>
                <a:spcPts val="0"/>
              </a:spcBef>
              <a:spcAft>
                <a:spcPct val="0"/>
              </a:spcAft>
              <a:buChar char="–"/>
              <a:defRPr sz="2000">
                <a:solidFill>
                  <a:schemeClr val="tx1"/>
                </a:solidFill>
                <a:latin typeface="+mn-lt"/>
                <a:ea typeface="ＭＳ Ｐゴシック" charset="0"/>
              </a:defRPr>
            </a:lvl4pPr>
            <a:lvl5pPr marL="2057400" indent="-228600" algn="l" rtl="0" eaLnBrk="1" fontAlgn="base" hangingPunct="1">
              <a:spcBef>
                <a:spcPts val="0"/>
              </a:spcBef>
              <a:spcAft>
                <a:spcPct val="0"/>
              </a:spcAft>
              <a:buChar char="»"/>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100" dirty="0"/>
              <a:t>Pseudo-synthetic </a:t>
            </a:r>
            <a:r>
              <a:rPr lang="en-US" sz="2100" dirty="0" err="1"/>
              <a:t>reconstructor</a:t>
            </a:r>
            <a:endParaRPr lang="en-US" sz="2100" dirty="0"/>
          </a:p>
          <a:p>
            <a:r>
              <a:rPr lang="en-US" sz="2100" dirty="0"/>
              <a:t>Tuned tomographic reconstruction of LO modes</a:t>
            </a:r>
          </a:p>
          <a:p>
            <a:r>
              <a:rPr lang="en-US" sz="2100" dirty="0"/>
              <a:t>More aggressive tuning of LTAO </a:t>
            </a:r>
            <a:r>
              <a:rPr lang="en-US" sz="2100" dirty="0" err="1"/>
              <a:t>reconstructor</a:t>
            </a:r>
            <a:r>
              <a:rPr lang="en-US" sz="2100" dirty="0"/>
              <a:t> leading to controlling 850 modes</a:t>
            </a:r>
          </a:p>
          <a:p>
            <a:r>
              <a:rPr lang="en-US" sz="2100" dirty="0"/>
              <a:t>Tuning of temporal controller in presence of new vibrations</a:t>
            </a:r>
          </a:p>
          <a:p>
            <a:r>
              <a:rPr lang="en-US" sz="2100" dirty="0"/>
              <a:t>Operation under worse seeing conditions than initially expected</a:t>
            </a:r>
          </a:p>
          <a:p>
            <a:pPr marL="0" indent="0">
              <a:buNone/>
            </a:pPr>
            <a:endParaRPr lang="en-US" sz="2100" dirty="0"/>
          </a:p>
        </p:txBody>
      </p:sp>
      <p:sp>
        <p:nvSpPr>
          <p:cNvPr id="3" name="Slide Number Placeholder 2">
            <a:extLst>
              <a:ext uri="{FF2B5EF4-FFF2-40B4-BE49-F238E27FC236}">
                <a16:creationId xmlns:a16="http://schemas.microsoft.com/office/drawing/2014/main" id="{B8A110F0-36A3-4107-9097-E27701232B85}"/>
              </a:ext>
            </a:extLst>
          </p:cNvPr>
          <p:cNvSpPr>
            <a:spLocks noGrp="1"/>
          </p:cNvSpPr>
          <p:nvPr>
            <p:ph type="sldNum" sz="quarter" idx="4"/>
          </p:nvPr>
        </p:nvSpPr>
        <p:spPr>
          <a:xfrm>
            <a:off x="5207001" y="4839892"/>
            <a:ext cx="635000" cy="273844"/>
          </a:xfrm>
        </p:spPr>
        <p:txBody>
          <a:bodyPr vert="horz" lIns="68580" tIns="34290" rIns="68580" bIns="34290" rtlCol="0" anchor="ctr">
            <a:normAutofit/>
          </a:bodyPr>
          <a:lstStyle/>
          <a:p>
            <a:pPr>
              <a:spcAft>
                <a:spcPts val="450"/>
              </a:spcAft>
            </a:pPr>
            <a:fld id="{CD6CA89A-7F63-7545-9B43-AF7DF332BE1B}" type="slidenum">
              <a:rPr lang="en-GB" smtClean="0"/>
              <a:pPr>
                <a:spcAft>
                  <a:spcPts val="450"/>
                </a:spcAft>
              </a:pPr>
              <a:t>8</a:t>
            </a:fld>
            <a:endParaRPr lang="en-GB"/>
          </a:p>
        </p:txBody>
      </p:sp>
      <p:sp>
        <p:nvSpPr>
          <p:cNvPr id="12" name="Title 4">
            <a:extLst>
              <a:ext uri="{FF2B5EF4-FFF2-40B4-BE49-F238E27FC236}">
                <a16:creationId xmlns:a16="http://schemas.microsoft.com/office/drawing/2014/main" id="{38B65A49-FD38-419E-BFFE-CE6E21EBA693}"/>
              </a:ext>
            </a:extLst>
          </p:cNvPr>
          <p:cNvSpPr>
            <a:spLocks noGrp="1"/>
          </p:cNvSpPr>
          <p:nvPr>
            <p:ph type="title"/>
          </p:nvPr>
        </p:nvSpPr>
        <p:spPr>
          <a:xfrm>
            <a:off x="622092" y="1"/>
            <a:ext cx="8521908" cy="804896"/>
          </a:xfrm>
        </p:spPr>
        <p:txBody>
          <a:bodyPr vert="horz" lIns="68580" tIns="34290" rIns="68580" bIns="34290" rtlCol="0" anchor="ctr">
            <a:normAutofit/>
          </a:bodyPr>
          <a:lstStyle/>
          <a:p>
            <a:r>
              <a:rPr lang="en-US" b="1" dirty="0">
                <a:latin typeface="+mj-lt"/>
                <a:ea typeface="ＭＳ Ｐゴシック" charset="0"/>
                <a:cs typeface="+mj-cs"/>
              </a:rPr>
              <a:t>Tomography Optimization in October 2019: I</a:t>
            </a:r>
          </a:p>
        </p:txBody>
      </p:sp>
      <p:sp>
        <p:nvSpPr>
          <p:cNvPr id="8" name="Footer Placeholder 1">
            <a:extLst>
              <a:ext uri="{FF2B5EF4-FFF2-40B4-BE49-F238E27FC236}">
                <a16:creationId xmlns:a16="http://schemas.microsoft.com/office/drawing/2014/main" id="{11952A9A-18D0-4D82-953E-16F29EB01279}"/>
              </a:ext>
            </a:extLst>
          </p:cNvPr>
          <p:cNvSpPr>
            <a:spLocks noGrp="1"/>
          </p:cNvSpPr>
          <p:nvPr>
            <p:ph type="ftr" sz="quarter" idx="3"/>
          </p:nvPr>
        </p:nvSpPr>
        <p:spPr>
          <a:xfrm>
            <a:off x="393690" y="4839891"/>
            <a:ext cx="4813311" cy="273844"/>
          </a:xfrm>
        </p:spPr>
        <p:txBody>
          <a:bodyPr/>
          <a:lstStyle/>
          <a:p>
            <a:r>
              <a:rPr lang="en-US" dirty="0"/>
              <a:t>GALACSI NFM Upgrades, 4</a:t>
            </a:r>
            <a:r>
              <a:rPr lang="en-US" baseline="30000" dirty="0"/>
              <a:t>th</a:t>
            </a:r>
            <a:r>
              <a:rPr lang="en-US" dirty="0"/>
              <a:t> November 2021</a:t>
            </a:r>
            <a:endParaRPr lang="en-GB" dirty="0"/>
          </a:p>
        </p:txBody>
      </p:sp>
      <p:grpSp>
        <p:nvGrpSpPr>
          <p:cNvPr id="6" name="Group 5">
            <a:extLst>
              <a:ext uri="{FF2B5EF4-FFF2-40B4-BE49-F238E27FC236}">
                <a16:creationId xmlns:a16="http://schemas.microsoft.com/office/drawing/2014/main" id="{F5F35700-949A-4DD6-B02B-BB30E2BBA6E0}"/>
              </a:ext>
            </a:extLst>
          </p:cNvPr>
          <p:cNvGrpSpPr/>
          <p:nvPr/>
        </p:nvGrpSpPr>
        <p:grpSpPr>
          <a:xfrm>
            <a:off x="0" y="1099440"/>
            <a:ext cx="4572000" cy="3400554"/>
            <a:chOff x="9520" y="1048979"/>
            <a:chExt cx="4572000" cy="3773383"/>
          </a:xfrm>
        </p:grpSpPr>
        <p:pic>
          <p:nvPicPr>
            <p:cNvPr id="11" name="Picture 10">
              <a:extLst>
                <a:ext uri="{FF2B5EF4-FFF2-40B4-BE49-F238E27FC236}">
                  <a16:creationId xmlns:a16="http://schemas.microsoft.com/office/drawing/2014/main" id="{F9B275A5-D6B6-4451-AE91-B77EC27DDE1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0" y="1048979"/>
              <a:ext cx="4572000" cy="3773383"/>
            </a:xfrm>
            <a:prstGeom prst="rect">
              <a:avLst/>
            </a:prstGeom>
            <a:noFill/>
            <a:ln>
              <a:noFill/>
            </a:ln>
          </p:spPr>
        </p:pic>
        <p:sp>
          <p:nvSpPr>
            <p:cNvPr id="2" name="TextBox 1">
              <a:extLst>
                <a:ext uri="{FF2B5EF4-FFF2-40B4-BE49-F238E27FC236}">
                  <a16:creationId xmlns:a16="http://schemas.microsoft.com/office/drawing/2014/main" id="{45BC5836-EE24-4D54-BD91-2ECB366082D7}"/>
                </a:ext>
              </a:extLst>
            </p:cNvPr>
            <p:cNvSpPr txBox="1"/>
            <p:nvPr/>
          </p:nvSpPr>
          <p:spPr>
            <a:xfrm rot="16200000">
              <a:off x="-614649" y="2795180"/>
              <a:ext cx="1878444" cy="369332"/>
            </a:xfrm>
            <a:prstGeom prst="rect">
              <a:avLst/>
            </a:prstGeom>
            <a:solidFill>
              <a:schemeClr val="bg1"/>
            </a:solidFill>
          </p:spPr>
          <p:txBody>
            <a:bodyPr wrap="square" rtlCol="0">
              <a:spAutoFit/>
            </a:bodyPr>
            <a:lstStyle/>
            <a:p>
              <a:r>
                <a:rPr lang="en-US" dirty="0"/>
                <a:t>WFE [nm rms]</a:t>
              </a:r>
            </a:p>
          </p:txBody>
        </p:sp>
        <p:sp>
          <p:nvSpPr>
            <p:cNvPr id="4" name="Oval 3">
              <a:extLst>
                <a:ext uri="{FF2B5EF4-FFF2-40B4-BE49-F238E27FC236}">
                  <a16:creationId xmlns:a16="http://schemas.microsoft.com/office/drawing/2014/main" id="{66095835-D690-45F6-8DA7-C4996DB800DB}"/>
                </a:ext>
              </a:extLst>
            </p:cNvPr>
            <p:cNvSpPr/>
            <p:nvPr/>
          </p:nvSpPr>
          <p:spPr bwMode="auto">
            <a:xfrm>
              <a:off x="765386" y="2174240"/>
              <a:ext cx="941493" cy="1002453"/>
            </a:xfrm>
            <a:prstGeom prst="ellipse">
              <a:avLst/>
            </a:pr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sp>
          <p:nvSpPr>
            <p:cNvPr id="5" name="TextBox 4">
              <a:extLst>
                <a:ext uri="{FF2B5EF4-FFF2-40B4-BE49-F238E27FC236}">
                  <a16:creationId xmlns:a16="http://schemas.microsoft.com/office/drawing/2014/main" id="{2439D981-D2FE-44F8-BE18-24E08F88EDC9}"/>
                </a:ext>
              </a:extLst>
            </p:cNvPr>
            <p:cNvSpPr txBox="1"/>
            <p:nvPr/>
          </p:nvSpPr>
          <p:spPr>
            <a:xfrm>
              <a:off x="804186" y="3323746"/>
              <a:ext cx="1556836" cy="646331"/>
            </a:xfrm>
            <a:prstGeom prst="rect">
              <a:avLst/>
            </a:prstGeom>
            <a:noFill/>
          </p:spPr>
          <p:txBody>
            <a:bodyPr wrap="none" rtlCol="0">
              <a:spAutoFit/>
            </a:bodyPr>
            <a:lstStyle/>
            <a:p>
              <a:r>
                <a:rPr lang="en-US" dirty="0">
                  <a:solidFill>
                    <a:schemeClr val="tx2"/>
                  </a:solidFill>
                </a:rPr>
                <a:t>Focus</a:t>
              </a:r>
            </a:p>
            <a:p>
              <a:r>
                <a:rPr lang="en-US" dirty="0">
                  <a:solidFill>
                    <a:schemeClr val="tx2"/>
                  </a:solidFill>
                </a:rPr>
                <a:t>Astigmatisms</a:t>
              </a:r>
            </a:p>
          </p:txBody>
        </p:sp>
      </p:grpSp>
    </p:spTree>
    <p:extLst>
      <p:ext uri="{BB962C8B-B14F-4D97-AF65-F5344CB8AC3E}">
        <p14:creationId xmlns:p14="http://schemas.microsoft.com/office/powerpoint/2010/main" val="1069481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B15AA3E8-9BFE-4054-AD0F-26BEFA6FE47D}"/>
              </a:ext>
            </a:extLst>
          </p:cNvPr>
          <p:cNvSpPr txBox="1">
            <a:spLocks/>
          </p:cNvSpPr>
          <p:nvPr/>
        </p:nvSpPr>
        <p:spPr bwMode="auto">
          <a:xfrm>
            <a:off x="4572000" y="1060917"/>
            <a:ext cx="4572000" cy="369929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lnSpcReduction="10000"/>
          </a:bodyPr>
          <a:lstStyle>
            <a:lvl1pPr marL="324000" indent="-324000" algn="l" rtl="0" eaLnBrk="1" fontAlgn="base" hangingPunct="1">
              <a:spcBef>
                <a:spcPts val="1200"/>
              </a:spcBef>
              <a:spcAft>
                <a:spcPts val="0"/>
              </a:spcAft>
              <a:buClr>
                <a:srgbClr val="FF0000"/>
              </a:buClr>
              <a:buSzPct val="90000"/>
              <a:buFontTx/>
              <a:buBlip>
                <a:blip r:embed="rId3"/>
              </a:buBlip>
              <a:defRPr sz="2800">
                <a:solidFill>
                  <a:schemeClr val="tx1"/>
                </a:solidFill>
                <a:latin typeface="+mn-lt"/>
                <a:ea typeface="ＭＳ Ｐゴシック" charset="0"/>
                <a:cs typeface="+mn-cs"/>
              </a:defRPr>
            </a:lvl1pPr>
            <a:lvl2pPr marL="742950" indent="-285750" algn="l" rtl="0" eaLnBrk="1" fontAlgn="base" hangingPunct="1">
              <a:spcBef>
                <a:spcPts val="600"/>
              </a:spcBef>
              <a:spcAft>
                <a:spcPts val="0"/>
              </a:spcAft>
              <a:buClr>
                <a:schemeClr val="accent1"/>
              </a:buClr>
              <a:buFont typeface="Wingdings" charset="0"/>
              <a:buChar char="Ø"/>
              <a:defRPr sz="2400">
                <a:solidFill>
                  <a:schemeClr val="tx1"/>
                </a:solidFill>
                <a:latin typeface="+mn-lt"/>
                <a:ea typeface="ＭＳ Ｐゴシック" charset="0"/>
              </a:defRPr>
            </a:lvl2pPr>
            <a:lvl3pPr marL="1143000" indent="-228600" algn="l" rtl="0" eaLnBrk="1" fontAlgn="base" hangingPunct="1">
              <a:spcBef>
                <a:spcPts val="0"/>
              </a:spcBef>
              <a:spcAft>
                <a:spcPct val="0"/>
              </a:spcAft>
              <a:buClr>
                <a:schemeClr val="tx2"/>
              </a:buClr>
              <a:buChar char="•"/>
              <a:defRPr sz="2000">
                <a:solidFill>
                  <a:schemeClr val="tx1"/>
                </a:solidFill>
                <a:latin typeface="+mn-lt"/>
                <a:ea typeface="ＭＳ Ｐゴシック" charset="0"/>
              </a:defRPr>
            </a:lvl3pPr>
            <a:lvl4pPr marL="1600200" indent="-228600" algn="l" rtl="0" eaLnBrk="1" fontAlgn="base" hangingPunct="1">
              <a:spcBef>
                <a:spcPts val="0"/>
              </a:spcBef>
              <a:spcAft>
                <a:spcPct val="0"/>
              </a:spcAft>
              <a:buChar char="–"/>
              <a:defRPr sz="2000">
                <a:solidFill>
                  <a:schemeClr val="tx1"/>
                </a:solidFill>
                <a:latin typeface="+mn-lt"/>
                <a:ea typeface="ＭＳ Ｐゴシック" charset="0"/>
              </a:defRPr>
            </a:lvl4pPr>
            <a:lvl5pPr marL="2057400" indent="-228600" algn="l" rtl="0" eaLnBrk="1" fontAlgn="base" hangingPunct="1">
              <a:spcBef>
                <a:spcPts val="0"/>
              </a:spcBef>
              <a:spcAft>
                <a:spcPct val="0"/>
              </a:spcAft>
              <a:buChar char="»"/>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100" dirty="0"/>
              <a:t>Pseudo-synthetic </a:t>
            </a:r>
            <a:r>
              <a:rPr lang="en-US" sz="2100" dirty="0" err="1"/>
              <a:t>reconstructor</a:t>
            </a:r>
            <a:endParaRPr lang="en-US" sz="2100" dirty="0"/>
          </a:p>
          <a:p>
            <a:r>
              <a:rPr lang="en-US" sz="2100" dirty="0"/>
              <a:t>Tuned tomographic reconstruction of LO modes</a:t>
            </a:r>
          </a:p>
          <a:p>
            <a:r>
              <a:rPr lang="en-US" sz="2100" dirty="0"/>
              <a:t>More aggressive tuning of LTAO </a:t>
            </a:r>
            <a:r>
              <a:rPr lang="en-US" sz="2100" dirty="0" err="1"/>
              <a:t>reconstructor</a:t>
            </a:r>
            <a:r>
              <a:rPr lang="en-US" sz="2100" dirty="0"/>
              <a:t> leading to controlling 850 modes</a:t>
            </a:r>
          </a:p>
          <a:p>
            <a:r>
              <a:rPr lang="en-US" sz="2100" dirty="0"/>
              <a:t>Tuning of temporal controller in presence of new vibrations</a:t>
            </a:r>
          </a:p>
          <a:p>
            <a:r>
              <a:rPr lang="en-US" sz="2100" dirty="0"/>
              <a:t>Operation under worse seeing conditions than initially expected</a:t>
            </a:r>
          </a:p>
          <a:p>
            <a:pPr marL="0" indent="0">
              <a:buNone/>
            </a:pPr>
            <a:endParaRPr lang="en-US" sz="2100" dirty="0"/>
          </a:p>
        </p:txBody>
      </p:sp>
      <p:sp>
        <p:nvSpPr>
          <p:cNvPr id="3" name="Slide Number Placeholder 2">
            <a:extLst>
              <a:ext uri="{FF2B5EF4-FFF2-40B4-BE49-F238E27FC236}">
                <a16:creationId xmlns:a16="http://schemas.microsoft.com/office/drawing/2014/main" id="{B8A110F0-36A3-4107-9097-E27701232B85}"/>
              </a:ext>
            </a:extLst>
          </p:cNvPr>
          <p:cNvSpPr>
            <a:spLocks noGrp="1"/>
          </p:cNvSpPr>
          <p:nvPr>
            <p:ph type="sldNum" sz="quarter" idx="4"/>
          </p:nvPr>
        </p:nvSpPr>
        <p:spPr>
          <a:xfrm>
            <a:off x="5207001" y="4839892"/>
            <a:ext cx="635000" cy="273844"/>
          </a:xfrm>
        </p:spPr>
        <p:txBody>
          <a:bodyPr vert="horz" lIns="68580" tIns="34290" rIns="68580" bIns="34290" rtlCol="0" anchor="ctr">
            <a:normAutofit/>
          </a:bodyPr>
          <a:lstStyle/>
          <a:p>
            <a:pPr>
              <a:spcAft>
                <a:spcPts val="450"/>
              </a:spcAft>
            </a:pPr>
            <a:fld id="{CD6CA89A-7F63-7545-9B43-AF7DF332BE1B}" type="slidenum">
              <a:rPr lang="en-GB" smtClean="0"/>
              <a:pPr>
                <a:spcAft>
                  <a:spcPts val="450"/>
                </a:spcAft>
              </a:pPr>
              <a:t>9</a:t>
            </a:fld>
            <a:endParaRPr lang="en-GB"/>
          </a:p>
        </p:txBody>
      </p:sp>
      <p:sp>
        <p:nvSpPr>
          <p:cNvPr id="12" name="Title 4">
            <a:extLst>
              <a:ext uri="{FF2B5EF4-FFF2-40B4-BE49-F238E27FC236}">
                <a16:creationId xmlns:a16="http://schemas.microsoft.com/office/drawing/2014/main" id="{38B65A49-FD38-419E-BFFE-CE6E21EBA693}"/>
              </a:ext>
            </a:extLst>
          </p:cNvPr>
          <p:cNvSpPr>
            <a:spLocks noGrp="1"/>
          </p:cNvSpPr>
          <p:nvPr>
            <p:ph type="title"/>
          </p:nvPr>
        </p:nvSpPr>
        <p:spPr>
          <a:xfrm>
            <a:off x="622092" y="1"/>
            <a:ext cx="8521908" cy="804896"/>
          </a:xfrm>
        </p:spPr>
        <p:txBody>
          <a:bodyPr vert="horz" lIns="68580" tIns="34290" rIns="68580" bIns="34290" rtlCol="0" anchor="ctr">
            <a:normAutofit/>
          </a:bodyPr>
          <a:lstStyle/>
          <a:p>
            <a:r>
              <a:rPr lang="en-US" b="1" dirty="0">
                <a:latin typeface="+mj-lt"/>
                <a:ea typeface="ＭＳ Ｐゴシック" charset="0"/>
                <a:cs typeface="+mj-cs"/>
              </a:rPr>
              <a:t>Tomography Optimization in October 2019: I</a:t>
            </a:r>
          </a:p>
        </p:txBody>
      </p:sp>
      <p:sp>
        <p:nvSpPr>
          <p:cNvPr id="8" name="Footer Placeholder 1">
            <a:extLst>
              <a:ext uri="{FF2B5EF4-FFF2-40B4-BE49-F238E27FC236}">
                <a16:creationId xmlns:a16="http://schemas.microsoft.com/office/drawing/2014/main" id="{11952A9A-18D0-4D82-953E-16F29EB01279}"/>
              </a:ext>
            </a:extLst>
          </p:cNvPr>
          <p:cNvSpPr>
            <a:spLocks noGrp="1"/>
          </p:cNvSpPr>
          <p:nvPr>
            <p:ph type="ftr" sz="quarter" idx="3"/>
          </p:nvPr>
        </p:nvSpPr>
        <p:spPr>
          <a:xfrm>
            <a:off x="393690" y="4839891"/>
            <a:ext cx="4813311" cy="273844"/>
          </a:xfrm>
        </p:spPr>
        <p:txBody>
          <a:bodyPr/>
          <a:lstStyle/>
          <a:p>
            <a:r>
              <a:rPr lang="en-US" dirty="0"/>
              <a:t>GALACSI NFM Upgrades, 4</a:t>
            </a:r>
            <a:r>
              <a:rPr lang="en-US" baseline="30000" dirty="0"/>
              <a:t>th</a:t>
            </a:r>
            <a:r>
              <a:rPr lang="en-US" dirty="0"/>
              <a:t> November 2021</a:t>
            </a:r>
            <a:endParaRPr lang="en-GB" dirty="0"/>
          </a:p>
        </p:txBody>
      </p:sp>
      <p:pic>
        <p:nvPicPr>
          <p:cNvPr id="7" name="Picture 6">
            <a:extLst>
              <a:ext uri="{FF2B5EF4-FFF2-40B4-BE49-F238E27FC236}">
                <a16:creationId xmlns:a16="http://schemas.microsoft.com/office/drawing/2014/main" id="{53F551D5-CDE6-4B22-BE38-6C6527DE69F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912108"/>
            <a:ext cx="4572000" cy="3887942"/>
          </a:xfrm>
          <a:prstGeom prst="rect">
            <a:avLst/>
          </a:prstGeom>
          <a:noFill/>
          <a:ln>
            <a:noFill/>
          </a:ln>
        </p:spPr>
      </p:pic>
    </p:spTree>
    <p:extLst>
      <p:ext uri="{BB962C8B-B14F-4D97-AF65-F5344CB8AC3E}">
        <p14:creationId xmlns:p14="http://schemas.microsoft.com/office/powerpoint/2010/main" val="412714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Theme">
  <a:themeElements>
    <a:clrScheme name="ESO">
      <a:dk1>
        <a:srgbClr val="000000"/>
      </a:dk1>
      <a:lt1>
        <a:sysClr val="window" lastClr="FFFFFF"/>
      </a:lt1>
      <a:dk2>
        <a:srgbClr val="1F6CB4"/>
      </a:dk2>
      <a:lt2>
        <a:srgbClr val="EEECE1"/>
      </a:lt2>
      <a:accent1>
        <a:srgbClr val="3A6CB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5" id="{77F7DED9-BB99-2947-8E5A-5FF329AA7A6A}" vid="{79617BFF-7545-3442-8957-80F77D49A2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C7567657CD90428A4ABEA1DE0D0ED4" ma:contentTypeVersion="14" ma:contentTypeDescription="Create a new document." ma:contentTypeScope="" ma:versionID="1609cbe088ab8e5f458638b82e40d34a">
  <xsd:schema xmlns:xsd="http://www.w3.org/2001/XMLSchema" xmlns:xs="http://www.w3.org/2001/XMLSchema" xmlns:p="http://schemas.microsoft.com/office/2006/metadata/properties" xmlns:ns3="4d78c0dd-88fc-4af4-be42-5103592b667d" xmlns:ns4="578491b4-bb78-4b54-b1c0-d80b7e92289e" targetNamespace="http://schemas.microsoft.com/office/2006/metadata/properties" ma:root="true" ma:fieldsID="2c14cf0b910dee7aa47aa6cea4fdbc97" ns3:_="" ns4:_="">
    <xsd:import namespace="4d78c0dd-88fc-4af4-be42-5103592b667d"/>
    <xsd:import namespace="578491b4-bb78-4b54-b1c0-d80b7e92289e"/>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AutoKeyPoints" minOccurs="0"/>
                <xsd:element ref="ns4:MediaServiceKeyPoints" minOccurs="0"/>
                <xsd:element ref="ns4:MediaServiceGenerationTime" minOccurs="0"/>
                <xsd:element ref="ns4:MediaServiceEventHashCode"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78c0dd-88fc-4af4-be42-5103592b667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78491b4-bb78-4b54-b1c0-d80b7e92289e"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DDB58B-840D-4625-8126-FFD9D3F77066}">
  <ds:schemaRefs>
    <ds:schemaRef ds:uri="http://schemas.microsoft.com/sharepoint/v3/contenttype/forms"/>
  </ds:schemaRefs>
</ds:datastoreItem>
</file>

<file path=customXml/itemProps2.xml><?xml version="1.0" encoding="utf-8"?>
<ds:datastoreItem xmlns:ds="http://schemas.openxmlformats.org/officeDocument/2006/customXml" ds:itemID="{972AD29B-D4DB-4F39-98CD-A659600F68CB}">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578491b4-bb78-4b54-b1c0-d80b7e92289e"/>
    <ds:schemaRef ds:uri="http://purl.org/dc/elements/1.1/"/>
    <ds:schemaRef ds:uri="http://schemas.microsoft.com/office/2006/metadata/properties"/>
    <ds:schemaRef ds:uri="4d78c0dd-88fc-4af4-be42-5103592b667d"/>
    <ds:schemaRef ds:uri="http://www.w3.org/XML/1998/namespace"/>
    <ds:schemaRef ds:uri="http://purl.org/dc/dcmitype/"/>
  </ds:schemaRefs>
</ds:datastoreItem>
</file>

<file path=customXml/itemProps3.xml><?xml version="1.0" encoding="utf-8"?>
<ds:datastoreItem xmlns:ds="http://schemas.openxmlformats.org/officeDocument/2006/customXml" ds:itemID="{78C2D64F-8D64-447A-99F5-0141F28272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78c0dd-88fc-4af4-be42-5103592b667d"/>
    <ds:schemaRef ds:uri="578491b4-bb78-4b54-b1c0-d80b7e9228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eso_official_ppt_arial_16-9</Template>
  <TotalTime>0</TotalTime>
  <Words>4338</Words>
  <Application>Microsoft Office PowerPoint</Application>
  <PresentationFormat>On-screen Show (16:9)</PresentationFormat>
  <Paragraphs>461</Paragraphs>
  <Slides>34</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JasmineUPC</vt:lpstr>
      <vt:lpstr>Menlo</vt:lpstr>
      <vt:lpstr>Wingdings</vt:lpstr>
      <vt:lpstr>Default Theme</vt:lpstr>
      <vt:lpstr>MUSE/GALACSI NFM: VLT’s LTAO mode and its upgrades</vt:lpstr>
      <vt:lpstr>The Adaptive Optics Facility @ VLT’s UT4</vt:lpstr>
      <vt:lpstr>AOF team: 2006-2021</vt:lpstr>
      <vt:lpstr>MUSE: AO modes of GALACSI</vt:lpstr>
      <vt:lpstr>GALACSI NFM Upgrades Timeline</vt:lpstr>
      <vt:lpstr>GALASCI/MUSE Narrow Field Mode</vt:lpstr>
      <vt:lpstr>GALACSI NFM Upgrades Timeline</vt:lpstr>
      <vt:lpstr>Tomography Optimization in October 2019: I</vt:lpstr>
      <vt:lpstr>Tomography Optimization in October 2019: I</vt:lpstr>
      <vt:lpstr>Tomography Optimization in October 2019: I</vt:lpstr>
      <vt:lpstr>Tomography Optimization in October 2019: II</vt:lpstr>
      <vt:lpstr>LTAO reconstruction improvement</vt:lpstr>
      <vt:lpstr>GALACSI NFM Upgrades Timeline</vt:lpstr>
      <vt:lpstr>IRLOS: The Low Order WFS for MUSE NFM</vt:lpstr>
      <vt:lpstr>Why upgrading IRLOS ? Design driver1: limiting magnitude</vt:lpstr>
      <vt:lpstr>Design driver 2: improved performance</vt:lpstr>
      <vt:lpstr>Design driver 3: increased sky coverage</vt:lpstr>
      <vt:lpstr>IR WFSing: Sky + thermal background noise</vt:lpstr>
      <vt:lpstr>Read-out optimization: low RON !</vt:lpstr>
      <vt:lpstr>Read-out optimization: SNR matters !</vt:lpstr>
      <vt:lpstr>Design phase in 2019 / MAIT in 2020</vt:lpstr>
      <vt:lpstr>Despite COVID, successful PAE in October 2020</vt:lpstr>
      <vt:lpstr>Remote AIV &amp; commissioning 1: March 2021</vt:lpstr>
      <vt:lpstr>1st commissioning achievements</vt:lpstr>
      <vt:lpstr>MUSE NFM verification: commissioning OBs</vt:lpstr>
      <vt:lpstr>Performance on MUSE vs. Tau0</vt:lpstr>
      <vt:lpstr>Commissioning 2: Faint end mode deployment</vt:lpstr>
      <vt:lpstr>Commissioning 2: Faint end mode deployment</vt:lpstr>
      <vt:lpstr>Commissioning 2: deployed Modes</vt:lpstr>
      <vt:lpstr>Commissioning 2: MUSE performance</vt:lpstr>
      <vt:lpstr>Show case: Einstein cross</vt:lpstr>
      <vt:lpstr>Next: PSF Reconstruction</vt:lpstr>
      <vt:lpstr>Status and next steps</vt:lpstr>
      <vt:lpstr>The IRLOS+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 Saint-Hilaire</dc:creator>
  <cp:lastModifiedBy>Sylvain Oberti</cp:lastModifiedBy>
  <cp:revision>59</cp:revision>
  <dcterms:created xsi:type="dcterms:W3CDTF">2021-09-22T14:16:37Z</dcterms:created>
  <dcterms:modified xsi:type="dcterms:W3CDTF">2021-11-04T12:58:33Z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0x01010017C7567657CD90428A4ABEA1DE0D0ED4</vt:lpwstr>
  </property>
</Properties>
</file>