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00" r:id="rId3"/>
    <p:sldId id="303" r:id="rId4"/>
    <p:sldId id="290" r:id="rId5"/>
    <p:sldId id="291" r:id="rId6"/>
    <p:sldId id="305" r:id="rId7"/>
    <p:sldId id="309" r:id="rId8"/>
    <p:sldId id="292" r:id="rId9"/>
    <p:sldId id="294" r:id="rId10"/>
    <p:sldId id="302" r:id="rId11"/>
    <p:sldId id="298" r:id="rId12"/>
    <p:sldId id="293" r:id="rId13"/>
    <p:sldId id="280" r:id="rId14"/>
    <p:sldId id="296" r:id="rId15"/>
    <p:sldId id="277" r:id="rId16"/>
    <p:sldId id="278" r:id="rId17"/>
    <p:sldId id="306" r:id="rId18"/>
    <p:sldId id="320" r:id="rId19"/>
    <p:sldId id="314" r:id="rId20"/>
    <p:sldId id="318" r:id="rId21"/>
    <p:sldId id="319" r:id="rId22"/>
    <p:sldId id="316" r:id="rId23"/>
    <p:sldId id="321" r:id="rId24"/>
    <p:sldId id="322" r:id="rId25"/>
    <p:sldId id="323" r:id="rId26"/>
    <p:sldId id="329" r:id="rId27"/>
    <p:sldId id="324" r:id="rId28"/>
    <p:sldId id="325" r:id="rId29"/>
    <p:sldId id="328" r:id="rId30"/>
    <p:sldId id="307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034C9-60B9-6612-5CA2-5A46D7FC94AF}" v="60" dt="2022-04-19T19:47:44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15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Oberti" userId="S::soberti@eso.org::e7edfb54-cddd-4eba-a835-9025e5c815fa" providerId="AD" clId="Web-{3BE034C9-60B9-6612-5CA2-5A46D7FC94AF}"/>
    <pc:docChg chg="modSld">
      <pc:chgData name="Sylvain Oberti" userId="S::soberti@eso.org::e7edfb54-cddd-4eba-a835-9025e5c815fa" providerId="AD" clId="Web-{3BE034C9-60B9-6612-5CA2-5A46D7FC94AF}" dt="2022-04-19T19:47:44.777" v="40" actId="1076"/>
      <pc:docMkLst>
        <pc:docMk/>
      </pc:docMkLst>
      <pc:sldChg chg="addSp delSp modSp">
        <pc:chgData name="Sylvain Oberti" userId="S::soberti@eso.org::e7edfb54-cddd-4eba-a835-9025e5c815fa" providerId="AD" clId="Web-{3BE034C9-60B9-6612-5CA2-5A46D7FC94AF}" dt="2022-04-19T19:47:44.777" v="40" actId="1076"/>
        <pc:sldMkLst>
          <pc:docMk/>
          <pc:sldMk cId="3183673527" sldId="256"/>
        </pc:sldMkLst>
        <pc:spChg chg="mod">
          <ac:chgData name="Sylvain Oberti" userId="S::soberti@eso.org::e7edfb54-cddd-4eba-a835-9025e5c815fa" providerId="AD" clId="Web-{3BE034C9-60B9-6612-5CA2-5A46D7FC94AF}" dt="2022-04-19T19:46:20.788" v="15" actId="20577"/>
          <ac:spMkLst>
            <pc:docMk/>
            <pc:sldMk cId="3183673527" sldId="256"/>
            <ac:spMk id="3" creationId="{00000000-0000-0000-0000-000000000000}"/>
          </ac:spMkLst>
        </pc:spChg>
        <pc:spChg chg="add del">
          <ac:chgData name="Sylvain Oberti" userId="S::soberti@eso.org::e7edfb54-cddd-4eba-a835-9025e5c815fa" providerId="AD" clId="Web-{3BE034C9-60B9-6612-5CA2-5A46D7FC94AF}" dt="2022-04-19T19:47:04.775" v="38"/>
          <ac:spMkLst>
            <pc:docMk/>
            <pc:sldMk cId="3183673527" sldId="256"/>
            <ac:spMk id="4" creationId="{22A5B8CA-9FB5-5044-A4B3-F21C8986535A}"/>
          </ac:spMkLst>
        </pc:spChg>
        <pc:spChg chg="add mod">
          <ac:chgData name="Sylvain Oberti" userId="S::soberti@eso.org::e7edfb54-cddd-4eba-a835-9025e5c815fa" providerId="AD" clId="Web-{3BE034C9-60B9-6612-5CA2-5A46D7FC94AF}" dt="2022-04-19T19:47:44.777" v="40" actId="1076"/>
          <ac:spMkLst>
            <pc:docMk/>
            <pc:sldMk cId="3183673527" sldId="256"/>
            <ac:spMk id="5" creationId="{063B293B-EAFB-12B8-74BC-626A157C2F5B}"/>
          </ac:spMkLst>
        </pc:spChg>
      </pc:sldChg>
    </pc:docChg>
  </pc:docChgLst>
  <pc:docChgLst>
    <pc:chgData name="Sylvain Oberti" userId="e7edfb54-cddd-4eba-a835-9025e5c815fa" providerId="ADAL" clId="{D315462F-89F9-4C14-8E87-CBC5D9B994B8}"/>
    <pc:docChg chg="delSld">
      <pc:chgData name="Sylvain Oberti" userId="e7edfb54-cddd-4eba-a835-9025e5c815fa" providerId="ADAL" clId="{D315462F-89F9-4C14-8E87-CBC5D9B994B8}" dt="2022-04-18T20:54:43.845" v="10" actId="47"/>
      <pc:docMkLst>
        <pc:docMk/>
      </pc:docMkLst>
      <pc:sldChg chg="del">
        <pc:chgData name="Sylvain Oberti" userId="e7edfb54-cddd-4eba-a835-9025e5c815fa" providerId="ADAL" clId="{D315462F-89F9-4C14-8E87-CBC5D9B994B8}" dt="2022-04-18T20:54:42.821" v="8" actId="47"/>
        <pc:sldMkLst>
          <pc:docMk/>
          <pc:sldMk cId="1154438184" sldId="257"/>
        </pc:sldMkLst>
      </pc:sldChg>
      <pc:sldChg chg="del">
        <pc:chgData name="Sylvain Oberti" userId="e7edfb54-cddd-4eba-a835-9025e5c815fa" providerId="ADAL" clId="{D315462F-89F9-4C14-8E87-CBC5D9B994B8}" dt="2022-04-18T20:54:34.775" v="0" actId="47"/>
        <pc:sldMkLst>
          <pc:docMk/>
          <pc:sldMk cId="4293629256" sldId="272"/>
        </pc:sldMkLst>
      </pc:sldChg>
      <pc:sldChg chg="del">
        <pc:chgData name="Sylvain Oberti" userId="e7edfb54-cddd-4eba-a835-9025e5c815fa" providerId="ADAL" clId="{D315462F-89F9-4C14-8E87-CBC5D9B994B8}" dt="2022-04-18T20:54:43.845" v="10" actId="47"/>
        <pc:sldMkLst>
          <pc:docMk/>
          <pc:sldMk cId="2446580960" sldId="281"/>
        </pc:sldMkLst>
      </pc:sldChg>
      <pc:sldChg chg="del">
        <pc:chgData name="Sylvain Oberti" userId="e7edfb54-cddd-4eba-a835-9025e5c815fa" providerId="ADAL" clId="{D315462F-89F9-4C14-8E87-CBC5D9B994B8}" dt="2022-04-18T20:54:43.354" v="9" actId="47"/>
        <pc:sldMkLst>
          <pc:docMk/>
          <pc:sldMk cId="2225232873" sldId="282"/>
        </pc:sldMkLst>
      </pc:sldChg>
      <pc:sldChg chg="del">
        <pc:chgData name="Sylvain Oberti" userId="e7edfb54-cddd-4eba-a835-9025e5c815fa" providerId="ADAL" clId="{D315462F-89F9-4C14-8E87-CBC5D9B994B8}" dt="2022-04-18T20:54:39.971" v="3" actId="47"/>
        <pc:sldMkLst>
          <pc:docMk/>
          <pc:sldMk cId="1863469095" sldId="286"/>
        </pc:sldMkLst>
      </pc:sldChg>
      <pc:sldChg chg="del">
        <pc:chgData name="Sylvain Oberti" userId="e7edfb54-cddd-4eba-a835-9025e5c815fa" providerId="ADAL" clId="{D315462F-89F9-4C14-8E87-CBC5D9B994B8}" dt="2022-04-18T20:54:41.809" v="6" actId="47"/>
        <pc:sldMkLst>
          <pc:docMk/>
          <pc:sldMk cId="1351945803" sldId="295"/>
        </pc:sldMkLst>
      </pc:sldChg>
      <pc:sldChg chg="del">
        <pc:chgData name="Sylvain Oberti" userId="e7edfb54-cddd-4eba-a835-9025e5c815fa" providerId="ADAL" clId="{D315462F-89F9-4C14-8E87-CBC5D9B994B8}" dt="2022-04-18T20:54:42.430" v="7" actId="47"/>
        <pc:sldMkLst>
          <pc:docMk/>
          <pc:sldMk cId="676291895" sldId="297"/>
        </pc:sldMkLst>
      </pc:sldChg>
      <pc:sldChg chg="del">
        <pc:chgData name="Sylvain Oberti" userId="e7edfb54-cddd-4eba-a835-9025e5c815fa" providerId="ADAL" clId="{D315462F-89F9-4C14-8E87-CBC5D9B994B8}" dt="2022-04-18T20:54:41.181" v="5" actId="47"/>
        <pc:sldMkLst>
          <pc:docMk/>
          <pc:sldMk cId="3797111885" sldId="299"/>
        </pc:sldMkLst>
      </pc:sldChg>
      <pc:sldChg chg="del">
        <pc:chgData name="Sylvain Oberti" userId="e7edfb54-cddd-4eba-a835-9025e5c815fa" providerId="ADAL" clId="{D315462F-89F9-4C14-8E87-CBC5D9B994B8}" dt="2022-04-18T20:54:40.676" v="4" actId="47"/>
        <pc:sldMkLst>
          <pc:docMk/>
          <pc:sldMk cId="2219521412" sldId="301"/>
        </pc:sldMkLst>
      </pc:sldChg>
      <pc:sldChg chg="del">
        <pc:chgData name="Sylvain Oberti" userId="e7edfb54-cddd-4eba-a835-9025e5c815fa" providerId="ADAL" clId="{D315462F-89F9-4C14-8E87-CBC5D9B994B8}" dt="2022-04-18T20:54:38.713" v="1" actId="47"/>
        <pc:sldMkLst>
          <pc:docMk/>
          <pc:sldMk cId="2910166383" sldId="326"/>
        </pc:sldMkLst>
      </pc:sldChg>
      <pc:sldChg chg="del">
        <pc:chgData name="Sylvain Oberti" userId="e7edfb54-cddd-4eba-a835-9025e5c815fa" providerId="ADAL" clId="{D315462F-89F9-4C14-8E87-CBC5D9B994B8}" dt="2022-04-18T20:54:39.607" v="2" actId="47"/>
        <pc:sldMkLst>
          <pc:docMk/>
          <pc:sldMk cId="396806228" sldId="32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0482-A5DD-48C5-805D-47B5A2C85B6C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3B20-63A9-4276-97DB-48573D9D71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37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Sylvain Oberti, working for ESO but contributing to the MAORY consortium</a:t>
            </a:r>
          </a:p>
          <a:p>
            <a:r>
              <a:rPr lang="en-GB" dirty="0"/>
              <a:t>I am sorry to bother you during the digestion process.</a:t>
            </a:r>
          </a:p>
          <a:p>
            <a:r>
              <a:rPr lang="en-GB" dirty="0"/>
              <a:t>Sorry for the </a:t>
            </a:r>
            <a:r>
              <a:rPr lang="en-GB"/>
              <a:t>misleading title.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29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if we a look at a kind of worst case altitude turbulence layer w.r.t. to the ESO median profile, clearly 2 post-focal DMs are more robust to Cn2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0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of E-ELT phase</a:t>
            </a:r>
            <a:r>
              <a:rPr lang="en-US" baseline="0" dirty="0"/>
              <a:t> 1 / phase 2 impact on J band LE </a:t>
            </a:r>
            <a:r>
              <a:rPr lang="en-US" baseline="0" dirty="0" err="1"/>
              <a:t>Sr</a:t>
            </a:r>
            <a:r>
              <a:rPr lang="en-US" baseline="0" dirty="0"/>
              <a:t> averaged across the 2’ </a:t>
            </a:r>
            <a:r>
              <a:rPr lang="en-US" baseline="0" dirty="0" err="1"/>
              <a:t>FoV</a:t>
            </a:r>
            <a:endParaRPr lang="en-US" baseline="0" dirty="0"/>
          </a:p>
          <a:p>
            <a:r>
              <a:rPr lang="en-US" baseline="0" dirty="0"/>
              <a:t>J band matters both for NGS sensing and science</a:t>
            </a:r>
          </a:p>
          <a:p>
            <a:r>
              <a:rPr lang="en-US" baseline="0" dirty="0"/>
              <a:t>3 cases:</a:t>
            </a:r>
          </a:p>
          <a:p>
            <a:r>
              <a:rPr lang="en-US" baseline="0" dirty="0"/>
              <a:t>-   Left: E-ELT phase 2 with 6 LGSs and 28% central obstruction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Right: E-ELT phase 1 with 4 LGSs and 57% central obstruction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Middle: Hybrid case with 57% central obstruction and 6 LGSs</a:t>
            </a:r>
          </a:p>
          <a:p>
            <a:pPr marL="0" indent="0">
              <a:buFontTx/>
              <a:buNone/>
            </a:pPr>
            <a:r>
              <a:rPr lang="en-US" baseline="0" dirty="0"/>
              <a:t>Conclusions: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Limited impact of doughnut on </a:t>
            </a:r>
            <a:r>
              <a:rPr lang="en-US" baseline="0" dirty="0" err="1"/>
              <a:t>Sr</a:t>
            </a:r>
            <a:r>
              <a:rPr lang="en-US" baseline="0" dirty="0"/>
              <a:t> but on sky coverage: To be </a:t>
            </a:r>
            <a:r>
              <a:rPr lang="en-US" baseline="0" dirty="0" err="1"/>
              <a:t>analysed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Strong impact of number of LGS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Benefit from having 2 post-focal DMs: limited in phase 1, yes with 6 LGSs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6 LGSs is a must have 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43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0.8” seeing Zenith=30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</a:t>
            </a:r>
            <a:r>
              <a:rPr lang="en-US" baseline="0" dirty="0"/>
              <a:t> shows </a:t>
            </a:r>
            <a:r>
              <a:rPr lang="en-US" baseline="0" dirty="0" err="1"/>
              <a:t>orthodadial</a:t>
            </a:r>
            <a:r>
              <a:rPr lang="en-US" baseline="0" dirty="0"/>
              <a:t> averaged </a:t>
            </a:r>
            <a:r>
              <a:rPr lang="en-US" baseline="0" dirty="0" err="1"/>
              <a:t>Sr</a:t>
            </a:r>
            <a:r>
              <a:rPr lang="en-US" baseline="0" dirty="0"/>
              <a:t> vs star radial position in the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Conclusion: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With 2 DMs, performance is not sensitive to lower DM altitude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With 1 DM, altitude should be higher than 12 km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Altitude of higher altitude DM not analyzed in the 2 DM case, Action 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Baseline is, since phase A, to have the DMs @ 4 km and 12.7 km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To be robust to higher </a:t>
            </a:r>
            <a:r>
              <a:rPr lang="en-US" baseline="0" dirty="0" err="1"/>
              <a:t>airmass</a:t>
            </a:r>
            <a:r>
              <a:rPr lang="en-US" baseline="0" dirty="0"/>
              <a:t>, I propose to put the DMs at higher altitude (maybe 6 and 15 km ?). The turbulent layer are shifted upwards linearly with </a:t>
            </a:r>
            <a:r>
              <a:rPr lang="en-US" baseline="0" dirty="0" err="1"/>
              <a:t>airmass</a:t>
            </a:r>
            <a:r>
              <a:rPr lang="en-US" baseline="0" dirty="0"/>
              <a:t>, so factor of 2 at Z=60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Of course, this needs to be confirmed by a cn2 sensitivity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48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Performance shown in the MICADO large field and full field, with 2 DMs pitch 1.5m, playing with DM1 and DM 2 altitudes</a:t>
            </a:r>
          </a:p>
          <a:p>
            <a:r>
              <a:rPr lang="en-US" baseline="0" dirty="0"/>
              <a:t>16 km is a good choice valid for both cases where we use a single or two post-focal DMs</a:t>
            </a:r>
          </a:p>
          <a:p>
            <a:r>
              <a:rPr lang="en-US" baseline="0" dirty="0"/>
              <a:t>Cn2 sensitivity studies confirm these altitudes: not very sensitive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19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performance against field position for different LGS radius</a:t>
            </a:r>
          </a:p>
          <a:p>
            <a:r>
              <a:rPr lang="en-US" dirty="0"/>
              <a:t>LGS asterism with full field </a:t>
            </a:r>
            <a:r>
              <a:rPr lang="en-US" dirty="0" err="1"/>
              <a:t>optimisation</a:t>
            </a:r>
            <a:r>
              <a:rPr lang="en-US" dirty="0"/>
              <a:t> of the projection</a:t>
            </a:r>
          </a:p>
          <a:p>
            <a:r>
              <a:rPr lang="en-US" dirty="0"/>
              <a:t>Important</a:t>
            </a:r>
            <a:r>
              <a:rPr lang="en-US" baseline="0" dirty="0"/>
              <a:t> to say that tomography is optimized in full field</a:t>
            </a:r>
          </a:p>
          <a:p>
            <a:r>
              <a:rPr lang="en-US" baseline="0" dirty="0"/>
              <a:t>Closer LGSs improve the </a:t>
            </a:r>
            <a:r>
              <a:rPr lang="en-US" baseline="0" dirty="0" err="1"/>
              <a:t>Sr</a:t>
            </a:r>
            <a:r>
              <a:rPr lang="en-US" baseline="0" dirty="0"/>
              <a:t> on axis but decrease uniformity and </a:t>
            </a:r>
            <a:r>
              <a:rPr lang="en-US" baseline="0" dirty="0" err="1"/>
              <a:t>Sr</a:t>
            </a:r>
            <a:r>
              <a:rPr lang="en-US" baseline="0" dirty="0"/>
              <a:t> in technical field</a:t>
            </a:r>
          </a:p>
          <a:p>
            <a:r>
              <a:rPr lang="en-US" baseline="0" dirty="0"/>
              <a:t>Trade-off between 45” and 1’ radii</a:t>
            </a:r>
          </a:p>
          <a:p>
            <a:r>
              <a:rPr lang="en-US" baseline="0" dirty="0"/>
              <a:t>We can combine LGS asterism angle tuning and SW reconstruction tuning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63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analysis as performed before</a:t>
            </a:r>
            <a:r>
              <a:rPr lang="en-US" baseline="0" dirty="0"/>
              <a:t> but for spec seeing (0.6”) pitch of 2m and different optimal fields for 2 zenith angles</a:t>
            </a:r>
          </a:p>
          <a:p>
            <a:r>
              <a:rPr lang="en-US" baseline="0" dirty="0"/>
              <a:t>For LTAO optimal angle ranges between 45” at zenith and 20” @ Z=60</a:t>
            </a:r>
          </a:p>
          <a:p>
            <a:r>
              <a:rPr lang="en-US" baseline="0" dirty="0"/>
              <a:t>The larger the zenith angle the closer the LGSs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40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@ large airmass the NGS correction was too poor when optimizing on axis and forced to enlarge the </a:t>
            </a:r>
            <a:r>
              <a:rPr lang="en-US" baseline="0" dirty="0" err="1"/>
              <a:t>FoV</a:t>
            </a:r>
            <a:r>
              <a:rPr lang="en-US" baseline="0" dirty="0"/>
              <a:t> on=f the NGS WFS </a:t>
            </a:r>
            <a:r>
              <a:rPr lang="en-US" baseline="0" dirty="0">
                <a:sym typeface="Wingdings" panose="05000000000000000000" pitchFamily="2" charset="2"/>
              </a:rPr>
              <a:t> too long computation.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Here </a:t>
            </a:r>
            <a:r>
              <a:rPr lang="en-US" baseline="0" dirty="0" err="1">
                <a:sym typeface="Wingdings" panose="05000000000000000000" pitchFamily="2" charset="2"/>
              </a:rPr>
              <a:t>noi</a:t>
            </a:r>
            <a:r>
              <a:rPr lang="en-US" baseline="0" dirty="0">
                <a:sym typeface="Wingdings" panose="05000000000000000000" pitchFamily="2" charset="2"/>
              </a:rPr>
              <a:t> NGS, all mods corrected by the LGS, this helps even more the perf on axis.</a:t>
            </a:r>
            <a:endParaRPr lang="en-US" baseline="0" dirty="0"/>
          </a:p>
          <a:p>
            <a:r>
              <a:rPr lang="en-US" baseline="0" dirty="0"/>
              <a:t>At Z=60 one can see the performance </a:t>
            </a:r>
          </a:p>
          <a:p>
            <a:r>
              <a:rPr lang="en-US" baseline="0" dirty="0"/>
              <a:t>- on axis</a:t>
            </a:r>
          </a:p>
          <a:p>
            <a:r>
              <a:rPr lang="en-US" baseline="0" dirty="0"/>
              <a:t>- in MICADO small </a:t>
            </a:r>
            <a:r>
              <a:rPr lang="en-US" baseline="0" dirty="0" err="1"/>
              <a:t>FoV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in MICADO large field</a:t>
            </a:r>
          </a:p>
          <a:p>
            <a:pPr marL="0" indent="0">
              <a:buFontTx/>
              <a:buNone/>
            </a:pPr>
            <a:r>
              <a:rPr lang="en-US" baseline="0" dirty="0"/>
              <a:t>On axis, as in LTAO, optimal radius is 20”</a:t>
            </a:r>
          </a:p>
          <a:p>
            <a:pPr marL="0" indent="0">
              <a:buFontTx/>
              <a:buNone/>
            </a:pPr>
            <a:r>
              <a:rPr lang="en-US" baseline="0" dirty="0"/>
              <a:t>In MICADO small </a:t>
            </a:r>
            <a:r>
              <a:rPr lang="en-US" baseline="0" dirty="0" err="1"/>
              <a:t>FoV</a:t>
            </a:r>
            <a:r>
              <a:rPr lang="en-US" baseline="0" dirty="0"/>
              <a:t>, going down to 30” radius provides a significant performance improvement</a:t>
            </a:r>
          </a:p>
          <a:p>
            <a:pPr marL="0" indent="0">
              <a:buFontTx/>
              <a:buNone/>
            </a:pPr>
            <a:r>
              <a:rPr lang="en-US" baseline="0" dirty="0"/>
              <a:t>In any case, 45” is the best case for any zenith distance when it comes to performance in the large MICADO </a:t>
            </a:r>
            <a:r>
              <a:rPr lang="en-US" baseline="0" dirty="0" err="1"/>
              <a:t>FoV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45” is a hard limit with pick-off mirrors, could be decreased with prisms</a:t>
            </a:r>
          </a:p>
          <a:p>
            <a:pPr marL="0" indent="0">
              <a:buFontTx/>
              <a:buNone/>
            </a:pPr>
            <a:r>
              <a:rPr lang="en-US" baseline="0" dirty="0"/>
              <a:t>Shall we try to decrease the hard limit of asterism angle ? Is it a significant performance improvement for MICADO @ Z=60? We should ask Rick probably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16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choices: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2 post-focal DMs should be pushed but baseline is 1</a:t>
            </a:r>
          </a:p>
          <a:p>
            <a:pPr marL="171450" indent="-171450">
              <a:buFontTx/>
              <a:buChar char="-"/>
            </a:pPr>
            <a:r>
              <a:rPr lang="en-US" dirty="0"/>
              <a:t>Pitch 1.5 m preferred</a:t>
            </a:r>
          </a:p>
          <a:p>
            <a:pPr marL="171450" indent="-171450">
              <a:buFontTx/>
              <a:buChar char="-"/>
            </a:pPr>
            <a:r>
              <a:rPr lang="en-US" dirty="0"/>
              <a:t>DM altitude 16 km for highest and flexible for lowest</a:t>
            </a:r>
          </a:p>
          <a:p>
            <a:pPr marL="171450" indent="-171450">
              <a:buFontTx/>
              <a:buChar char="-"/>
            </a:pPr>
            <a:r>
              <a:rPr lang="en-US" dirty="0"/>
              <a:t>6 LGSs are a must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94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idea based on the concept of super-resolution:</a:t>
            </a:r>
          </a:p>
          <a:p>
            <a:r>
              <a:rPr lang="en-US" dirty="0"/>
              <a:t>- A frozen scene can be super resolved by stacking </a:t>
            </a:r>
            <a:r>
              <a:rPr lang="en-US" dirty="0" err="1"/>
              <a:t>undersampled</a:t>
            </a:r>
            <a:r>
              <a:rPr lang="en-US" dirty="0"/>
              <a:t> frames shifted by a fraction of sampling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60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85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MAORY stands for Multi-conjugate Adaptive Optics Relay for the E-ELT.</a:t>
            </a:r>
          </a:p>
          <a:p>
            <a:r>
              <a:rPr lang="en-US" dirty="0"/>
              <a:t>It serves the instrument MICADO, a 1’ imager + spectrometer</a:t>
            </a:r>
          </a:p>
          <a:p>
            <a:r>
              <a:rPr lang="en-US" dirty="0"/>
              <a:t>+ future 2</a:t>
            </a:r>
            <a:r>
              <a:rPr lang="en-US" baseline="30000" dirty="0"/>
              <a:t>nd</a:t>
            </a:r>
            <a:r>
              <a:rPr lang="en-US" dirty="0"/>
              <a:t> port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47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monodimensional</a:t>
            </a:r>
            <a:r>
              <a:rPr lang="en-US" dirty="0"/>
              <a:t>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96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sampled measurements consists of: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Convolution of the spatial function by a top hat 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Multiplication by a sum of 2 shifted </a:t>
            </a:r>
            <a:r>
              <a:rPr lang="en-US" dirty="0" err="1"/>
              <a:t>dirac</a:t>
            </a:r>
            <a:r>
              <a:rPr lang="en-US" dirty="0"/>
              <a:t> comb, which provide another </a:t>
            </a:r>
            <a:r>
              <a:rPr lang="en-US" dirty="0" err="1"/>
              <a:t>dirac</a:t>
            </a:r>
            <a:r>
              <a:rPr lang="en-US" dirty="0"/>
              <a:t> comb with a twice smaller period</a:t>
            </a:r>
          </a:p>
          <a:p>
            <a:pPr marL="0" indent="0">
              <a:buFontTx/>
              <a:buNone/>
            </a:pPr>
            <a:r>
              <a:rPr lang="en-US" dirty="0"/>
              <a:t>In Fourier space:</a:t>
            </a:r>
          </a:p>
          <a:p>
            <a:pPr marL="171450" indent="-171450">
              <a:buFontTx/>
              <a:buChar char="-"/>
            </a:pPr>
            <a:r>
              <a:rPr lang="en-US" dirty="0"/>
              <a:t>Sensitivity function that depends only on </a:t>
            </a:r>
            <a:r>
              <a:rPr lang="en-US" dirty="0" err="1"/>
              <a:t>subaperture</a:t>
            </a:r>
            <a:r>
              <a:rPr lang="en-US" dirty="0"/>
              <a:t> size and shape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Convolved to a Dirac comb with twice better spatial resolution and a reduced aliasing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25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simulation: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Modal IM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Minimum variance open loop reconstruction error</a:t>
            </a:r>
          </a:p>
          <a:p>
            <a:pPr marL="171450" indent="-171450">
              <a:buFontTx/>
              <a:buChar char="-"/>
            </a:pPr>
            <a:r>
              <a:rPr lang="en-US" dirty="0"/>
              <a:t>Tomographic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5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0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Revisit phase A design !</a:t>
            </a:r>
          </a:p>
          <a:p>
            <a:r>
              <a:rPr lang="en-US" dirty="0"/>
              <a:t>Main purpose of this recent study is to address high level</a:t>
            </a:r>
            <a:r>
              <a:rPr lang="en-US" baseline="0" dirty="0"/>
              <a:t> trade-off related to tomography and fitting error, essentially DMs TLRs and LGS number and asterism angle. This is done under constraint of external parameters: seeing, Cn2, phase 1/phase 2</a:t>
            </a:r>
          </a:p>
          <a:p>
            <a:r>
              <a:rPr lang="en-US" baseline="0" dirty="0"/>
              <a:t>I will show some analyses, compare baseline to other options and open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06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budget MAORY 231 nm, telescope 145 nm </a:t>
            </a:r>
            <a:r>
              <a:rPr lang="en-US" dirty="0" err="1"/>
              <a:t>rms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37% SR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K</a:t>
            </a:r>
          </a:p>
          <a:p>
            <a:r>
              <a:rPr lang="en-US" dirty="0">
                <a:sym typeface="Wingdings" panose="05000000000000000000" pitchFamily="2" charset="2"/>
              </a:rPr>
              <a:t>Main spec:</a:t>
            </a:r>
            <a:r>
              <a:rPr lang="en-GB" dirty="0">
                <a:sym typeface="Wingdings" panose="05000000000000000000" pitchFamily="2" charset="2"/>
              </a:rPr>
              <a:t> Focus on median and sub optimal conditions which are the design drivers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03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reason,</a:t>
            </a:r>
            <a:r>
              <a:rPr lang="en-US" baseline="0" dirty="0"/>
              <a:t> we are working without LGS spot elongation and with high flux for LGS and NGS. The reconstruction prior are perfectly known.</a:t>
            </a:r>
          </a:p>
          <a:p>
            <a:r>
              <a:rPr lang="en-US" baseline="0" dirty="0"/>
              <a:t>Star map to measure </a:t>
            </a:r>
            <a:r>
              <a:rPr lang="en-US" baseline="0" dirty="0" err="1"/>
              <a:t>Sr</a:t>
            </a:r>
            <a:r>
              <a:rPr lang="en-US" baseline="0" dirty="0"/>
              <a:t> across a </a:t>
            </a:r>
            <a:r>
              <a:rPr lang="en-US" baseline="0" dirty="0" err="1"/>
              <a:t>FoV</a:t>
            </a:r>
            <a:r>
              <a:rPr lang="en-US" baseline="0" dirty="0"/>
              <a:t> of 2’ square: 29 stars with a denser mapping around the center</a:t>
            </a:r>
          </a:p>
          <a:p>
            <a:r>
              <a:rPr lang="en-US" baseline="0" dirty="0"/>
              <a:t>6 LGS @ 1 ‘ off axis unless otherwise specified</a:t>
            </a:r>
          </a:p>
          <a:p>
            <a:r>
              <a:rPr lang="en-US" baseline="0" dirty="0"/>
              <a:t>3 NGS @ 70” off axis to split the technical field in two equivalent areas</a:t>
            </a:r>
          </a:p>
          <a:p>
            <a:r>
              <a:rPr lang="en-US" baseline="0" dirty="0"/>
              <a:t>4 tomography optimization field, actually acting on the projection of the reconstructed layers: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Full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FoV1 for MICADO small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FoV2 for MICADO large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FoV3 for 2’ field</a:t>
            </a:r>
          </a:p>
          <a:p>
            <a:pPr marL="0" indent="0">
              <a:buFontTx/>
              <a:buNone/>
            </a:pPr>
            <a:r>
              <a:rPr lang="en-US" baseline="0" dirty="0"/>
              <a:t>3 turbulence profiles: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Spec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Jet stream @ 13.5 km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Worst case with intermediate layer @ 8.5 km</a:t>
            </a:r>
          </a:p>
          <a:p>
            <a:pPr marL="0" indent="0">
              <a:buFontTx/>
              <a:buNone/>
            </a:pPr>
            <a:r>
              <a:rPr lang="en-US" baseline="0" dirty="0"/>
              <a:t>2 seeing and zenith angle cases: </a:t>
            </a:r>
            <a:r>
              <a:rPr lang="en-US" baseline="0" dirty="0" err="1"/>
              <a:t>mentionned</a:t>
            </a:r>
            <a:r>
              <a:rPr lang="en-US" baseline="0" dirty="0"/>
              <a:t> in blue in the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35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reason,</a:t>
            </a:r>
            <a:r>
              <a:rPr lang="en-US" baseline="0" dirty="0"/>
              <a:t> we are working without LGS spot elongation and with high flux for LGS and NGS. The reconstruction prior are perfectly known.</a:t>
            </a:r>
          </a:p>
          <a:p>
            <a:r>
              <a:rPr lang="en-US" baseline="0" dirty="0"/>
              <a:t>Star map to measure </a:t>
            </a:r>
            <a:r>
              <a:rPr lang="en-US" baseline="0" dirty="0" err="1"/>
              <a:t>Sr</a:t>
            </a:r>
            <a:r>
              <a:rPr lang="en-US" baseline="0" dirty="0"/>
              <a:t> across a </a:t>
            </a:r>
            <a:r>
              <a:rPr lang="en-US" baseline="0" dirty="0" err="1"/>
              <a:t>FoV</a:t>
            </a:r>
            <a:r>
              <a:rPr lang="en-US" baseline="0" dirty="0"/>
              <a:t> of 2’ square: 29 stars with a denser mapping around the center</a:t>
            </a:r>
          </a:p>
          <a:p>
            <a:r>
              <a:rPr lang="en-US" baseline="0" dirty="0"/>
              <a:t>6 LGS @ 1 ‘ off axis unless otherwise specified</a:t>
            </a:r>
          </a:p>
          <a:p>
            <a:r>
              <a:rPr lang="en-US" baseline="0" dirty="0"/>
              <a:t>3 NGS @ 70” off axis to split the technical field in two equivalent areas</a:t>
            </a:r>
          </a:p>
          <a:p>
            <a:r>
              <a:rPr lang="en-US" baseline="0" dirty="0"/>
              <a:t>4 tomography optimization field, actually acting on the projection of the reconstructed layers: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Full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FoV1 for MICADO small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FoV2 for MICADO large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FoV3 for 2’ field</a:t>
            </a:r>
          </a:p>
          <a:p>
            <a:pPr marL="0" indent="0">
              <a:buFontTx/>
              <a:buNone/>
            </a:pPr>
            <a:r>
              <a:rPr lang="en-US" baseline="0" dirty="0"/>
              <a:t>3 turbulence profiles: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Spec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Jet stream @ 13.5 km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Worst case with intermediate layer @ 8.5 km</a:t>
            </a:r>
          </a:p>
          <a:p>
            <a:pPr marL="0" indent="0">
              <a:buFontTx/>
              <a:buNone/>
            </a:pPr>
            <a:r>
              <a:rPr lang="en-US" baseline="0" dirty="0"/>
              <a:t>2 seeing and zenith angle cases: </a:t>
            </a:r>
            <a:r>
              <a:rPr lang="en-US" baseline="0" dirty="0" err="1"/>
              <a:t>mentionned</a:t>
            </a:r>
            <a:r>
              <a:rPr lang="en-US" baseline="0" dirty="0"/>
              <a:t> in blue in the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5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3 turbulence profiles: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Spec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Jet stream @ 13.5 km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Worst case with intermediate layer @ 8.5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11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0.8” seeing Zenith=30</a:t>
            </a:r>
          </a:p>
          <a:p>
            <a:r>
              <a:rPr lang="en-US" dirty="0"/>
              <a:t>Plot shows</a:t>
            </a:r>
            <a:r>
              <a:rPr lang="en-US" baseline="0" dirty="0"/>
              <a:t> min, max and averaged performance across 2 ‘ field vs. projected DM pitch in m on sky for: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1 post-focal DM (Right) vs. 2 post-focal DMs (Left)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Profile1 vs. Profile2</a:t>
            </a:r>
          </a:p>
          <a:p>
            <a:pPr marL="0" indent="0">
              <a:buFontTx/>
              <a:buNone/>
            </a:pPr>
            <a:r>
              <a:rPr lang="en-US" baseline="0" dirty="0"/>
              <a:t>Conclusions:</a:t>
            </a:r>
          </a:p>
          <a:p>
            <a:pPr marL="0" indent="0">
              <a:buFontTx/>
              <a:buNone/>
            </a:pPr>
            <a:r>
              <a:rPr lang="en-US" baseline="0" dirty="0"/>
              <a:t>- Pitch smaller than 1 m does not make sense for 2 post-focal DMs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Pitch smaller than 1.5 m does not make sense for 1 post-focal DM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Strong impact of turbulence profile : dominates over the trade-off number of DMs and pitch </a:t>
            </a:r>
            <a:r>
              <a:rPr lang="en-US" baseline="0" dirty="0">
                <a:sym typeface="Wingdings" panose="05000000000000000000" pitchFamily="2" charset="2"/>
              </a:rPr>
              <a:t> realistic Cn2 sensitivity analysis to be performed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>
                <a:sym typeface="Wingdings" panose="05000000000000000000" pitchFamily="2" charset="2"/>
              </a:rPr>
              <a:t>In this case, with a layer @ 13.5 km, 1 DM case is not more sensitive than 2 DMs</a:t>
            </a: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56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Gain in </a:t>
            </a:r>
            <a:r>
              <a:rPr lang="en-US" dirty="0" err="1"/>
              <a:t>Sr</a:t>
            </a:r>
            <a:r>
              <a:rPr lang="en-US" dirty="0"/>
              <a:t> 2 post-focal DMs vs. 1</a:t>
            </a:r>
            <a:r>
              <a:rPr lang="en-US" baseline="0" dirty="0"/>
              <a:t> in the following cases: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Top: Median seeing Z=30: Profile 1 vs. Profile 2 – optimization full field – different pitch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Bottom : Good seeing, Z=0, Profile 1 vs. Profile 3 – 3 fields for optimization of the projection – 2 pitches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MICADO large field diagonal is the red line</a:t>
            </a:r>
          </a:p>
          <a:p>
            <a:pPr marL="0" indent="0">
              <a:buFontTx/>
              <a:buNone/>
            </a:pPr>
            <a:r>
              <a:rPr lang="en-US" baseline="0" dirty="0"/>
              <a:t>Conclusions: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2 post focal DMs provide performance improvement of up to 25% in the science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Strong advantage in the technical field: up to factor 2 in K, 3.5 in J band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message here is that 2 post-focal DMs are desirable in order to increase sky coverage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could also be attractive for a future instrument: 2</a:t>
            </a:r>
            <a:r>
              <a:rPr lang="en-US" baseline="30000" dirty="0"/>
              <a:t>nd</a:t>
            </a:r>
            <a:r>
              <a:rPr lang="en-US" baseline="0" dirty="0"/>
              <a:t> 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3B20-63A9-4276-97DB-48573D9D71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43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7504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/>
              <a:t>Location, date</a:t>
            </a:r>
          </a:p>
        </p:txBody>
      </p:sp>
      <p:pic>
        <p:nvPicPr>
          <p:cNvPr id="7" name="Picture 3" descr="C:\Users\Emiliano\Root\progetti\MAORY\riunioni\AO4ELT4\labo_bandeau_un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80934"/>
          <a:stretch/>
        </p:blipFill>
        <p:spPr bwMode="auto">
          <a:xfrm>
            <a:off x="6314536" y="476673"/>
            <a:ext cx="113778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Documents and Settings\emiliano\Documenti\doc\EAN\web\Inaf-circ-colore-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3"/>
            <a:ext cx="107211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Macintosh HD:Users:paolo:ELT:2.0:LOGO:maory_logo_2015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2" y="47667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06" y="476672"/>
            <a:ext cx="828126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99600" indent="-285750">
              <a:buFont typeface="Arial" panose="020B0604020202020204" pitchFamily="34" charset="0"/>
              <a:buChar char="−"/>
              <a:defRPr/>
            </a:lvl2pPr>
            <a:lvl3pPr marL="802800" indent="-228600">
              <a:buFont typeface="Arial" panose="020B0604020202020204" pitchFamily="34" charset="0"/>
              <a:buChar char="−"/>
              <a:defRPr/>
            </a:lvl3pPr>
            <a:lvl4pPr marL="1260000" indent="-228600">
              <a:buFont typeface="Arial" panose="020B0604020202020204" pitchFamily="34" charset="0"/>
              <a:buChar char="−"/>
              <a:defRPr/>
            </a:lvl4pPr>
            <a:lvl5pPr marL="17172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Location, date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1" descr="Macintosh HD:Users:paolo:ELT:2.0:LOGO:maory_logo_2015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72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Location, date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1" descr="Macintosh HD:Users:paolo:ELT:2.0:LOGO:maory_logo_2015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72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Location, date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1" descr="Macintosh HD:Users:paolo:ELT:2.0:LOGO:maory_logo_2015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72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62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Location, date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99600" indent="-285750" algn="l" defTabSz="914400" rtl="0" eaLnBrk="1" latinLnBrk="0" hangingPunct="1">
        <a:spcBef>
          <a:spcPct val="2000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28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72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MAORY design trade-off study:</a:t>
            </a:r>
            <a:br>
              <a:rPr lang="en-US" dirty="0"/>
            </a:br>
            <a:r>
              <a:rPr lang="en-US" dirty="0"/>
              <a:t>tomography dimensioning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6696744" cy="17526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Sylvain Oberti</a:t>
            </a:r>
            <a:r>
              <a:rPr lang="en-US" b="0" dirty="0"/>
              <a:t>, Miska Le Louarn </a:t>
            </a:r>
            <a:r>
              <a:rPr lang="en-US" dirty="0"/>
              <a:t>– </a:t>
            </a:r>
            <a:r>
              <a:rPr lang="en-US" i="1" dirty="0"/>
              <a:t>ESO Garching</a:t>
            </a:r>
          </a:p>
          <a:p>
            <a:r>
              <a:rPr lang="en-US" b="0" dirty="0"/>
              <a:t>Emiliano Diolaiti, Carmelo Arcidiacono, Laura Schreiber, Matteo Lombini </a:t>
            </a:r>
            <a:r>
              <a:rPr lang="en-US" dirty="0"/>
              <a:t>– </a:t>
            </a:r>
            <a:r>
              <a:rPr lang="en-US" i="1" dirty="0"/>
              <a:t>INAF Bologna</a:t>
            </a:r>
          </a:p>
          <a:p>
            <a:r>
              <a:rPr lang="en-US" dirty="0"/>
              <a:t>and the rest of the MAORY consortium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B293B-EAFB-12B8-74BC-626A157C2F5B}"/>
              </a:ext>
            </a:extLst>
          </p:cNvPr>
          <p:cNvSpPr txBox="1"/>
          <p:nvPr/>
        </p:nvSpPr>
        <p:spPr>
          <a:xfrm>
            <a:off x="153872" y="6351996"/>
            <a:ext cx="37173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AO4ELT5 – Tenerife – 30-06-2017</a:t>
            </a:r>
          </a:p>
        </p:txBody>
      </p:sp>
    </p:spTree>
    <p:extLst>
      <p:ext uri="{BB962C8B-B14F-4D97-AF65-F5344CB8AC3E}">
        <p14:creationId xmlns:p14="http://schemas.microsoft.com/office/powerpoint/2010/main" val="318367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60A47-B503-434B-A93F-A6249D06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891A9-92C0-4B5E-84B4-B0B97B8A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08" r="5000" b="274"/>
          <a:stretch/>
        </p:blipFill>
        <p:spPr>
          <a:xfrm>
            <a:off x="133672" y="972231"/>
            <a:ext cx="8830816" cy="4761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F0C93F-C503-4D62-A48A-1D77F8AA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355160" cy="980728"/>
          </a:xfrm>
        </p:spPr>
        <p:txBody>
          <a:bodyPr/>
          <a:lstStyle/>
          <a:p>
            <a:r>
              <a:rPr lang="en-US" dirty="0"/>
              <a:t>Benefit 2 vs. 1 post-focal DM(s)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06E60-13C4-47BD-A956-B1733088596A}"/>
              </a:ext>
            </a:extLst>
          </p:cNvPr>
          <p:cNvSpPr/>
          <p:nvPr/>
        </p:nvSpPr>
        <p:spPr>
          <a:xfrm>
            <a:off x="683568" y="586492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 2 post-focal DMs improve tolerance to Cn2 profile variation</a:t>
            </a:r>
          </a:p>
        </p:txBody>
      </p:sp>
    </p:spTree>
    <p:extLst>
      <p:ext uri="{BB962C8B-B14F-4D97-AF65-F5344CB8AC3E}">
        <p14:creationId xmlns:p14="http://schemas.microsoft.com/office/powerpoint/2010/main" val="21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04856" cy="994172"/>
          </a:xfrm>
        </p:spPr>
        <p:txBody>
          <a:bodyPr/>
          <a:lstStyle/>
          <a:p>
            <a:r>
              <a:rPr lang="en-US" dirty="0"/>
              <a:t>E-ELT phase 1 / phase 2 – J band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968578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M1 doughnut impact on </a:t>
            </a:r>
            <a:r>
              <a:rPr lang="en-US" dirty="0" err="1"/>
              <a:t>Sr</a:t>
            </a:r>
            <a:r>
              <a:rPr lang="en-US" dirty="0"/>
              <a:t> is not significant. How about NGS sky coverage 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Dramatic impact 6 LGSs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4 LGSs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50" b="1" dirty="0">
                <a:solidFill>
                  <a:srgbClr val="FF0000"/>
                </a:solidFill>
                <a:sym typeface="Wingdings" panose="05000000000000000000" pitchFamily="2" charset="2"/>
              </a:rPr>
              <a:t>Lower wavelength performance pushes for: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6 LGSs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50" b="1" dirty="0">
                <a:solidFill>
                  <a:srgbClr val="FF0000"/>
                </a:solidFill>
                <a:sym typeface="Wingdings" panose="05000000000000000000" pitchFamily="2" charset="2"/>
              </a:rPr>
              <a:t>2 post-focal DMs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50" b="1" dirty="0">
                <a:solidFill>
                  <a:srgbClr val="FF0000"/>
                </a:solidFill>
                <a:sym typeface="Wingdings" panose="05000000000000000000" pitchFamily="2" charset="2"/>
              </a:rPr>
              <a:t>finer DM pitch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2849" r="4107" b="724"/>
          <a:stretch/>
        </p:blipFill>
        <p:spPr>
          <a:xfrm>
            <a:off x="21231" y="3284984"/>
            <a:ext cx="7215066" cy="35730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71792" y="3501008"/>
            <a:ext cx="1872208" cy="3209545"/>
            <a:chOff x="107504" y="3501008"/>
            <a:chExt cx="1872208" cy="32095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5" t="8031" r="15022" b="7306"/>
            <a:stretch/>
          </p:blipFill>
          <p:spPr>
            <a:xfrm>
              <a:off x="395536" y="3501008"/>
              <a:ext cx="1207008" cy="32095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504" y="4682143"/>
              <a:ext cx="18722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Photon noise </a:t>
              </a:r>
              <a:r>
                <a:rPr lang="el-GR" sz="1600" b="1" dirty="0"/>
                <a:t>σ</a:t>
              </a:r>
              <a:r>
                <a:rPr lang="en-US" sz="1600" b="1" baseline="30000" dirty="0"/>
                <a:t>2</a:t>
              </a:r>
              <a:r>
                <a:rPr lang="en-US" sz="1600" b="1" dirty="0"/>
                <a:t> </a:t>
              </a:r>
            </a:p>
            <a:p>
              <a:pPr algn="ctr"/>
              <a:r>
                <a:rPr lang="en-US" sz="1600" b="1" dirty="0"/>
                <a:t> x3.8 long axis</a:t>
              </a:r>
              <a:endParaRPr lang="en-GB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76056" y="2492896"/>
            <a:ext cx="17281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K band: 2.2 µm</a:t>
            </a:r>
          </a:p>
          <a:p>
            <a:r>
              <a:rPr lang="en-US" sz="1400" b="1" dirty="0">
                <a:solidFill>
                  <a:schemeClr val="accent5"/>
                </a:solidFill>
              </a:rPr>
              <a:t>r</a:t>
            </a:r>
            <a:r>
              <a:rPr lang="en-US" sz="1400" b="1" baseline="-25000" dirty="0">
                <a:solidFill>
                  <a:schemeClr val="accent5"/>
                </a:solidFill>
              </a:rPr>
              <a:t>0</a:t>
            </a:r>
            <a:r>
              <a:rPr lang="en-US" sz="1400" b="1" dirty="0">
                <a:solidFill>
                  <a:schemeClr val="accent5"/>
                </a:solidFill>
              </a:rPr>
              <a:t>=0.129 m, Z=30º</a:t>
            </a:r>
          </a:p>
          <a:p>
            <a:r>
              <a:rPr lang="en-US" sz="1400" b="1" dirty="0">
                <a:solidFill>
                  <a:schemeClr val="accent5"/>
                </a:solidFill>
              </a:rPr>
              <a:t>C</a:t>
            </a:r>
            <a:r>
              <a:rPr lang="en-US" sz="1400" b="1" baseline="-25000" dirty="0">
                <a:solidFill>
                  <a:schemeClr val="accent5"/>
                </a:solidFill>
              </a:rPr>
              <a:t>n</a:t>
            </a:r>
            <a:r>
              <a:rPr lang="en-US" sz="1400" b="1" baseline="30000" dirty="0">
                <a:solidFill>
                  <a:schemeClr val="accent5"/>
                </a:solidFill>
              </a:rPr>
              <a:t>2</a:t>
            </a:r>
            <a:r>
              <a:rPr lang="en-US" sz="1400" b="1" dirty="0">
                <a:solidFill>
                  <a:schemeClr val="accent5"/>
                </a:solidFill>
              </a:rPr>
              <a:t>: Profile 1</a:t>
            </a:r>
            <a:endParaRPr lang="en-GB" sz="1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643192" cy="980728"/>
          </a:xfrm>
        </p:spPr>
        <p:txBody>
          <a:bodyPr/>
          <a:lstStyle/>
          <a:p>
            <a:r>
              <a:rPr lang="en-US" dirty="0"/>
              <a:t>Post-focal DM altitude: single 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877272"/>
            <a:ext cx="8229600" cy="10081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1 post-focal DM: conjugation </a:t>
            </a:r>
            <a:r>
              <a:rPr lang="en-US" b="1" dirty="0">
                <a:solidFill>
                  <a:srgbClr val="FF0000"/>
                </a:solidFill>
              </a:rPr>
              <a:t>altitude</a:t>
            </a:r>
            <a:r>
              <a:rPr lang="en-US" dirty="0">
                <a:solidFill>
                  <a:srgbClr val="FF0000"/>
                </a:solidFill>
              </a:rPr>
              <a:t> matters and should be &gt; 14 km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 conjugation altitude should be higher to cope with larger airmass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12D153-9092-4720-936E-93E58DAFB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44851"/>
            <a:ext cx="4896544" cy="3868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D54437-D0C3-45B0-A74E-5549A62A9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96752"/>
            <a:ext cx="4464495" cy="38148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78143" y="476753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K band: 2.2 µm</a:t>
            </a:r>
          </a:p>
          <a:p>
            <a:r>
              <a:rPr lang="en-US" b="1" dirty="0">
                <a:solidFill>
                  <a:schemeClr val="accent5"/>
                </a:solidFill>
              </a:rPr>
              <a:t>r</a:t>
            </a:r>
            <a:r>
              <a:rPr lang="en-US" b="1" baseline="-25000" dirty="0">
                <a:solidFill>
                  <a:schemeClr val="accent5"/>
                </a:solidFill>
              </a:rPr>
              <a:t>0</a:t>
            </a:r>
            <a:r>
              <a:rPr lang="en-US" b="1" dirty="0">
                <a:solidFill>
                  <a:schemeClr val="accent5"/>
                </a:solidFill>
              </a:rPr>
              <a:t>=0.129 m, Z=30º</a:t>
            </a:r>
          </a:p>
          <a:p>
            <a:r>
              <a:rPr lang="en-US" b="1" dirty="0">
                <a:solidFill>
                  <a:schemeClr val="accent5"/>
                </a:solidFill>
              </a:rPr>
              <a:t>C</a:t>
            </a:r>
            <a:r>
              <a:rPr lang="en-US" b="1" baseline="-25000" dirty="0">
                <a:solidFill>
                  <a:schemeClr val="accent5"/>
                </a:solidFill>
              </a:rPr>
              <a:t>n</a:t>
            </a:r>
            <a:r>
              <a:rPr lang="en-US" b="1" baseline="30000" dirty="0">
                <a:solidFill>
                  <a:schemeClr val="accent5"/>
                </a:solidFill>
              </a:rPr>
              <a:t>2</a:t>
            </a:r>
            <a:r>
              <a:rPr lang="en-US" b="1" dirty="0">
                <a:solidFill>
                  <a:schemeClr val="accent5"/>
                </a:solidFill>
              </a:rPr>
              <a:t>: Profile 1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9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908720"/>
          </a:xfrm>
        </p:spPr>
        <p:txBody>
          <a:bodyPr/>
          <a:lstStyle/>
          <a:p>
            <a:r>
              <a:rPr lang="en-US" dirty="0"/>
              <a:t>Post-focal DM altitude: 2 DMs case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5097438"/>
            <a:ext cx="8856984" cy="21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Results confirmed by Cn</a:t>
            </a:r>
            <a:r>
              <a:rPr lang="en-US" b="1" baseline="30000" dirty="0"/>
              <a:t>2</a:t>
            </a:r>
            <a:r>
              <a:rPr lang="en-US" b="1" dirty="0"/>
              <a:t> sensitivity study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Performance insensitive to DM1 altitude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DM2 optimal altitude naturally increases with airmass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16 km conjugation is a good trade-off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16 km is also close to optimal for a single post-focal DM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Upgradability</a:t>
            </a:r>
            <a:endParaRPr lang="en-US" b="1" dirty="0">
              <a:solidFill>
                <a:srgbClr val="FF0000"/>
              </a:solidFill>
            </a:endParaRPr>
          </a:p>
          <a:p>
            <a:pPr marL="11385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A3556-1169-4B1E-8E11-798548E4D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745" r="8263"/>
          <a:stretch/>
        </p:blipFill>
        <p:spPr>
          <a:xfrm>
            <a:off x="251520" y="692696"/>
            <a:ext cx="7848872" cy="43986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6F3346-365F-4282-B52A-A339323FBA1A}"/>
              </a:ext>
            </a:extLst>
          </p:cNvPr>
          <p:cNvCxnSpPr/>
          <p:nvPr/>
        </p:nvCxnSpPr>
        <p:spPr>
          <a:xfrm>
            <a:off x="7164288" y="908720"/>
            <a:ext cx="0" cy="37444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198"/>
          <a:stretch/>
        </p:blipFill>
        <p:spPr>
          <a:xfrm>
            <a:off x="323528" y="620688"/>
            <a:ext cx="7848872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764704"/>
          </a:xfrm>
        </p:spPr>
        <p:txBody>
          <a:bodyPr/>
          <a:lstStyle/>
          <a:p>
            <a:r>
              <a:rPr lang="en-US" dirty="0"/>
              <a:t>LGS asterism angle – full field </a:t>
            </a:r>
            <a:r>
              <a:rPr lang="en-US" dirty="0" err="1"/>
              <a:t>optim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5501302"/>
            <a:ext cx="8604448" cy="31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/>
              <a:t>Tomography reconstruction maximizes performance in full field here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/>
              <a:t>Closer LGSs improve </a:t>
            </a:r>
            <a:r>
              <a:rPr lang="en-US" sz="1700" b="1" dirty="0" err="1"/>
              <a:t>Sr</a:t>
            </a:r>
            <a:r>
              <a:rPr lang="en-US" sz="1700" b="1" dirty="0"/>
              <a:t> on axis, decrease uniformity across the MICADO field and decrease the </a:t>
            </a:r>
            <a:r>
              <a:rPr lang="en-US" sz="1700" b="1" dirty="0" err="1"/>
              <a:t>Sr</a:t>
            </a:r>
            <a:r>
              <a:rPr lang="en-US" sz="1700" b="1" dirty="0"/>
              <a:t> in the technical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0000"/>
                </a:solidFill>
              </a:rPr>
              <a:t>Trade-off between 45” and 1’ radii </a:t>
            </a:r>
            <a:r>
              <a:rPr lang="en-US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 other </a:t>
            </a:r>
            <a:r>
              <a:rPr lang="en-US" sz="17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FoV</a:t>
            </a:r>
            <a:r>
              <a:rPr lang="en-US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 optimization to check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113751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K band: 2.2 µm</a:t>
            </a:r>
          </a:p>
          <a:p>
            <a:r>
              <a:rPr lang="en-US" b="1" dirty="0">
                <a:solidFill>
                  <a:schemeClr val="accent5"/>
                </a:solidFill>
              </a:rPr>
              <a:t>r</a:t>
            </a:r>
            <a:r>
              <a:rPr lang="en-US" b="1" baseline="-25000" dirty="0">
                <a:solidFill>
                  <a:schemeClr val="accent5"/>
                </a:solidFill>
              </a:rPr>
              <a:t>0</a:t>
            </a:r>
            <a:r>
              <a:rPr lang="en-US" b="1" dirty="0">
                <a:solidFill>
                  <a:schemeClr val="accent5"/>
                </a:solidFill>
              </a:rPr>
              <a:t>=0.129 m, Z=30º</a:t>
            </a:r>
          </a:p>
          <a:p>
            <a:r>
              <a:rPr lang="en-US" b="1" dirty="0">
                <a:solidFill>
                  <a:schemeClr val="accent5"/>
                </a:solidFill>
              </a:rPr>
              <a:t>C</a:t>
            </a:r>
            <a:r>
              <a:rPr lang="en-US" b="1" baseline="-25000" dirty="0">
                <a:solidFill>
                  <a:schemeClr val="accent5"/>
                </a:solidFill>
              </a:rPr>
              <a:t>n</a:t>
            </a:r>
            <a:r>
              <a:rPr lang="en-US" b="1" baseline="30000" dirty="0">
                <a:solidFill>
                  <a:schemeClr val="accent5"/>
                </a:solidFill>
              </a:rPr>
              <a:t>2</a:t>
            </a:r>
            <a:r>
              <a:rPr lang="en-US" b="1" dirty="0">
                <a:solidFill>
                  <a:schemeClr val="accent5"/>
                </a:solidFill>
              </a:rPr>
              <a:t>: Profile 1</a:t>
            </a:r>
            <a:endParaRPr lang="en-GB" b="1" dirty="0">
              <a:solidFill>
                <a:schemeClr val="accent5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23E0C2-059A-4064-AD03-81DC3688BD33}"/>
              </a:ext>
            </a:extLst>
          </p:cNvPr>
          <p:cNvGrpSpPr/>
          <p:nvPr/>
        </p:nvGrpSpPr>
        <p:grpSpPr>
          <a:xfrm>
            <a:off x="827584" y="1484784"/>
            <a:ext cx="8280452" cy="1800200"/>
            <a:chOff x="827584" y="1484784"/>
            <a:chExt cx="8280452" cy="18002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7270AC-1A9B-4D4B-82C8-BD6477CC7A43}"/>
                </a:ext>
              </a:extLst>
            </p:cNvPr>
            <p:cNvGrpSpPr/>
            <p:nvPr/>
          </p:nvGrpSpPr>
          <p:grpSpPr>
            <a:xfrm>
              <a:off x="827584" y="1484784"/>
              <a:ext cx="6774668" cy="1575128"/>
              <a:chOff x="827584" y="1484784"/>
              <a:chExt cx="6774668" cy="157512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0A54396A-5613-4DC3-ADE8-49DBAC355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84" y="1484784"/>
                <a:ext cx="3312368" cy="216024"/>
              </a:xfrm>
              <a:prstGeom prst="line">
                <a:avLst/>
              </a:prstGeom>
              <a:ln w="76200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51625FB-CC13-4900-9229-C6F4B6BA0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7944" y="1700808"/>
                <a:ext cx="1656184" cy="504056"/>
              </a:xfrm>
              <a:prstGeom prst="line">
                <a:avLst/>
              </a:prstGeom>
              <a:ln w="76200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44B2B25-79C0-4B28-BBC1-817778257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128" y="2204864"/>
                <a:ext cx="1878124" cy="855048"/>
              </a:xfrm>
              <a:prstGeom prst="line">
                <a:avLst/>
              </a:prstGeom>
              <a:ln w="76200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BDD3CA-7C47-4D41-BA24-E78A9FEB7EA2}"/>
                </a:ext>
              </a:extLst>
            </p:cNvPr>
            <p:cNvSpPr txBox="1"/>
            <p:nvPr/>
          </p:nvSpPr>
          <p:spPr>
            <a:xfrm>
              <a:off x="7884368" y="2884874"/>
              <a:ext cx="1223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1’ radius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64AFA9-6C5A-4A2F-A9BC-9AAB5B77A6E5}"/>
              </a:ext>
            </a:extLst>
          </p:cNvPr>
          <p:cNvGrpSpPr/>
          <p:nvPr/>
        </p:nvGrpSpPr>
        <p:grpSpPr>
          <a:xfrm>
            <a:off x="899592" y="1137518"/>
            <a:ext cx="8352458" cy="2549807"/>
            <a:chOff x="899592" y="1137518"/>
            <a:chExt cx="8352458" cy="2549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951EFF-D103-4334-A18A-AAA891540229}"/>
                </a:ext>
              </a:extLst>
            </p:cNvPr>
            <p:cNvGrpSpPr/>
            <p:nvPr/>
          </p:nvGrpSpPr>
          <p:grpSpPr>
            <a:xfrm>
              <a:off x="899592" y="1137518"/>
              <a:ext cx="6702660" cy="2291482"/>
              <a:chOff x="899592" y="1137518"/>
              <a:chExt cx="6702660" cy="229148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A0FAB59-9F50-41FE-92E7-BE8484CACD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592" y="1137518"/>
                <a:ext cx="2088232" cy="347266"/>
              </a:xfrm>
              <a:prstGeom prst="line">
                <a:avLst/>
              </a:prstGeom>
              <a:ln w="76200">
                <a:solidFill>
                  <a:srgbClr val="FFCC66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1EACA-89F0-4810-A668-41BDB7786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7436" y="1484784"/>
                <a:ext cx="1182516" cy="306965"/>
              </a:xfrm>
              <a:prstGeom prst="line">
                <a:avLst/>
              </a:prstGeom>
              <a:ln w="76200">
                <a:solidFill>
                  <a:srgbClr val="FFCC66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AA5FBC0-2505-4A73-99E9-B17B1CF56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3043" y="1783253"/>
                <a:ext cx="3499209" cy="1645747"/>
              </a:xfrm>
              <a:prstGeom prst="line">
                <a:avLst/>
              </a:prstGeom>
              <a:ln w="76200">
                <a:solidFill>
                  <a:srgbClr val="FFCC66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6BBB04-9A3D-424A-98FF-F3CBBF212525}"/>
                </a:ext>
              </a:extLst>
            </p:cNvPr>
            <p:cNvSpPr txBox="1"/>
            <p:nvPr/>
          </p:nvSpPr>
          <p:spPr>
            <a:xfrm>
              <a:off x="7884368" y="3287215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C000"/>
                  </a:solidFill>
                </a:rPr>
                <a:t>45”radius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2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764704"/>
          </a:xfrm>
        </p:spPr>
        <p:txBody>
          <a:bodyPr/>
          <a:lstStyle/>
          <a:p>
            <a:r>
              <a:rPr lang="en-US" dirty="0"/>
              <a:t>LGS angle – projection optimization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968" r="7831" b="-501"/>
          <a:stretch/>
        </p:blipFill>
        <p:spPr>
          <a:xfrm>
            <a:off x="75248" y="836712"/>
            <a:ext cx="8234160" cy="404736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5157192"/>
            <a:ext cx="8856984" cy="1415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Tomography reconstruction maximizes performance in 3 different </a:t>
            </a:r>
            <a:r>
              <a:rPr lang="en-US" b="1" dirty="0" err="1"/>
              <a:t>FoVs</a:t>
            </a:r>
            <a:r>
              <a:rPr lang="en-US" b="1" dirty="0"/>
              <a:t> with NGS @ 70” off axis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Maximum and average </a:t>
            </a:r>
            <a:r>
              <a:rPr lang="en-US" b="1" dirty="0" err="1"/>
              <a:t>Sr</a:t>
            </a:r>
            <a:r>
              <a:rPr lang="en-US" b="1" dirty="0"/>
              <a:t> in MICADO field highest for LGS @ 45” off axis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Average performance in 2’ </a:t>
            </a:r>
            <a:r>
              <a:rPr lang="en-US" b="1" dirty="0" err="1"/>
              <a:t>FoV</a:t>
            </a:r>
            <a:r>
              <a:rPr lang="en-US" b="1" dirty="0"/>
              <a:t> highest for LGS @ 1’ off axis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Baseline: 45” radius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3717032"/>
            <a:ext cx="5616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K band: 2.2 µm, r</a:t>
            </a:r>
            <a:r>
              <a:rPr lang="en-US" b="1" baseline="-25000" dirty="0">
                <a:solidFill>
                  <a:schemeClr val="accent5"/>
                </a:solidFill>
              </a:rPr>
              <a:t>0</a:t>
            </a:r>
            <a:r>
              <a:rPr lang="en-US" b="1" dirty="0">
                <a:solidFill>
                  <a:schemeClr val="accent5"/>
                </a:solidFill>
              </a:rPr>
              <a:t>=0.157 m, C</a:t>
            </a:r>
            <a:r>
              <a:rPr lang="en-US" b="1" baseline="-25000" dirty="0">
                <a:solidFill>
                  <a:schemeClr val="accent5"/>
                </a:solidFill>
              </a:rPr>
              <a:t>n</a:t>
            </a:r>
            <a:r>
              <a:rPr lang="en-US" b="1" baseline="30000" dirty="0">
                <a:solidFill>
                  <a:schemeClr val="accent5"/>
                </a:solidFill>
              </a:rPr>
              <a:t>2</a:t>
            </a:r>
            <a:r>
              <a:rPr lang="en-US" b="1" dirty="0">
                <a:solidFill>
                  <a:schemeClr val="accent5"/>
                </a:solidFill>
              </a:rPr>
              <a:t>: Profile1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/>
          <a:lstStyle/>
          <a:p>
            <a:r>
              <a:rPr lang="en-US" dirty="0"/>
              <a:t>Ultimate performance in 20”</a:t>
            </a:r>
            <a:r>
              <a:rPr lang="en-US" baseline="30000" dirty="0"/>
              <a:t>  </a:t>
            </a:r>
            <a:r>
              <a:rPr lang="en-US" dirty="0"/>
              <a:t>square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5604370"/>
            <a:ext cx="9144000" cy="1136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Best performance on axis (LTAO with on axis NGS) is achieved with 20” radius @ Z=60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NGS cannot be closer than 30” radius without </a:t>
            </a:r>
            <a:r>
              <a:rPr lang="en-US" dirty="0" err="1"/>
              <a:t>vignetting</a:t>
            </a:r>
            <a:r>
              <a:rPr lang="en-US" dirty="0"/>
              <a:t> the science </a:t>
            </a:r>
            <a:r>
              <a:rPr lang="en-US" dirty="0" err="1"/>
              <a:t>FoV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Confirmation that a fixed 45” radius is almost optimal for MICADO at any airmass for both small field and wide field: one single asterism configuration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less complexity</a:t>
            </a:r>
            <a:endParaRPr lang="en-US" dirty="0">
              <a:solidFill>
                <a:srgbClr val="FF0000"/>
              </a:solidFill>
            </a:endParaRPr>
          </a:p>
          <a:p>
            <a:pPr marL="11385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1053E-6D2B-404F-A70B-46F46426F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6984776" cy="46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764704"/>
          </a:xfrm>
        </p:spPr>
        <p:txBody>
          <a:bodyPr/>
          <a:lstStyle/>
          <a:p>
            <a:r>
              <a:rPr lang="en-US" dirty="0"/>
              <a:t>Conclusions on design trade-off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1008112"/>
            <a:ext cx="8424936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2 post-focal DMs </a:t>
            </a:r>
            <a:r>
              <a:rPr lang="en-US" sz="2000" b="1" dirty="0"/>
              <a:t>(baseline: 1) are desirable in order to enhance: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/>
              <a:t>Performance in the technical field </a:t>
            </a:r>
            <a:r>
              <a:rPr lang="en-US" sz="1800" b="1" dirty="0">
                <a:sym typeface="Wingdings" panose="05000000000000000000" pitchFamily="2" charset="2"/>
              </a:rPr>
              <a:t> sky coverage and robustness (acquisition)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>
                <a:sym typeface="Wingdings" panose="05000000000000000000" pitchFamily="2" charset="2"/>
              </a:rPr>
              <a:t>Performance in the blue for NGS sky coverage and MICADO performance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>
                <a:sym typeface="Wingdings" panose="05000000000000000000" pitchFamily="2" charset="2"/>
              </a:rPr>
              <a:t>Robustness to Cn2 profile variation and zenith distance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/>
              <a:t>DM pitch between 2m and </a:t>
            </a:r>
            <a:r>
              <a:rPr lang="en-US" sz="2000" b="1" dirty="0">
                <a:solidFill>
                  <a:srgbClr val="FF0000"/>
                </a:solidFill>
              </a:rPr>
              <a:t>1.5m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better for worse seeing and with 2 DMs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ym typeface="Wingdings" panose="05000000000000000000" pitchFamily="2" charset="2"/>
              </a:rPr>
              <a:t>Post-focal DMs altitude: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4-6 and 16 km</a:t>
            </a:r>
            <a:r>
              <a:rPr lang="en-US" sz="2000" b="1" dirty="0">
                <a:sym typeface="Wingdings" panose="05000000000000000000" pitchFamily="2" charset="2"/>
              </a:rPr>
              <a:t> to be robust to larger airmass and accommodate 2 post-focal DMs later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ym typeface="Wingdings" panose="05000000000000000000" pitchFamily="2" charset="2"/>
              </a:rPr>
              <a:t>LGS asterism angle: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fixed @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45” radius </a:t>
            </a:r>
            <a:r>
              <a:rPr lang="en-US" sz="2000" b="1" dirty="0">
                <a:sym typeface="Wingdings" panose="05000000000000000000" pitchFamily="2" charset="2"/>
              </a:rPr>
              <a:t>+ optimization of tomography projection depending on </a:t>
            </a:r>
            <a:r>
              <a:rPr lang="en-US" sz="2000" b="1" dirty="0" err="1">
                <a:sym typeface="Wingdings" panose="05000000000000000000" pitchFamily="2" charset="2"/>
              </a:rPr>
              <a:t>FoV</a:t>
            </a:r>
            <a:r>
              <a:rPr lang="en-US" sz="2000" b="1" dirty="0">
                <a:sym typeface="Wingdings" panose="05000000000000000000" pitchFamily="2" charset="2"/>
              </a:rPr>
              <a:t> of interest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ym typeface="Wingdings" panose="05000000000000000000" pitchFamily="2" charset="2"/>
              </a:rPr>
              <a:t>E-ELT phase 1 / phase 2: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>
                <a:sym typeface="Wingdings" panose="05000000000000000000" pitchFamily="2" charset="2"/>
              </a:rPr>
              <a:t>M1 doughnut main impact on sky coverage and PSF shape: TBC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6 LGSs are highly desirable</a:t>
            </a:r>
            <a:endParaRPr lang="en-US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80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730F-9608-47A6-876C-C1D220A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sampling super-resolution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2CF69-7AF8-49AD-98F2-9282EE51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DB49F-3AED-4B17-BB2B-BD65732D6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/>
        </p:blipFill>
        <p:spPr>
          <a:xfrm>
            <a:off x="35496" y="1916832"/>
            <a:ext cx="8843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8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44624"/>
            <a:ext cx="8425444" cy="980728"/>
          </a:xfrm>
        </p:spPr>
        <p:txBody>
          <a:bodyPr/>
          <a:lstStyle/>
          <a:p>
            <a:r>
              <a:rPr lang="en-US" dirty="0"/>
              <a:t>WF Super-resolution: rationale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0040" y="1052736"/>
            <a:ext cx="8424936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Current MAORY design is based on 6 LGS WFS with 80x80 </a:t>
            </a:r>
            <a:r>
              <a:rPr lang="en-US" sz="2000" dirty="0" err="1"/>
              <a:t>subapertures</a:t>
            </a:r>
            <a:r>
              <a:rPr lang="en-US" sz="2000" dirty="0"/>
              <a:t> and 10x10 pixels of 1” to 1.5” per </a:t>
            </a:r>
            <a:r>
              <a:rPr lang="en-US" sz="2000" dirty="0" err="1"/>
              <a:t>subaperture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Spot truncation occurs as spot elongation can get as large as 25”: </a:t>
            </a:r>
            <a:r>
              <a:rPr lang="en-US" sz="2000" b="1" dirty="0"/>
              <a:t>why not reducing the number of </a:t>
            </a:r>
            <a:r>
              <a:rPr lang="en-US" sz="2000" b="1" dirty="0" err="1"/>
              <a:t>subapertures</a:t>
            </a:r>
            <a:r>
              <a:rPr lang="en-US" sz="2000" b="1" dirty="0"/>
              <a:t> and increase the number of pixels per </a:t>
            </a:r>
            <a:r>
              <a:rPr lang="en-US" sz="2000" b="1" dirty="0" err="1"/>
              <a:t>subaperture</a:t>
            </a:r>
            <a:r>
              <a:rPr lang="en-US" sz="2000" b="1" dirty="0"/>
              <a:t> ?</a:t>
            </a:r>
          </a:p>
          <a:p>
            <a:pPr marL="113850" lvl="1" indent="0">
              <a:buNone/>
            </a:pPr>
            <a:endParaRPr lang="en-US" sz="20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ym typeface="Wingdings" panose="05000000000000000000" pitchFamily="2" charset="2"/>
              </a:rPr>
              <a:t>Why we could live with less </a:t>
            </a:r>
            <a:r>
              <a:rPr lang="en-US" sz="2000" b="1" dirty="0" err="1">
                <a:sym typeface="Wingdings" panose="05000000000000000000" pitchFamily="2" charset="2"/>
              </a:rPr>
              <a:t>subapertures</a:t>
            </a:r>
            <a:r>
              <a:rPr lang="en-US" sz="2000" b="1" dirty="0">
                <a:sym typeface="Wingdings" panose="05000000000000000000" pitchFamily="2" charset="2"/>
              </a:rPr>
              <a:t> 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We have a redundant multi WFS system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Altitude turbulence is weak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The spatial sampling in altitude can be coarser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MAORY altitude DMs baselined with pitch of 1.5 to 2m: can be easily controlled with </a:t>
            </a:r>
            <a:r>
              <a:rPr lang="en-US" sz="1800" dirty="0" err="1">
                <a:sym typeface="Wingdings" panose="05000000000000000000" pitchFamily="2" charset="2"/>
              </a:rPr>
              <a:t>subapertures</a:t>
            </a:r>
            <a:r>
              <a:rPr lang="en-US" sz="1800" dirty="0">
                <a:sym typeface="Wingdings" panose="05000000000000000000" pitchFamily="2" charset="2"/>
              </a:rPr>
              <a:t> of pitch &gt; 0.5 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ym typeface="Wingdings" panose="05000000000000000000" pitchFamily="2" charset="2"/>
              </a:rPr>
              <a:t>Problem: How to sample the ground layer properly to be able to control 5000 degrees of freedom provided by M4 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Break the symmetries by not aligning the WFS with the pupil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Go for super-resolution </a:t>
            </a:r>
            <a:r>
              <a:rPr lang="en-US" sz="1800" dirty="0" err="1">
                <a:sym typeface="Wingdings" panose="05000000000000000000" pitchFamily="2" charset="2"/>
              </a:rPr>
              <a:t>wavefront</a:t>
            </a:r>
            <a:r>
              <a:rPr lang="en-US" sz="1800" dirty="0">
                <a:sym typeface="Wingdings" panose="05000000000000000000" pitchFamily="2" charset="2"/>
              </a:rPr>
              <a:t> sampling thanks to sub-sample shift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The ground layer and possibly the DM is seen the same way by all WFS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09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3C64-DE49-4677-91B0-9C99F501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Location, date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9EF4E-2E32-468D-890E-CB28DFCC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9B47486C-AAD8-46AF-97BA-CBC5F06D8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44"/>
            <a:ext cx="9144000" cy="59046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17A19E-88E7-4FFF-AD19-B994EA53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814960"/>
          </a:xfrm>
        </p:spPr>
        <p:txBody>
          <a:bodyPr/>
          <a:lstStyle/>
          <a:p>
            <a:r>
              <a:rPr lang="en-US" dirty="0"/>
              <a:t>Multi-conjugate Adaptive Optics </a:t>
            </a:r>
            <a:r>
              <a:rPr lang="en-US" dirty="0" err="1"/>
              <a:t>RelaY</a:t>
            </a:r>
            <a:r>
              <a:rPr lang="en-US" dirty="0"/>
              <a:t> for the E-ELT</a:t>
            </a:r>
            <a:br>
              <a:rPr lang="en-US" dirty="0"/>
            </a:br>
            <a:endParaRPr lang="en-GB" dirty="0"/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C049A874-0DD2-45F4-81CF-C24544396075}"/>
              </a:ext>
            </a:extLst>
          </p:cNvPr>
          <p:cNvSpPr/>
          <p:nvPr/>
        </p:nvSpPr>
        <p:spPr>
          <a:xfrm>
            <a:off x="3302145" y="548680"/>
            <a:ext cx="405759" cy="36113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1C4EA-91CB-44A6-8117-E7FACC04F2DE}"/>
              </a:ext>
            </a:extLst>
          </p:cNvPr>
          <p:cNvSpPr txBox="1"/>
          <p:nvPr/>
        </p:nvSpPr>
        <p:spPr>
          <a:xfrm>
            <a:off x="5364088" y="1445138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MAORY serves MICADO</a:t>
            </a:r>
          </a:p>
          <a:p>
            <a:r>
              <a:rPr lang="en-US" b="1" dirty="0">
                <a:solidFill>
                  <a:schemeClr val="bg1"/>
                </a:solidFill>
              </a:rPr>
              <a:t>+ future second port INS (TBD)</a:t>
            </a:r>
          </a:p>
        </p:txBody>
      </p:sp>
    </p:spTree>
    <p:extLst>
      <p:ext uri="{BB962C8B-B14F-4D97-AF65-F5344CB8AC3E}">
        <p14:creationId xmlns:p14="http://schemas.microsoft.com/office/powerpoint/2010/main" val="15976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B0D44-E507-4BF2-9737-73844965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6148FA2-48A2-459B-8FDE-0962FC6B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848872" cy="980728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monodimension</a:t>
            </a:r>
            <a:r>
              <a:rPr lang="en-US" dirty="0"/>
              <a:t> description</a:t>
            </a:r>
            <a:endParaRPr lang="en-GB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EE5B32-04AE-485C-B3CF-6AA64065EA85}"/>
              </a:ext>
            </a:extLst>
          </p:cNvPr>
          <p:cNvCxnSpPr>
            <a:endCxn id="74" idx="2"/>
          </p:cNvCxnSpPr>
          <p:nvPr/>
        </p:nvCxnSpPr>
        <p:spPr bwMode="auto">
          <a:xfrm flipV="1">
            <a:off x="1109133" y="2375138"/>
            <a:ext cx="0" cy="2005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5B9E531-D5A8-43E5-A170-51F831D2D3A8}"/>
              </a:ext>
            </a:extLst>
          </p:cNvPr>
          <p:cNvCxnSpPr/>
          <p:nvPr/>
        </p:nvCxnSpPr>
        <p:spPr bwMode="auto">
          <a:xfrm>
            <a:off x="1109133" y="4377270"/>
            <a:ext cx="64939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Freeform 13">
            <a:extLst>
              <a:ext uri="{FF2B5EF4-FFF2-40B4-BE49-F238E27FC236}">
                <a16:creationId xmlns:a16="http://schemas.microsoft.com/office/drawing/2014/main" id="{ED36121C-BC56-49D7-A60A-C9BE33153163}"/>
              </a:ext>
            </a:extLst>
          </p:cNvPr>
          <p:cNvSpPr/>
          <p:nvPr/>
        </p:nvSpPr>
        <p:spPr bwMode="auto">
          <a:xfrm>
            <a:off x="1109133" y="2125675"/>
            <a:ext cx="6602501" cy="1563095"/>
          </a:xfrm>
          <a:custGeom>
            <a:avLst/>
            <a:gdLst>
              <a:gd name="connsiteX0" fmla="*/ 0 w 6602501"/>
              <a:gd name="connsiteY0" fmla="*/ 1100129 h 1563095"/>
              <a:gd name="connsiteX1" fmla="*/ 2463800 w 6602501"/>
              <a:gd name="connsiteY1" fmla="*/ 244995 h 1563095"/>
              <a:gd name="connsiteX2" fmla="*/ 2988734 w 6602501"/>
              <a:gd name="connsiteY2" fmla="*/ 1015462 h 1563095"/>
              <a:gd name="connsiteX3" fmla="*/ 3928534 w 6602501"/>
              <a:gd name="connsiteY3" fmla="*/ 558262 h 1563095"/>
              <a:gd name="connsiteX4" fmla="*/ 4868334 w 6602501"/>
              <a:gd name="connsiteY4" fmla="*/ 1557329 h 1563095"/>
              <a:gd name="connsiteX5" fmla="*/ 5664200 w 6602501"/>
              <a:gd name="connsiteY5" fmla="*/ 16395 h 1563095"/>
              <a:gd name="connsiteX6" fmla="*/ 6477000 w 6602501"/>
              <a:gd name="connsiteY6" fmla="*/ 744529 h 1563095"/>
              <a:gd name="connsiteX7" fmla="*/ 6587067 w 6602501"/>
              <a:gd name="connsiteY7" fmla="*/ 727595 h 156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501" h="1563095">
                <a:moveTo>
                  <a:pt x="0" y="1100129"/>
                </a:moveTo>
                <a:cubicBezTo>
                  <a:pt x="982839" y="679617"/>
                  <a:pt x="1965678" y="259106"/>
                  <a:pt x="2463800" y="244995"/>
                </a:cubicBezTo>
                <a:cubicBezTo>
                  <a:pt x="2961922" y="230884"/>
                  <a:pt x="2744612" y="963251"/>
                  <a:pt x="2988734" y="1015462"/>
                </a:cubicBezTo>
                <a:cubicBezTo>
                  <a:pt x="3232856" y="1067673"/>
                  <a:pt x="3615267" y="467951"/>
                  <a:pt x="3928534" y="558262"/>
                </a:cubicBezTo>
                <a:cubicBezTo>
                  <a:pt x="4241801" y="648573"/>
                  <a:pt x="4579056" y="1647640"/>
                  <a:pt x="4868334" y="1557329"/>
                </a:cubicBezTo>
                <a:cubicBezTo>
                  <a:pt x="5157612" y="1467018"/>
                  <a:pt x="5396089" y="151862"/>
                  <a:pt x="5664200" y="16395"/>
                </a:cubicBezTo>
                <a:cubicBezTo>
                  <a:pt x="5932311" y="-119072"/>
                  <a:pt x="6323189" y="625996"/>
                  <a:pt x="6477000" y="744529"/>
                </a:cubicBezTo>
                <a:cubicBezTo>
                  <a:pt x="6630811" y="863062"/>
                  <a:pt x="6608939" y="795328"/>
                  <a:pt x="6587067" y="72759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4B5FE1-102C-4ED2-9D89-449B596F4F2B}"/>
              </a:ext>
            </a:extLst>
          </p:cNvPr>
          <p:cNvSpPr/>
          <p:nvPr/>
        </p:nvSpPr>
        <p:spPr bwMode="auto">
          <a:xfrm>
            <a:off x="1109133" y="3090337"/>
            <a:ext cx="499534" cy="128693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DB0976-DF38-4CBE-A8BE-B4DDB22E9B21}"/>
              </a:ext>
            </a:extLst>
          </p:cNvPr>
          <p:cNvSpPr/>
          <p:nvPr/>
        </p:nvSpPr>
        <p:spPr bwMode="auto">
          <a:xfrm>
            <a:off x="1608667" y="2904071"/>
            <a:ext cx="499534" cy="1473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38254F-EC89-44A2-8F5B-5F1752F29DC8}"/>
              </a:ext>
            </a:extLst>
          </p:cNvPr>
          <p:cNvSpPr/>
          <p:nvPr/>
        </p:nvSpPr>
        <p:spPr bwMode="auto">
          <a:xfrm>
            <a:off x="2108201" y="2700870"/>
            <a:ext cx="499534" cy="16764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769DA8-2E56-4BEA-A6A0-1F8CFB34EAEE}"/>
              </a:ext>
            </a:extLst>
          </p:cNvPr>
          <p:cNvSpPr/>
          <p:nvPr/>
        </p:nvSpPr>
        <p:spPr bwMode="auto">
          <a:xfrm>
            <a:off x="2607735" y="2514605"/>
            <a:ext cx="499534" cy="186266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009DD7B-BA86-4F9F-BDBD-72BBE234092C}"/>
              </a:ext>
            </a:extLst>
          </p:cNvPr>
          <p:cNvSpPr/>
          <p:nvPr/>
        </p:nvSpPr>
        <p:spPr bwMode="auto">
          <a:xfrm>
            <a:off x="3107269" y="2404537"/>
            <a:ext cx="499534" cy="197273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BF2143E-17DD-49E7-A14B-A6358A6F167E}"/>
              </a:ext>
            </a:extLst>
          </p:cNvPr>
          <p:cNvSpPr/>
          <p:nvPr/>
        </p:nvSpPr>
        <p:spPr bwMode="auto">
          <a:xfrm>
            <a:off x="3606803" y="2616204"/>
            <a:ext cx="499534" cy="176106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14C46F-7D68-4740-B592-8A2C89DC9843}"/>
              </a:ext>
            </a:extLst>
          </p:cNvPr>
          <p:cNvSpPr/>
          <p:nvPr/>
        </p:nvSpPr>
        <p:spPr bwMode="auto">
          <a:xfrm>
            <a:off x="4106337" y="3022604"/>
            <a:ext cx="499534" cy="135466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89B178-BAC5-4C14-BAC9-F4DB7249D759}"/>
              </a:ext>
            </a:extLst>
          </p:cNvPr>
          <p:cNvSpPr/>
          <p:nvPr/>
        </p:nvSpPr>
        <p:spPr bwMode="auto">
          <a:xfrm>
            <a:off x="4605871" y="2700871"/>
            <a:ext cx="499534" cy="1676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CBC8F4-005B-49AD-A0E0-AA76624FB960}"/>
              </a:ext>
            </a:extLst>
          </p:cNvPr>
          <p:cNvSpPr/>
          <p:nvPr/>
        </p:nvSpPr>
        <p:spPr bwMode="auto">
          <a:xfrm>
            <a:off x="5105405" y="3022604"/>
            <a:ext cx="499534" cy="135466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84A9A5-4541-4561-A409-6979DAE1AC62}"/>
              </a:ext>
            </a:extLst>
          </p:cNvPr>
          <p:cNvSpPr/>
          <p:nvPr/>
        </p:nvSpPr>
        <p:spPr bwMode="auto">
          <a:xfrm>
            <a:off x="5604939" y="3513670"/>
            <a:ext cx="499534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45DD0F-8BC3-492A-AFDE-761E51F50E62}"/>
              </a:ext>
            </a:extLst>
          </p:cNvPr>
          <p:cNvSpPr/>
          <p:nvPr/>
        </p:nvSpPr>
        <p:spPr bwMode="auto">
          <a:xfrm>
            <a:off x="6104473" y="3022605"/>
            <a:ext cx="499534" cy="135466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5EE2F4D-6E75-44E7-8947-6F406CA97CF3}"/>
              </a:ext>
            </a:extLst>
          </p:cNvPr>
          <p:cNvSpPr/>
          <p:nvPr/>
        </p:nvSpPr>
        <p:spPr bwMode="auto">
          <a:xfrm>
            <a:off x="6604007" y="2192870"/>
            <a:ext cx="499534" cy="2184399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A8A3F1-A0EB-4C79-B194-55E07FCE54AC}"/>
              </a:ext>
            </a:extLst>
          </p:cNvPr>
          <p:cNvSpPr/>
          <p:nvPr/>
        </p:nvSpPr>
        <p:spPr bwMode="auto">
          <a:xfrm>
            <a:off x="7103541" y="2616205"/>
            <a:ext cx="499534" cy="176106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BA4079-A629-4C2C-85ED-DFA49793615E}"/>
              </a:ext>
            </a:extLst>
          </p:cNvPr>
          <p:cNvSpPr txBox="1"/>
          <p:nvPr/>
        </p:nvSpPr>
        <p:spPr>
          <a:xfrm>
            <a:off x="0" y="49820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Sampling with a grid of sampling period </a:t>
            </a:r>
            <a:r>
              <a:rPr lang="en-US" i="1" dirty="0">
                <a:solidFill>
                  <a:schemeClr val="tx2"/>
                </a:solidFill>
              </a:rPr>
              <a:t>T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dirty="0" err="1">
                <a:solidFill>
                  <a:schemeClr val="tx2"/>
                </a:solidFill>
              </a:rPr>
              <a:t>subaperture</a:t>
            </a:r>
            <a:r>
              <a:rPr lang="en-US" dirty="0">
                <a:solidFill>
                  <a:schemeClr val="tx2"/>
                </a:solidFill>
              </a:rPr>
              <a:t> (or sampling element) size </a:t>
            </a:r>
            <a:r>
              <a:rPr lang="en-US" i="1" dirty="0">
                <a:solidFill>
                  <a:schemeClr val="tx2"/>
                </a:solidFill>
              </a:rPr>
              <a:t>T </a:t>
            </a:r>
            <a:r>
              <a:rPr lang="en-US" dirty="0">
                <a:solidFill>
                  <a:schemeClr val="tx2"/>
                </a:solidFill>
              </a:rPr>
              <a:t>across which the signal is averaged out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2720A7-577E-4298-9C8B-9FF45693C7A7}"/>
              </a:ext>
            </a:extLst>
          </p:cNvPr>
          <p:cNvSpPr txBox="1"/>
          <p:nvPr/>
        </p:nvSpPr>
        <p:spPr>
          <a:xfrm>
            <a:off x="37210" y="1085178"/>
            <a:ext cx="910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Let </a:t>
            </a:r>
            <a:r>
              <a:rPr lang="en-US" sz="1600" i="1" dirty="0"/>
              <a:t>S</a:t>
            </a:r>
            <a:r>
              <a:rPr lang="en-US" sz="1600" dirty="0"/>
              <a:t> be the function describing the 1</a:t>
            </a:r>
            <a:r>
              <a:rPr lang="en-US" sz="1600" baseline="30000" dirty="0"/>
              <a:t>st</a:t>
            </a:r>
            <a:r>
              <a:rPr lang="en-US" sz="1600" dirty="0"/>
              <a:t> derivative of the </a:t>
            </a:r>
            <a:r>
              <a:rPr lang="en-US" sz="1600" dirty="0" err="1"/>
              <a:t>wavefront</a:t>
            </a:r>
            <a:r>
              <a:rPr lang="en-US" sz="1600" dirty="0"/>
              <a:t> along one axis (a line across the pupil). The concept can be generalized by considering </a:t>
            </a:r>
            <a:r>
              <a:rPr lang="en-US" sz="1600" i="1" dirty="0"/>
              <a:t>S</a:t>
            </a:r>
            <a:r>
              <a:rPr lang="en-US" sz="1600" dirty="0"/>
              <a:t> to be the phase or its second derivative or an intensity pattern in  the focal </a:t>
            </a:r>
            <a:r>
              <a:rPr lang="en-US" sz="1600" dirty="0" err="1"/>
              <a:t>planem</a:t>
            </a:r>
            <a:r>
              <a:rPr lang="en-US" sz="1600" dirty="0"/>
              <a:t> or elsewhere, </a:t>
            </a:r>
            <a:r>
              <a:rPr lang="en-US" sz="1600" dirty="0" err="1"/>
              <a:t>etc</a:t>
            </a:r>
            <a:r>
              <a:rPr lang="en-US" sz="1600" dirty="0"/>
              <a:t> …</a:t>
            </a:r>
            <a:endParaRPr lang="en-GB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2BBEBC-964F-4B94-8E1A-BA1A6C440EE9}"/>
              </a:ext>
            </a:extLst>
          </p:cNvPr>
          <p:cNvSpPr txBox="1"/>
          <p:nvPr/>
        </p:nvSpPr>
        <p:spPr>
          <a:xfrm>
            <a:off x="7665542" y="4189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GB" i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5ED0BE-384B-40E1-B93B-AFFF16854339}"/>
              </a:ext>
            </a:extLst>
          </p:cNvPr>
          <p:cNvSpPr txBox="1"/>
          <p:nvPr/>
        </p:nvSpPr>
        <p:spPr>
          <a:xfrm>
            <a:off x="516663" y="20058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amplitude</a:t>
            </a:r>
            <a:endParaRPr lang="en-GB" i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880990-4F42-4D7C-9C7C-EA1F690144BA}"/>
              </a:ext>
            </a:extLst>
          </p:cNvPr>
          <p:cNvSpPr txBox="1"/>
          <p:nvPr/>
        </p:nvSpPr>
        <p:spPr>
          <a:xfrm>
            <a:off x="7661694" y="272100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S(x)</a:t>
            </a:r>
            <a:endParaRPr lang="en-GB" i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9F70BF3-C12F-4B88-8C9C-26268D03C11D}"/>
              </a:ext>
            </a:extLst>
          </p:cNvPr>
          <p:cNvCxnSpPr/>
          <p:nvPr/>
        </p:nvCxnSpPr>
        <p:spPr bwMode="auto">
          <a:xfrm>
            <a:off x="1109133" y="4559235"/>
            <a:ext cx="4995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D668DE0-5A32-4DB3-9921-F9A07AF57CD9}"/>
              </a:ext>
            </a:extLst>
          </p:cNvPr>
          <p:cNvSpPr txBox="1"/>
          <p:nvPr/>
        </p:nvSpPr>
        <p:spPr>
          <a:xfrm>
            <a:off x="1196035" y="45651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T</a:t>
            </a:r>
            <a:endParaRPr lang="en-GB" b="1" i="1" dirty="0">
              <a:solidFill>
                <a:schemeClr val="tx2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93E232-341B-44AD-885F-738C2687600F}"/>
              </a:ext>
            </a:extLst>
          </p:cNvPr>
          <p:cNvGrpSpPr/>
          <p:nvPr/>
        </p:nvGrpSpPr>
        <p:grpSpPr>
          <a:xfrm>
            <a:off x="0" y="2302937"/>
            <a:ext cx="8681682" cy="3971797"/>
            <a:chOff x="0" y="2302937"/>
            <a:chExt cx="8681682" cy="397179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69EE13B-9530-417B-B81D-1D5A7FF36F18}"/>
                </a:ext>
              </a:extLst>
            </p:cNvPr>
            <p:cNvGrpSpPr/>
            <p:nvPr/>
          </p:nvGrpSpPr>
          <p:grpSpPr>
            <a:xfrm>
              <a:off x="0" y="2302937"/>
              <a:ext cx="8681682" cy="3971797"/>
              <a:chOff x="0" y="2057400"/>
              <a:chExt cx="8681682" cy="397179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B766331-1910-4CFC-B428-DED3A0F6DEDE}"/>
                  </a:ext>
                </a:extLst>
              </p:cNvPr>
              <p:cNvGrpSpPr/>
              <p:nvPr/>
            </p:nvGrpSpPr>
            <p:grpSpPr>
              <a:xfrm>
                <a:off x="1358900" y="2057400"/>
                <a:ext cx="5994408" cy="2074335"/>
                <a:chOff x="1358900" y="2057400"/>
                <a:chExt cx="5994408" cy="2074335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6AA9965-B2BD-4F48-8028-14B5CC4EEBD8}"/>
                    </a:ext>
                  </a:extLst>
                </p:cNvPr>
                <p:cNvSpPr/>
                <p:nvPr/>
              </p:nvSpPr>
              <p:spPr bwMode="auto">
                <a:xfrm>
                  <a:off x="1358900" y="2777068"/>
                  <a:ext cx="499534" cy="1354666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73534B2-FD40-4AF3-A311-26412F308998}"/>
                    </a:ext>
                  </a:extLst>
                </p:cNvPr>
                <p:cNvSpPr/>
                <p:nvPr/>
              </p:nvSpPr>
              <p:spPr bwMode="auto">
                <a:xfrm>
                  <a:off x="1858434" y="2582334"/>
                  <a:ext cx="499534" cy="1546699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531F6D0-6B18-4802-AD22-B917841E2F82}"/>
                    </a:ext>
                  </a:extLst>
                </p:cNvPr>
                <p:cNvSpPr/>
                <p:nvPr/>
              </p:nvSpPr>
              <p:spPr bwMode="auto">
                <a:xfrm>
                  <a:off x="2357968" y="2379135"/>
                  <a:ext cx="499534" cy="1749898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34185F9-D0CB-4348-98AC-1A454FA890F9}"/>
                    </a:ext>
                  </a:extLst>
                </p:cNvPr>
                <p:cNvSpPr/>
                <p:nvPr/>
              </p:nvSpPr>
              <p:spPr bwMode="auto">
                <a:xfrm>
                  <a:off x="2857502" y="2218267"/>
                  <a:ext cx="499534" cy="1913468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BDF1735-E8E5-4497-B875-C138770BBE33}"/>
                    </a:ext>
                  </a:extLst>
                </p:cNvPr>
                <p:cNvSpPr/>
                <p:nvPr/>
              </p:nvSpPr>
              <p:spPr bwMode="auto">
                <a:xfrm>
                  <a:off x="3357036" y="2142066"/>
                  <a:ext cx="499534" cy="1989667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9740801-9DD7-46E0-8F42-A9AB40443C34}"/>
                    </a:ext>
                  </a:extLst>
                </p:cNvPr>
                <p:cNvSpPr/>
                <p:nvPr/>
              </p:nvSpPr>
              <p:spPr bwMode="auto">
                <a:xfrm>
                  <a:off x="3856570" y="2658534"/>
                  <a:ext cx="499534" cy="1470498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E320319-85CF-4093-9985-88BCCEF92E8D}"/>
                    </a:ext>
                  </a:extLst>
                </p:cNvPr>
                <p:cNvSpPr/>
                <p:nvPr/>
              </p:nvSpPr>
              <p:spPr bwMode="auto">
                <a:xfrm>
                  <a:off x="4356104" y="2616198"/>
                  <a:ext cx="499534" cy="1515535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5EEA3C3-66FB-4271-98E5-816284F62A70}"/>
                    </a:ext>
                  </a:extLst>
                </p:cNvPr>
                <p:cNvSpPr/>
                <p:nvPr/>
              </p:nvSpPr>
              <p:spPr bwMode="auto">
                <a:xfrm>
                  <a:off x="4855638" y="2574713"/>
                  <a:ext cx="499534" cy="1552281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DB7B645-D23F-4D9E-AB5D-74543AA3F2DE}"/>
                    </a:ext>
                  </a:extLst>
                </p:cNvPr>
                <p:cNvSpPr/>
                <p:nvPr/>
              </p:nvSpPr>
              <p:spPr bwMode="auto">
                <a:xfrm>
                  <a:off x="5355172" y="3099647"/>
                  <a:ext cx="499534" cy="1027348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91FEAED0-D133-46F0-9C75-711419E3B0BD}"/>
                    </a:ext>
                  </a:extLst>
                </p:cNvPr>
                <p:cNvSpPr/>
                <p:nvPr/>
              </p:nvSpPr>
              <p:spPr bwMode="auto">
                <a:xfrm>
                  <a:off x="5854707" y="3175847"/>
                  <a:ext cx="499534" cy="951148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A041E5C-4A88-4B16-ADE8-38E6E909A73D}"/>
                    </a:ext>
                  </a:extLst>
                </p:cNvPr>
                <p:cNvSpPr/>
                <p:nvPr/>
              </p:nvSpPr>
              <p:spPr bwMode="auto">
                <a:xfrm>
                  <a:off x="6354240" y="2150533"/>
                  <a:ext cx="499534" cy="1978500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DF6FD4A-B704-4689-A828-1335E124390A}"/>
                    </a:ext>
                  </a:extLst>
                </p:cNvPr>
                <p:cNvSpPr/>
                <p:nvPr/>
              </p:nvSpPr>
              <p:spPr bwMode="auto">
                <a:xfrm>
                  <a:off x="6853774" y="2057400"/>
                  <a:ext cx="499534" cy="2071633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FE5F615-993E-4C72-A977-BF1E1E2CB73A}"/>
                  </a:ext>
                </a:extLst>
              </p:cNvPr>
              <p:cNvSpPr txBox="1"/>
              <p:nvPr/>
            </p:nvSpPr>
            <p:spPr>
              <a:xfrm>
                <a:off x="0" y="5382866"/>
                <a:ext cx="8681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Sampling with same resolution but grid shifted by half a sampling element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8F5C710-70B8-48E1-833C-F3887EA6BF5C}"/>
                </a:ext>
              </a:extLst>
            </p:cNvPr>
            <p:cNvCxnSpPr/>
            <p:nvPr/>
          </p:nvCxnSpPr>
          <p:spPr bwMode="auto">
            <a:xfrm>
              <a:off x="1854201" y="4559235"/>
              <a:ext cx="49953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8C9C4BC-EE53-4684-9EC0-520D9145839B}"/>
                </a:ext>
              </a:extLst>
            </p:cNvPr>
            <p:cNvSpPr txBox="1"/>
            <p:nvPr/>
          </p:nvSpPr>
          <p:spPr>
            <a:xfrm>
              <a:off x="1945336" y="45592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T</a:t>
              </a:r>
              <a:endParaRPr lang="en-GB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47EB7EE-6E75-4D59-9934-9633958A1D54}"/>
              </a:ext>
            </a:extLst>
          </p:cNvPr>
          <p:cNvCxnSpPr/>
          <p:nvPr/>
        </p:nvCxnSpPr>
        <p:spPr bwMode="auto">
          <a:xfrm>
            <a:off x="1358900" y="4457635"/>
            <a:ext cx="4995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258E8D-31C4-4960-9465-A1177C749770}"/>
              </a:ext>
            </a:extLst>
          </p:cNvPr>
          <p:cNvGrpSpPr/>
          <p:nvPr/>
        </p:nvGrpSpPr>
        <p:grpSpPr>
          <a:xfrm>
            <a:off x="0" y="4556667"/>
            <a:ext cx="9144001" cy="2116471"/>
            <a:chOff x="0" y="4556667"/>
            <a:chExt cx="9144001" cy="2116471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6BC9312-A0A3-4526-ACD2-DBECB4E2B033}"/>
                </a:ext>
              </a:extLst>
            </p:cNvPr>
            <p:cNvCxnSpPr/>
            <p:nvPr/>
          </p:nvCxnSpPr>
          <p:spPr bwMode="auto">
            <a:xfrm>
              <a:off x="2607735" y="4556667"/>
              <a:ext cx="2497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16A436A-15C1-4B3F-ADF3-2E37DAEF2E35}"/>
                </a:ext>
              </a:extLst>
            </p:cNvPr>
            <p:cNvSpPr txBox="1"/>
            <p:nvPr/>
          </p:nvSpPr>
          <p:spPr>
            <a:xfrm>
              <a:off x="2531772" y="456513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T/2</a:t>
              </a:r>
              <a:endParaRPr lang="en-GB" b="1" i="1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0C5C5ED-29EB-4D16-AF20-AF5507E9B2D4}"/>
                </a:ext>
              </a:extLst>
            </p:cNvPr>
            <p:cNvSpPr txBox="1"/>
            <p:nvPr/>
          </p:nvSpPr>
          <p:spPr>
            <a:xfrm>
              <a:off x="0" y="6026807"/>
              <a:ext cx="9144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Combining the 2 sampling patterns (blue and red), we effectively get a twice smaller sampling period </a:t>
              </a:r>
              <a:r>
                <a:rPr lang="en-US" i="1" dirty="0"/>
                <a:t>T/2</a:t>
              </a:r>
              <a:r>
                <a:rPr lang="en-US" dirty="0"/>
                <a:t> but keeping a </a:t>
              </a:r>
              <a:r>
                <a:rPr lang="en-US" dirty="0" err="1"/>
                <a:t>subaperture</a:t>
              </a:r>
              <a:r>
                <a:rPr lang="en-US" dirty="0"/>
                <a:t> size of T</a:t>
              </a:r>
              <a:endParaRPr lang="en-GB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34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967B-C708-4BFC-8122-3EE18D93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136904" cy="1143000"/>
          </a:xfrm>
        </p:spPr>
        <p:txBody>
          <a:bodyPr/>
          <a:lstStyle/>
          <a:p>
            <a:r>
              <a:rPr lang="en-US" dirty="0"/>
              <a:t>Combining sampled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70718-5920-4222-8E32-8750741A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0961D2-230E-49E3-BAF4-A1036710C330}"/>
                  </a:ext>
                </a:extLst>
              </p:cNvPr>
              <p:cNvSpPr/>
              <p:nvPr/>
            </p:nvSpPr>
            <p:spPr>
              <a:xfrm>
                <a:off x="252536" y="1772816"/>
                <a:ext cx="9144000" cy="2294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𝑰𝑰𝑰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𝑰𝑰𝑰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num>
                              <m:den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GB" sz="2200" b="1" i="1" dirty="0"/>
                  <a:t>=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l-GR" sz="22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𝑰𝑰𝑰</m:t>
                        </m:r>
                      </m:e>
                      <m:sub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200" b="1" dirty="0"/>
              </a:p>
              <a:p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𝒔𝒊𝒏𝒄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𝑻𝒔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  <m:sub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GB" sz="2200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0961D2-230E-49E3-BAF4-A1036710C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6" y="1772816"/>
                <a:ext cx="9144000" cy="2294859"/>
              </a:xfrm>
              <a:prstGeom prst="rect">
                <a:avLst/>
              </a:prstGeom>
              <a:blipFill>
                <a:blip r:embed="rId3"/>
                <a:stretch>
                  <a:fillRect l="-67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15578D-1077-42F3-A0F3-F501E9BE5600}"/>
              </a:ext>
            </a:extLst>
          </p:cNvPr>
          <p:cNvSpPr txBox="1">
            <a:spLocks/>
          </p:cNvSpPr>
          <p:nvPr/>
        </p:nvSpPr>
        <p:spPr>
          <a:xfrm>
            <a:off x="360040" y="1052736"/>
            <a:ext cx="8424936" cy="5725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By </a:t>
            </a:r>
            <a:r>
              <a:rPr lang="en-US" sz="2000" b="1" dirty="0">
                <a:solidFill>
                  <a:srgbClr val="FF0000"/>
                </a:solidFill>
              </a:rPr>
              <a:t>concatenating</a:t>
            </a:r>
            <a:r>
              <a:rPr lang="en-US" sz="2000" dirty="0"/>
              <a:t> the sampled measurements in the direct space from blue and red cases, we get: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A sampling period </a:t>
            </a:r>
            <a:r>
              <a:rPr lang="en-US" sz="2000" i="1" dirty="0"/>
              <a:t>T/2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the same spatial resolution but a twice wider first null point of the </a:t>
            </a:r>
            <a:r>
              <a:rPr lang="en-US" sz="2000" i="1" dirty="0" err="1"/>
              <a:t>sinc</a:t>
            </a:r>
            <a:r>
              <a:rPr lang="en-US" sz="2000" dirty="0"/>
              <a:t> function hence better sensitivity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800" b="1" dirty="0">
              <a:sym typeface="Wingdings" panose="05000000000000000000" pitchFamily="2" charset="2"/>
            </a:endParaRPr>
          </a:p>
        </p:txBody>
      </p:sp>
      <p:sp>
        <p:nvSpPr>
          <p:cNvPr id="9" name="Right Arrow 12">
            <a:extLst>
              <a:ext uri="{FF2B5EF4-FFF2-40B4-BE49-F238E27FC236}">
                <a16:creationId xmlns:a16="http://schemas.microsoft.com/office/drawing/2014/main" id="{DD6D0A06-44CF-4A61-9F12-E694D5495F26}"/>
              </a:ext>
            </a:extLst>
          </p:cNvPr>
          <p:cNvSpPr/>
          <p:nvPr/>
        </p:nvSpPr>
        <p:spPr bwMode="auto">
          <a:xfrm>
            <a:off x="1187624" y="2420888"/>
            <a:ext cx="1135380" cy="7259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FT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FE90CE-8F84-4FC3-B4DD-A1C84B918D3F}"/>
              </a:ext>
            </a:extLst>
          </p:cNvPr>
          <p:cNvGrpSpPr/>
          <p:nvPr/>
        </p:nvGrpSpPr>
        <p:grpSpPr>
          <a:xfrm>
            <a:off x="107504" y="2492896"/>
            <a:ext cx="9036496" cy="3097558"/>
            <a:chOff x="107504" y="2924944"/>
            <a:chExt cx="9036496" cy="309755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612A24-D144-4259-98B7-229DB8218D18}"/>
                </a:ext>
              </a:extLst>
            </p:cNvPr>
            <p:cNvSpPr/>
            <p:nvPr/>
          </p:nvSpPr>
          <p:spPr>
            <a:xfrm>
              <a:off x="4499992" y="2924944"/>
              <a:ext cx="1368152" cy="7259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06D35AF-998D-402A-AEAC-F5D4521EAA9E}"/>
                </a:ext>
              </a:extLst>
            </p:cNvPr>
            <p:cNvCxnSpPr>
              <a:endCxn id="10" idx="4"/>
            </p:cNvCxnSpPr>
            <p:nvPr/>
          </p:nvCxnSpPr>
          <p:spPr>
            <a:xfrm flipV="1">
              <a:off x="3491880" y="3650891"/>
              <a:ext cx="1692188" cy="11462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351A7F-07A3-4265-BA3F-54BC5241DEB9}"/>
                </a:ext>
              </a:extLst>
            </p:cNvPr>
            <p:cNvSpPr txBox="1"/>
            <p:nvPr/>
          </p:nvSpPr>
          <p:spPr>
            <a:xfrm>
              <a:off x="107504" y="4764355"/>
              <a:ext cx="43268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Sensitivity function remains the same</a:t>
              </a:r>
            </a:p>
            <a:p>
              <a:r>
                <a:rPr lang="en-US" dirty="0"/>
                <a:t>Only related to </a:t>
              </a:r>
              <a:r>
                <a:rPr lang="en-US" dirty="0" err="1"/>
                <a:t>subaperture</a:t>
              </a:r>
              <a:r>
                <a:rPr lang="en-US" dirty="0"/>
                <a:t> size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B2CBA9-BDEF-48AF-9411-E5FA0487F54B}"/>
                </a:ext>
              </a:extLst>
            </p:cNvPr>
            <p:cNvSpPr/>
            <p:nvPr/>
          </p:nvSpPr>
          <p:spPr>
            <a:xfrm>
              <a:off x="6095516" y="2924944"/>
              <a:ext cx="1368152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FB465E0-5E86-4F88-BCFE-0318A2DF7F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4248" y="3717033"/>
              <a:ext cx="432048" cy="10473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AB33C5-A200-42EF-818D-06B3321369D1}"/>
                </a:ext>
              </a:extLst>
            </p:cNvPr>
            <p:cNvSpPr txBox="1"/>
            <p:nvPr/>
          </p:nvSpPr>
          <p:spPr>
            <a:xfrm>
              <a:off x="5111552" y="4822173"/>
              <a:ext cx="4032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sampling period is twice larger.</a:t>
              </a:r>
            </a:p>
            <a:p>
              <a:r>
                <a:rPr lang="en-US" dirty="0"/>
                <a:t>The distance between the </a:t>
              </a:r>
              <a:r>
                <a:rPr lang="en-US" dirty="0" err="1"/>
                <a:t>diracs</a:t>
              </a:r>
              <a:r>
                <a:rPr lang="en-US" dirty="0"/>
                <a:t> is wider in frequency domain</a:t>
              </a:r>
            </a:p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en-US" b="1" dirty="0">
                  <a:sym typeface="Wingdings" panose="05000000000000000000" pitchFamily="2" charset="2"/>
                </a:rPr>
                <a:t>aliasing is reduced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53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44624"/>
            <a:ext cx="8425444" cy="980728"/>
          </a:xfrm>
        </p:spPr>
        <p:txBody>
          <a:bodyPr/>
          <a:lstStyle/>
          <a:p>
            <a:r>
              <a:rPr lang="en-US" dirty="0"/>
              <a:t>First numerical simulations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1560" y="1268760"/>
            <a:ext cx="8424936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VLT case – 8 m – AOF dimension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1364 KL modes in the pupil plane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Modal interaction matrices: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1 40x40 SH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5 co-aligned 20x20 SH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5 20x20 SHs with pupil shift of +/- 50% SA in X and 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5 20x20 SHs with pupil rotation of 0, 11, 22, 33 and 44 degrees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Analysis of spatial frequency contained in the signal by singular value decomposition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Noise propagation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Wavefront</a:t>
            </a:r>
            <a:r>
              <a:rPr lang="en-US" sz="2400" dirty="0"/>
              <a:t> reconstruction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Tomography case with 4 LGS WFS @ 10” off axis (LTAO)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552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E75F1-E437-4FE0-B14F-29F3F341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01F3BFF-C046-4A12-AA62-3872B8D3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355160" cy="1143000"/>
          </a:xfrm>
        </p:spPr>
        <p:txBody>
          <a:bodyPr/>
          <a:lstStyle/>
          <a:p>
            <a:r>
              <a:rPr lang="en-US" dirty="0"/>
              <a:t>Singular value decomposition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47892-C975-4222-A061-7F56A2EA0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3" t="10209" r="7265" b="5613"/>
          <a:stretch/>
        </p:blipFill>
        <p:spPr>
          <a:xfrm>
            <a:off x="251520" y="1105718"/>
            <a:ext cx="8263898" cy="458507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4EE73B6-A855-45E3-835C-45EB6042E47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5496" y="5934248"/>
            <a:ext cx="9088349" cy="8442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Information at all spatial frequencies retrieved</a:t>
            </a:r>
            <a:r>
              <a:rPr lang="en-US" dirty="0">
                <a:solidFill>
                  <a:srgbClr val="FF0000"/>
                </a:solidFill>
              </a:rPr>
              <a:t> by</a:t>
            </a:r>
            <a:r>
              <a:rPr lang="en-US" sz="2000" dirty="0">
                <a:solidFill>
                  <a:srgbClr val="FF0000"/>
                </a:solidFill>
              </a:rPr>
              <a:t> shifted and rotated SHs</a:t>
            </a:r>
          </a:p>
        </p:txBody>
      </p:sp>
    </p:spTree>
    <p:extLst>
      <p:ext uri="{BB962C8B-B14F-4D97-AF65-F5344CB8AC3E}">
        <p14:creationId xmlns:p14="http://schemas.microsoft.com/office/powerpoint/2010/main" val="327637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6AF2-724E-46E7-9AB9-2F2DC244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28" y="0"/>
            <a:ext cx="7355160" cy="1143000"/>
          </a:xfrm>
        </p:spPr>
        <p:txBody>
          <a:bodyPr/>
          <a:lstStyle/>
          <a:p>
            <a:r>
              <a:rPr lang="en-US" dirty="0"/>
              <a:t>Noise propagation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C8EEC-F676-491C-855A-7C32B002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A0888-3064-43C5-B151-306E710E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5"/>
            <a:ext cx="9144000" cy="4476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19A8F2-C08A-41D6-BC1A-A7DAA6A08E6C}"/>
              </a:ext>
            </a:extLst>
          </p:cNvPr>
          <p:cNvSpPr/>
          <p:nvPr/>
        </p:nvSpPr>
        <p:spPr>
          <a:xfrm>
            <a:off x="0" y="57150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 noise propagation with shifted SH because of bad management of edge effects, while rotated SHs propagate more noise than 40x40 along the high order modes due to sensitivity penalty</a:t>
            </a:r>
          </a:p>
        </p:txBody>
      </p:sp>
    </p:spTree>
    <p:extLst>
      <p:ext uri="{BB962C8B-B14F-4D97-AF65-F5344CB8AC3E}">
        <p14:creationId xmlns:p14="http://schemas.microsoft.com/office/powerpoint/2010/main" val="3864740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6FDB-1EF9-4FB8-99ED-7AC5B940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920880" cy="1143000"/>
          </a:xfrm>
        </p:spPr>
        <p:txBody>
          <a:bodyPr/>
          <a:lstStyle/>
          <a:p>
            <a:r>
              <a:rPr lang="en-US" dirty="0"/>
              <a:t>WF reconstruction with unknown DM model shift (4cm in M1 space)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2F156-D463-4F73-AD7A-736F7AB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D52E6-AFAD-4FDC-89EB-373A8A51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47675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2C3246B-A8FD-4510-B799-670CEAED7A5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-47788" y="5733256"/>
            <a:ext cx="9191788" cy="1124744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The rotated 20x20 case behaves like the 40x40 case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In both cases, we can reconstruct ~ 1300 modes, where the WFE becomes as large as the input WF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9AFCC-263C-4282-BF78-5C4986A32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5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A6B3-8F51-481B-B825-03635F86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7992888" cy="1143000"/>
          </a:xfrm>
        </p:spPr>
        <p:txBody>
          <a:bodyPr/>
          <a:lstStyle/>
          <a:p>
            <a:r>
              <a:rPr lang="en-US" dirty="0"/>
              <a:t>Monolayer reconstruction with MV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90C7C-933B-48B1-9199-BF8FFF63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11DFE-AF37-4CCB-8495-B46260B01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18" r="7475" b="-244"/>
          <a:stretch/>
        </p:blipFill>
        <p:spPr>
          <a:xfrm>
            <a:off x="0" y="1232674"/>
            <a:ext cx="9144000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96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F131-01EE-406B-8D42-C74A0D30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648"/>
            <a:ext cx="7776864" cy="1143000"/>
          </a:xfrm>
        </p:spPr>
        <p:txBody>
          <a:bodyPr/>
          <a:lstStyle/>
          <a:p>
            <a:r>
              <a:rPr lang="en-US" dirty="0"/>
              <a:t>LGS tomographic reconstruction</a:t>
            </a:r>
            <a:br>
              <a:rPr lang="en-US" dirty="0"/>
            </a:br>
            <a:r>
              <a:rPr lang="en-US" dirty="0"/>
              <a:t>open loop minimum variance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3CD85-E542-49D5-BBE8-49C5C96D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3FEDAD7-DC97-49D9-8665-5C164A8ACFC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5536" y="5904656"/>
            <a:ext cx="8817564" cy="1124744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The shifted 20x20 case performs well across the first 2 km altitude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Then, </a:t>
            </a:r>
            <a:r>
              <a:rPr lang="en-US" sz="1800" b="0" dirty="0" err="1"/>
              <a:t>superresolution</a:t>
            </a:r>
            <a:r>
              <a:rPr lang="en-US" sz="1800" b="0" dirty="0"/>
              <a:t> is built in for all cases which behave similarly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89037-215D-43E0-A858-CB49AD2C6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5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sampling by a grid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" y="4091940"/>
          <a:ext cx="192786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390" y="4084320"/>
          <a:ext cx="192786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" y="3909060"/>
          <a:ext cx="192786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" y="1216660"/>
          <a:ext cx="192786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516911" y="1073195"/>
                <a:ext cx="6627089" cy="5784805"/>
              </a:xfrm>
            </p:spPr>
            <p:txBody>
              <a:bodyPr/>
              <a:lstStyle/>
              <a:p>
                <a:r>
                  <a:rPr lang="en-US" sz="1800" dirty="0">
                    <a:sym typeface="Wingdings" panose="05000000000000000000" pitchFamily="2" charset="2"/>
                  </a:rPr>
                  <a:t>Classically, SH WFS are designed with a square grid of </a:t>
                </a:r>
                <a:r>
                  <a:rPr lang="en-US" sz="1800" dirty="0" err="1">
                    <a:sym typeface="Wingdings" panose="05000000000000000000" pitchFamily="2" charset="2"/>
                  </a:rPr>
                  <a:t>subapertures</a:t>
                </a:r>
                <a:r>
                  <a:rPr lang="en-US" sz="1800" dirty="0">
                    <a:sym typeface="Wingdings" panose="05000000000000000000" pitchFamily="2" charset="2"/>
                  </a:rPr>
                  <a:t> with the following assumptions: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Regular spacing of the </a:t>
                </a:r>
                <a:r>
                  <a:rPr lang="en-US" sz="1600" dirty="0" err="1">
                    <a:sym typeface="Wingdings" panose="05000000000000000000" pitchFamily="2" charset="2"/>
                  </a:rPr>
                  <a:t>subaperture</a:t>
                </a:r>
                <a:r>
                  <a:rPr lang="en-US" sz="1600" dirty="0">
                    <a:sym typeface="Wingdings" panose="05000000000000000000" pitchFamily="2" charset="2"/>
                  </a:rPr>
                  <a:t> (</a:t>
                </a:r>
                <a:r>
                  <a:rPr lang="en-US" sz="1600" dirty="0" err="1">
                    <a:sym typeface="Wingdings" panose="05000000000000000000" pitchFamily="2" charset="2"/>
                  </a:rPr>
                  <a:t>dirac</a:t>
                </a:r>
                <a:r>
                  <a:rPr lang="en-US" sz="1600" dirty="0">
                    <a:sym typeface="Wingdings" panose="05000000000000000000" pitchFamily="2" charset="2"/>
                  </a:rPr>
                  <a:t> comb sampling)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Sampling period </a:t>
                </a:r>
                <a:r>
                  <a:rPr lang="en-US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equal</a:t>
                </a:r>
                <a:r>
                  <a:rPr lang="en-US" sz="1600" dirty="0">
                    <a:sym typeface="Wingdings" panose="05000000000000000000" pitchFamily="2" charset="2"/>
                  </a:rPr>
                  <a:t> to </a:t>
                </a:r>
                <a:r>
                  <a:rPr lang="en-US" sz="1600" dirty="0" err="1">
                    <a:sym typeface="Wingdings" panose="05000000000000000000" pitchFamily="2" charset="2"/>
                  </a:rPr>
                  <a:t>subaperture</a:t>
                </a:r>
                <a:r>
                  <a:rPr lang="en-US" sz="1600" dirty="0">
                    <a:sym typeface="Wingdings" panose="05000000000000000000" pitchFamily="2" charset="2"/>
                  </a:rPr>
                  <a:t> size (top hat)</a:t>
                </a:r>
              </a:p>
              <a:p>
                <a:r>
                  <a:rPr lang="en-US" sz="1800" dirty="0">
                    <a:sym typeface="Wingdings" panose="05000000000000000000" pitchFamily="2" charset="2"/>
                  </a:rPr>
                  <a:t>The SH measurement operator in Fourier space 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𝑠𝑖𝑛𝑐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𝐼𝐼𝐼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800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sz="1800" dirty="0">
                  <a:sym typeface="Wingdings" panose="05000000000000000000" pitchFamily="2" charset="2"/>
                </a:endParaRPr>
              </a:p>
              <a:p>
                <a:r>
                  <a:rPr lang="en-US" sz="1800" dirty="0">
                    <a:sym typeface="Wingdings" panose="05000000000000000000" pitchFamily="2" charset="2"/>
                  </a:rPr>
                  <a:t>Combining geometrically 4 SHs shifted by half a </a:t>
                </a:r>
                <a:r>
                  <a:rPr lang="en-US" sz="1800" dirty="0" err="1">
                    <a:sym typeface="Wingdings" panose="05000000000000000000" pitchFamily="2" charset="2"/>
                  </a:rPr>
                  <a:t>subaperture</a:t>
                </a:r>
                <a:r>
                  <a:rPr lang="en-US" sz="1800" dirty="0">
                    <a:sym typeface="Wingdings" panose="05000000000000000000" pitchFamily="2" charset="2"/>
                  </a:rPr>
                  <a:t> in X and Y can be considered as a meta SH WFS with: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Regular spacing of the </a:t>
                </a:r>
                <a:r>
                  <a:rPr lang="en-US" sz="1600" dirty="0" err="1">
                    <a:sym typeface="Wingdings" panose="05000000000000000000" pitchFamily="2" charset="2"/>
                  </a:rPr>
                  <a:t>subaperture</a:t>
                </a:r>
                <a:r>
                  <a:rPr lang="en-US" sz="1600" dirty="0">
                    <a:sym typeface="Wingdings" panose="05000000000000000000" pitchFamily="2" charset="2"/>
                  </a:rPr>
                  <a:t> (</a:t>
                </a:r>
                <a:r>
                  <a:rPr lang="en-US" sz="1600" dirty="0" err="1">
                    <a:sym typeface="Wingdings" panose="05000000000000000000" pitchFamily="2" charset="2"/>
                  </a:rPr>
                  <a:t>dirac</a:t>
                </a:r>
                <a:r>
                  <a:rPr lang="en-US" sz="1600" dirty="0">
                    <a:sym typeface="Wingdings" panose="05000000000000000000" pitchFamily="2" charset="2"/>
                  </a:rPr>
                  <a:t> comb)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Sampling period twice shorter  less aliasing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Same </a:t>
                </a:r>
                <a:r>
                  <a:rPr lang="en-US" sz="1600" dirty="0" err="1">
                    <a:sym typeface="Wingdings" panose="05000000000000000000" pitchFamily="2" charset="2"/>
                  </a:rPr>
                  <a:t>subaperture</a:t>
                </a:r>
                <a:r>
                  <a:rPr lang="en-US" sz="1600" dirty="0">
                    <a:sym typeface="Wingdings" panose="05000000000000000000" pitchFamily="2" charset="2"/>
                  </a:rPr>
                  <a:t> shape and size  same sensitivity</a:t>
                </a:r>
              </a:p>
              <a:p>
                <a:r>
                  <a:rPr lang="en-US" sz="1800" dirty="0">
                    <a:sym typeface="Wingdings" panose="05000000000000000000" pitchFamily="2" charset="2"/>
                  </a:rPr>
                  <a:t>This way, we can decouple the </a:t>
                </a:r>
                <a:r>
                  <a:rPr lang="en-US" sz="1800" dirty="0" err="1">
                    <a:sym typeface="Wingdings" panose="05000000000000000000" pitchFamily="2" charset="2"/>
                  </a:rPr>
                  <a:t>subaperture</a:t>
                </a:r>
                <a:r>
                  <a:rPr lang="en-US" sz="1800" dirty="0">
                    <a:sym typeface="Wingdings" panose="05000000000000000000" pitchFamily="2" charset="2"/>
                  </a:rPr>
                  <a:t> size from the sampling period in our designs</a:t>
                </a:r>
              </a:p>
              <a:p>
                <a:pPr lvl="1"/>
                <a:endParaRPr lang="en-US" sz="1600" dirty="0">
                  <a:sym typeface="Wingdings" panose="05000000000000000000" pitchFamily="2" charset="2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516911" y="1073195"/>
                <a:ext cx="6627089" cy="5784805"/>
              </a:xfrm>
              <a:blipFill>
                <a:blip r:embed="rId4"/>
                <a:stretch>
                  <a:fillRect l="-828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5433060" y="297942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533900" y="3187700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Subaperture</a:t>
            </a:r>
            <a:r>
              <a:rPr lang="en-US" sz="1400" dirty="0"/>
              <a:t> size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713220" y="3124200"/>
            <a:ext cx="228600" cy="236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02675" y="3277651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Sampling period</a:t>
            </a:r>
            <a:endParaRPr lang="en-GB" sz="1400" dirty="0"/>
          </a:p>
        </p:txBody>
      </p:sp>
      <p:sp>
        <p:nvSpPr>
          <p:cNvPr id="16" name="Oval 15"/>
          <p:cNvSpPr/>
          <p:nvPr/>
        </p:nvSpPr>
        <p:spPr bwMode="auto">
          <a:xfrm>
            <a:off x="4899660" y="2682240"/>
            <a:ext cx="1303015" cy="44196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 bwMode="auto">
          <a:xfrm flipH="1">
            <a:off x="3489960" y="3059476"/>
            <a:ext cx="1600522" cy="1866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721160" y="3206531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Sensitivity function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124700" y="2979420"/>
            <a:ext cx="3502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6313167" y="2689860"/>
            <a:ext cx="811533" cy="52963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4953" y="281642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Sampling function</a:t>
            </a:r>
            <a:endParaRPr lang="en-GB" sz="14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7A9A92-E9BB-42F8-BB4C-24CE7696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0656"/>
              </p:ext>
            </p:extLst>
          </p:nvPr>
        </p:nvGraphicFramePr>
        <p:xfrm>
          <a:off x="-2380" y="-990"/>
          <a:ext cx="9146380" cy="685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Slide" r:id="rId5" imgW="4570415" imgH="3427327" progId="PowerPoint.Slide.12">
                  <p:embed/>
                </p:oleObj>
              </mc:Choice>
              <mc:Fallback>
                <p:oleObj name="Slide" r:id="rId5" imgW="4570415" imgH="3427327" progId="PowerPoint.Slide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7A9A92-E9BB-42F8-BB4C-24CE7696E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380" y="-990"/>
                        <a:ext cx="9146380" cy="6858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B969E5-877C-459D-8D3B-1507B5A46721}"/>
              </a:ext>
            </a:extLst>
          </p:cNvPr>
          <p:cNvSpPr txBox="1"/>
          <p:nvPr/>
        </p:nvSpPr>
        <p:spPr>
          <a:xfrm>
            <a:off x="8020602" y="3216956"/>
            <a:ext cx="98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T=d/N</a:t>
            </a:r>
          </a:p>
        </p:txBody>
      </p:sp>
    </p:spTree>
    <p:extLst>
      <p:ext uri="{BB962C8B-B14F-4D97-AF65-F5344CB8AC3E}">
        <p14:creationId xmlns:p14="http://schemas.microsoft.com/office/powerpoint/2010/main" val="293638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44624"/>
            <a:ext cx="8425444" cy="980728"/>
          </a:xfrm>
        </p:spPr>
        <p:txBody>
          <a:bodyPr/>
          <a:lstStyle/>
          <a:p>
            <a:r>
              <a:rPr lang="en-US" dirty="0"/>
              <a:t>Benefit and next steps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9532" y="1268760"/>
            <a:ext cx="8676964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For MAORY, going to 40x40 </a:t>
            </a:r>
            <a:r>
              <a:rPr lang="en-US" sz="2400" dirty="0" err="1"/>
              <a:t>subapertures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would bring the following obvious benefits: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20x20 pixels per </a:t>
            </a:r>
            <a:r>
              <a:rPr lang="en-US" sz="2000" dirty="0" err="1">
                <a:sym typeface="Wingdings" panose="05000000000000000000" pitchFamily="2" charset="2"/>
              </a:rPr>
              <a:t>subaperture</a:t>
            </a:r>
            <a:r>
              <a:rPr lang="en-US" sz="2000" dirty="0">
                <a:sym typeface="Wingdings" panose="05000000000000000000" pitchFamily="2" charset="2"/>
              </a:rPr>
              <a:t>  no truncation and better linearity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Flux per </a:t>
            </a:r>
            <a:r>
              <a:rPr lang="en-US" sz="2000" dirty="0" err="1">
                <a:sym typeface="Wingdings" panose="05000000000000000000" pitchFamily="2" charset="2"/>
              </a:rPr>
              <a:t>subaperture</a:t>
            </a:r>
            <a:r>
              <a:rPr lang="en-US" sz="2000" dirty="0">
                <a:sym typeface="Wingdings" panose="05000000000000000000" pitchFamily="2" charset="2"/>
              </a:rPr>
              <a:t> x 4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RTC MVM complexity ~ /4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Super-resolution seems well suited for wide field AO, e.g. 7’ NGS GLAO mode with few </a:t>
            </a:r>
            <a:r>
              <a:rPr lang="en-US" sz="2400" dirty="0" err="1"/>
              <a:t>subapertures</a:t>
            </a:r>
            <a:r>
              <a:rPr lang="en-US" sz="2400" dirty="0"/>
              <a:t> (20x20 ?)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Multi WFS AO systems may not want to correct </a:t>
            </a:r>
            <a:r>
              <a:rPr lang="en-US" sz="2400" dirty="0" err="1"/>
              <a:t>misregistrations</a:t>
            </a:r>
            <a:r>
              <a:rPr lang="en-US" sz="2400" dirty="0"/>
              <a:t> but just measure them accurately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Next steps: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 Aliasing reduction: analytical evaluation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 End-to-end model for MAORY and trade-off on </a:t>
            </a:r>
            <a:r>
              <a:rPr lang="en-US" sz="2000" dirty="0" err="1"/>
              <a:t>subaperture</a:t>
            </a:r>
            <a:r>
              <a:rPr lang="en-US" sz="2000" dirty="0"/>
              <a:t> number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 Try to find why it does not work …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436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16"/>
            <a:ext cx="7632848" cy="1143000"/>
          </a:xfrm>
        </p:spPr>
        <p:txBody>
          <a:bodyPr/>
          <a:lstStyle/>
          <a:p>
            <a:r>
              <a:rPr lang="en-US" dirty="0"/>
              <a:t>Outline: phase B design trade-off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51304" cy="55446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1- Analysis of dimensioning parameters constrained by tomographic and generalized fitting error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Number of post-focal DMs conjugated in altitude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DM pitch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DM altitudes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LGS asterism angle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Number of LGS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LGS and NGS asterism geometry - </a:t>
            </a:r>
            <a:r>
              <a:rPr lang="en-US" i="1" dirty="0"/>
              <a:t>not shown in this talk</a:t>
            </a:r>
          </a:p>
          <a:p>
            <a:pPr lvl="1" indent="0">
              <a:buNone/>
            </a:pPr>
            <a:endParaRPr lang="en-US" i="1" dirty="0"/>
          </a:p>
          <a:p>
            <a:r>
              <a:rPr lang="en-US" dirty="0"/>
              <a:t>under some constraints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Seeing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Cn2 profile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Zenith distance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Telescope phase 1 / phase 2</a:t>
            </a:r>
          </a:p>
          <a:p>
            <a:pPr marL="1145700" lvl="2" indent="-342900">
              <a:buFont typeface="Wingdings" panose="05000000000000000000" pitchFamily="2" charset="2"/>
              <a:buChar char="§"/>
            </a:pPr>
            <a:r>
              <a:rPr lang="en-US" dirty="0"/>
              <a:t>Number of LGSs: 4/6</a:t>
            </a:r>
          </a:p>
          <a:p>
            <a:pPr marL="1145700" lvl="2" indent="-342900">
              <a:buFont typeface="Wingdings" panose="05000000000000000000" pitchFamily="2" charset="2"/>
              <a:buChar char="§"/>
            </a:pPr>
            <a:r>
              <a:rPr lang="en-US" dirty="0"/>
              <a:t>M1 central obstruction: 28%/57% </a:t>
            </a:r>
          </a:p>
          <a:p>
            <a:endParaRPr lang="en-US" dirty="0"/>
          </a:p>
          <a:p>
            <a:r>
              <a:rPr lang="en-US" dirty="0"/>
              <a:t>2- LGS WFS design: new concept of super-resolution </a:t>
            </a:r>
            <a:r>
              <a:rPr lang="en-US" dirty="0" err="1"/>
              <a:t>wavefront</a:t>
            </a:r>
            <a:r>
              <a:rPr lang="en-US" dirty="0"/>
              <a:t> sampling, a way to improve multi WFS AO and get rid of spot truncation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4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3C64-DE49-4677-91B0-9C99F501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Location, date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9EF4E-2E32-468D-890E-CB28DFCC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30</a:t>
            </a:fld>
            <a:endParaRPr lang="it-IT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9B47486C-AAD8-46AF-97BA-CBC5F06D8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9046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17A19E-88E7-4FFF-AD19-B994EA53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814960"/>
          </a:xfrm>
        </p:spPr>
        <p:txBody>
          <a:bodyPr/>
          <a:lstStyle/>
          <a:p>
            <a:r>
              <a:rPr lang="en-US" dirty="0"/>
              <a:t>Thank you for your attention !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5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16"/>
            <a:ext cx="8496944" cy="1143000"/>
          </a:xfrm>
        </p:spPr>
        <p:txBody>
          <a:bodyPr/>
          <a:lstStyle/>
          <a:p>
            <a:r>
              <a:rPr lang="en-US" dirty="0"/>
              <a:t>Driver: MAORY main specifications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101164-4BC0-4DE4-8175-8D861B61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Performance in best conditions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Q1 seeing (0.234 m) and wind, as close to zenith as possible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Over 20” </a:t>
            </a:r>
            <a:r>
              <a:rPr lang="en-US" dirty="0" err="1"/>
              <a:t>FoV</a:t>
            </a:r>
            <a:endParaRPr lang="en-US" dirty="0"/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SR &gt; 50% @ 2.2 microns (goal 60%)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Sky coverage requirement not applicable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Performance in median conditions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median seeing (0.157 m) and wind, as close to zenith as possible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Over 1’ </a:t>
            </a:r>
            <a:r>
              <a:rPr lang="en-US" dirty="0" err="1"/>
              <a:t>FoV</a:t>
            </a:r>
            <a:endParaRPr lang="en-US" dirty="0"/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SR &gt; 30% @ 2.2 microns (goal 50% @ 2 microns)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Performance in sub optimal conditions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Q3 seeing (0.139 m) and wind, zenith distance 30 degrees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Over 2’ </a:t>
            </a:r>
            <a:r>
              <a:rPr lang="en-US" dirty="0" err="1"/>
              <a:t>FoV</a:t>
            </a:r>
            <a:endParaRPr lang="en-US" dirty="0"/>
          </a:p>
          <a:p>
            <a:pPr marL="742500" lvl="1" indent="-342900">
              <a:buFont typeface="Wingdings" panose="05000000000000000000" pitchFamily="2" charset="2"/>
              <a:buChar char="q"/>
            </a:pPr>
            <a:r>
              <a:rPr lang="en-US" dirty="0"/>
              <a:t>SR &gt; 15% @ 2.2 microns (goal 30%)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SR uniformity </a:t>
            </a:r>
            <a:r>
              <a:rPr lang="en-US" b="0" dirty="0"/>
              <a:t>&lt; 10% absolute PTV across </a:t>
            </a:r>
            <a:r>
              <a:rPr lang="en-US" b="0" dirty="0" err="1"/>
              <a:t>FoV</a:t>
            </a:r>
            <a:r>
              <a:rPr lang="en-US" b="0" dirty="0"/>
              <a:t> of interest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Sky coverage </a:t>
            </a:r>
            <a:r>
              <a:rPr lang="en-US" b="0" dirty="0"/>
              <a:t>&gt; 50%</a:t>
            </a:r>
          </a:p>
          <a:p>
            <a:pPr marL="742500" lvl="1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91955"/>
            <a:ext cx="7859216" cy="5566045"/>
          </a:xfrm>
        </p:spPr>
        <p:txBody>
          <a:bodyPr>
            <a:normAutofit/>
          </a:bodyPr>
          <a:lstStyle/>
          <a:p>
            <a:pPr marL="113850" lvl="1" indent="0">
              <a:buNone/>
            </a:pPr>
            <a:r>
              <a:rPr lang="en-US" sz="2400" b="1" dirty="0"/>
              <a:t>Simulated MCAO WFE terms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Generalized fitting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Spatial aliasing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Temporal error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LGS WFS noise             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NGS WFS noise           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Tomographic error</a:t>
            </a:r>
          </a:p>
          <a:p>
            <a:pPr marL="113850" lvl="1" indent="0">
              <a:buNone/>
            </a:pPr>
            <a:endParaRPr lang="en-US" sz="2400" b="1" dirty="0"/>
          </a:p>
          <a:p>
            <a:pPr marL="113850" lvl="1" indent="0">
              <a:buNone/>
            </a:pPr>
            <a:r>
              <a:rPr lang="en-US" sz="2400" b="1" dirty="0"/>
              <a:t>Command computation: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dirty="0"/>
              <a:t>Tomographic reconstruction to estimate the multi layer turbulent phase: FRIM3D/POLC with perfect priors on Cn</a:t>
            </a:r>
            <a:r>
              <a:rPr lang="en-US" sz="1700" baseline="30000" dirty="0"/>
              <a:t>2</a:t>
            </a:r>
            <a:r>
              <a:rPr lang="en-US" sz="1700" dirty="0"/>
              <a:t> profile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dirty="0"/>
              <a:t>Projection of the estimated 3D phase onto the DMs space. The projection is optimized on a specific </a:t>
            </a:r>
            <a:r>
              <a:rPr lang="en-US" sz="1700" dirty="0" err="1"/>
              <a:t>FoV</a:t>
            </a:r>
            <a:endParaRPr lang="en-US" sz="17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700" dirty="0"/>
          </a:p>
          <a:p>
            <a:pPr marL="113850" lvl="1" indent="0">
              <a:buNone/>
            </a:pPr>
            <a:r>
              <a:rPr lang="en-US" sz="2400" b="1" dirty="0"/>
              <a:t>No other error budget term </a:t>
            </a:r>
          </a:p>
          <a:p>
            <a:pPr marL="113850" lvl="1" indent="0">
              <a:buNone/>
            </a:pP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2" y="0"/>
            <a:ext cx="77152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OCTOPUS</a:t>
            </a:r>
            <a:r>
              <a:rPr lang="en-US" baseline="30000" dirty="0"/>
              <a:t>®</a:t>
            </a:r>
            <a:r>
              <a:rPr lang="en-US" dirty="0"/>
              <a:t> end-to-end simulation</a:t>
            </a:r>
            <a:endParaRPr lang="en-GB" dirty="0"/>
          </a:p>
        </p:txBody>
      </p:sp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BB3BEC0C-1140-4D27-970A-F7188D079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5896" y="1700808"/>
            <a:ext cx="359829" cy="359829"/>
          </a:xfrm>
          <a:prstGeom prst="rect">
            <a:avLst/>
          </a:prstGeom>
        </p:spPr>
      </p:pic>
      <p:pic>
        <p:nvPicPr>
          <p:cNvPr id="7" name="Graphic 6" descr="Right Pointing Backhand Index ">
            <a:extLst>
              <a:ext uri="{FF2B5EF4-FFF2-40B4-BE49-F238E27FC236}">
                <a16:creationId xmlns:a16="http://schemas.microsoft.com/office/drawing/2014/main" id="{8F01568A-62BE-4824-A9CD-B1C3AD2B8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3819" y="2690928"/>
            <a:ext cx="384085" cy="384085"/>
          </a:xfrm>
          <a:prstGeom prst="rect">
            <a:avLst/>
          </a:prstGeom>
        </p:spPr>
      </p:pic>
      <p:pic>
        <p:nvPicPr>
          <p:cNvPr id="12" name="Graphic 11" descr="Thumbs Up Sign">
            <a:extLst>
              <a:ext uri="{FF2B5EF4-FFF2-40B4-BE49-F238E27FC236}">
                <a16:creationId xmlns:a16="http://schemas.microsoft.com/office/drawing/2014/main" id="{9A70A48F-68FD-4AE5-A6E8-84BC1747B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5895" y="2043067"/>
            <a:ext cx="359829" cy="359829"/>
          </a:xfrm>
          <a:prstGeom prst="rect">
            <a:avLst/>
          </a:prstGeom>
        </p:spPr>
      </p:pic>
      <p:pic>
        <p:nvPicPr>
          <p:cNvPr id="13" name="Graphic 12" descr="Thumbs Up Sign">
            <a:extLst>
              <a:ext uri="{FF2B5EF4-FFF2-40B4-BE49-F238E27FC236}">
                <a16:creationId xmlns:a16="http://schemas.microsoft.com/office/drawing/2014/main" id="{4C927E2A-FBEE-4D1C-82D6-0BB104446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3887" y="2378701"/>
            <a:ext cx="359829" cy="359829"/>
          </a:xfrm>
          <a:prstGeom prst="rect">
            <a:avLst/>
          </a:prstGeom>
        </p:spPr>
      </p:pic>
      <p:pic>
        <p:nvPicPr>
          <p:cNvPr id="15" name="Graphic 14" descr="Right Pointing Backhand Index ">
            <a:extLst>
              <a:ext uri="{FF2B5EF4-FFF2-40B4-BE49-F238E27FC236}">
                <a16:creationId xmlns:a16="http://schemas.microsoft.com/office/drawing/2014/main" id="{D08E857F-D7D8-42DB-B1AA-9C197591B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3819" y="3026923"/>
            <a:ext cx="384085" cy="384085"/>
          </a:xfrm>
          <a:prstGeom prst="rect">
            <a:avLst/>
          </a:prstGeom>
        </p:spPr>
      </p:pic>
      <p:pic>
        <p:nvPicPr>
          <p:cNvPr id="17" name="Graphic 16" descr="Raised Hand">
            <a:extLst>
              <a:ext uri="{FF2B5EF4-FFF2-40B4-BE49-F238E27FC236}">
                <a16:creationId xmlns:a16="http://schemas.microsoft.com/office/drawing/2014/main" id="{BA858F6C-6CCD-42E5-B647-F6B0A1D81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5895" y="3334993"/>
            <a:ext cx="412009" cy="41200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BC86FD-5778-4060-A32F-A026B46C0B90}"/>
              </a:ext>
            </a:extLst>
          </p:cNvPr>
          <p:cNvCxnSpPr>
            <a:cxnSpLocks/>
          </p:cNvCxnSpPr>
          <p:nvPr/>
        </p:nvCxnSpPr>
        <p:spPr>
          <a:xfrm>
            <a:off x="1259632" y="2894464"/>
            <a:ext cx="172819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DE4DFF-2102-45FA-8A40-2C6B6B1DA9D1}"/>
              </a:ext>
            </a:extLst>
          </p:cNvPr>
          <p:cNvCxnSpPr>
            <a:cxnSpLocks/>
          </p:cNvCxnSpPr>
          <p:nvPr/>
        </p:nvCxnSpPr>
        <p:spPr>
          <a:xfrm>
            <a:off x="1269792" y="3223136"/>
            <a:ext cx="172819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3DB74B-133F-432E-A850-E82D3C0553E1}"/>
              </a:ext>
            </a:extLst>
          </p:cNvPr>
          <p:cNvSpPr txBox="1"/>
          <p:nvPr/>
        </p:nvSpPr>
        <p:spPr>
          <a:xfrm>
            <a:off x="3779912" y="2716002"/>
            <a:ext cx="453650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850" lvl="1">
              <a:spcBef>
                <a:spcPct val="20000"/>
              </a:spcBef>
            </a:pPr>
            <a:r>
              <a:rPr lang="en-US" dirty="0"/>
              <a:t>high flux and no spot elongation</a:t>
            </a:r>
          </a:p>
          <a:p>
            <a:pPr marL="113850" lvl="1">
              <a:spcBef>
                <a:spcPct val="20000"/>
              </a:spcBef>
            </a:pPr>
            <a:r>
              <a:rPr lang="en-US" dirty="0"/>
              <a:t>high flux</a:t>
            </a:r>
          </a:p>
          <a:p>
            <a:pPr marL="113850" lvl="1">
              <a:spcBef>
                <a:spcPct val="20000"/>
              </a:spcBef>
            </a:pPr>
            <a:r>
              <a:rPr lang="en-US" dirty="0"/>
              <a:t>cone effect and </a:t>
            </a:r>
            <a:r>
              <a:rPr lang="en-US" dirty="0" err="1"/>
              <a:t>anisoplanatism</a:t>
            </a:r>
            <a:r>
              <a:rPr lang="en-US" dirty="0"/>
              <a:t> but optimal reconstruction of 35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2511" r="15476" b="977"/>
          <a:stretch/>
        </p:blipFill>
        <p:spPr bwMode="auto">
          <a:xfrm>
            <a:off x="611560" y="908720"/>
            <a:ext cx="7283152" cy="5914764"/>
          </a:xfrm>
          <a:prstGeom prst="rect">
            <a:avLst/>
          </a:prstGeom>
          <a:blipFill dpi="0" rotWithShape="1">
            <a:blip r:embed="rId4">
              <a:alphaModFix amt="99000"/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0"/>
            <a:ext cx="735516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Typical simulated </a:t>
            </a:r>
            <a:r>
              <a:rPr lang="en-US" dirty="0" err="1"/>
              <a:t>FoV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372AB-0611-411A-B4E1-55164D1C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7173" r="27734" b="8820"/>
          <a:stretch/>
        </p:blipFill>
        <p:spPr>
          <a:xfrm>
            <a:off x="1933075" y="1851446"/>
            <a:ext cx="3744416" cy="3762655"/>
          </a:xfrm>
          <a:prstGeom prst="rect">
            <a:avLst/>
          </a:prstGeom>
          <a:blipFill dpi="0" rotWithShape="1">
            <a:blip r:embed="rId5">
              <a:alphaModFix amt="82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50E8C6C-A0D6-49DB-A4C0-0F6783D34CFB}"/>
              </a:ext>
            </a:extLst>
          </p:cNvPr>
          <p:cNvGrpSpPr/>
          <p:nvPr/>
        </p:nvGrpSpPr>
        <p:grpSpPr>
          <a:xfrm>
            <a:off x="2977191" y="2874202"/>
            <a:ext cx="5555249" cy="3715822"/>
            <a:chOff x="2977191" y="2874202"/>
            <a:chExt cx="5555249" cy="37158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088BDE-1C95-4944-AFCD-6261D30759D1}"/>
                </a:ext>
              </a:extLst>
            </p:cNvPr>
            <p:cNvSpPr/>
            <p:nvPr/>
          </p:nvSpPr>
          <p:spPr>
            <a:xfrm>
              <a:off x="2977191" y="2874202"/>
              <a:ext cx="1656184" cy="1656184"/>
            </a:xfrm>
            <a:prstGeom prst="rect">
              <a:avLst/>
            </a:prstGeom>
            <a:solidFill>
              <a:schemeClr val="lt1">
                <a:alpha val="24000"/>
              </a:schemeClr>
            </a:solidFill>
            <a:ln w="4445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7D2551E-29CA-4C6E-A3E8-155815153F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137" y="4506790"/>
              <a:ext cx="2191071" cy="176006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4471D8-9EB3-49D3-94C7-D995B92D8A98}"/>
                </a:ext>
              </a:extLst>
            </p:cNvPr>
            <p:cNvSpPr txBox="1"/>
            <p:nvPr/>
          </p:nvSpPr>
          <p:spPr>
            <a:xfrm>
              <a:off x="6577181" y="5943693"/>
              <a:ext cx="1955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MICADO large field 53”x53”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937A95-F5A1-44BF-AB06-6FE4BD334A93}"/>
              </a:ext>
            </a:extLst>
          </p:cNvPr>
          <p:cNvGrpSpPr/>
          <p:nvPr/>
        </p:nvGrpSpPr>
        <p:grpSpPr>
          <a:xfrm>
            <a:off x="3472091" y="3365296"/>
            <a:ext cx="4988341" cy="2384457"/>
            <a:chOff x="3472091" y="3365296"/>
            <a:chExt cx="4988341" cy="23844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F0EBFD-C167-4595-B879-AE1BC78D253E}"/>
                </a:ext>
              </a:extLst>
            </p:cNvPr>
            <p:cNvSpPr/>
            <p:nvPr/>
          </p:nvSpPr>
          <p:spPr>
            <a:xfrm>
              <a:off x="3472091" y="3365296"/>
              <a:ext cx="648072" cy="648072"/>
            </a:xfrm>
            <a:prstGeom prst="rect">
              <a:avLst/>
            </a:prstGeom>
            <a:solidFill>
              <a:schemeClr val="lt1">
                <a:alpha val="24000"/>
              </a:schemeClr>
            </a:solidFill>
            <a:ln w="444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F4DF9A6-B008-4DE9-95CE-23BFBE27BA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0164" y="4013368"/>
              <a:ext cx="2433036" cy="141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73CA56-87E7-4BA0-BCA6-C1E073AF4A30}"/>
                </a:ext>
              </a:extLst>
            </p:cNvPr>
            <p:cNvSpPr txBox="1"/>
            <p:nvPr/>
          </p:nvSpPr>
          <p:spPr>
            <a:xfrm>
              <a:off x="6588853" y="5103422"/>
              <a:ext cx="1871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MICADO small field 20”x20”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6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39552" y="0"/>
            <a:ext cx="735516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Cn</a:t>
            </a:r>
            <a:r>
              <a:rPr lang="en-US" baseline="30000" dirty="0"/>
              <a:t>2</a:t>
            </a:r>
            <a:r>
              <a:rPr lang="en-US" dirty="0"/>
              <a:t> profiles</a:t>
            </a:r>
            <a:endParaRPr lang="en-GB" dirty="0"/>
          </a:p>
        </p:txBody>
      </p:sp>
      <p:pic>
        <p:nvPicPr>
          <p:cNvPr id="15" name="Picture 14" descr="D:\MAORY\SimulationOctopus\NormalisedCn2Profiles.png">
            <a:extLst>
              <a:ext uri="{FF2B5EF4-FFF2-40B4-BE49-F238E27FC236}">
                <a16:creationId xmlns:a16="http://schemas.microsoft.com/office/drawing/2014/main" id="{F237FBD6-B434-421D-BFEC-3ED4502E180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776864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7E37B2-FA86-48C3-BDB1-A8011F415603}"/>
              </a:ext>
            </a:extLst>
          </p:cNvPr>
          <p:cNvSpPr txBox="1"/>
          <p:nvPr/>
        </p:nvSpPr>
        <p:spPr>
          <a:xfrm>
            <a:off x="683568" y="6237312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 other profiles measured by stereo </a:t>
            </a:r>
            <a:r>
              <a:rPr lang="en-US" sz="2400" dirty="0" err="1"/>
              <a:t>scidar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64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0"/>
            <a:ext cx="6851104" cy="980728"/>
          </a:xfrm>
        </p:spPr>
        <p:txBody>
          <a:bodyPr/>
          <a:lstStyle/>
          <a:p>
            <a:r>
              <a:rPr lang="en-US" dirty="0"/>
              <a:t>Gen. fitting: N DMs and pitch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5599781"/>
            <a:ext cx="6285384" cy="114158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2 post-focal DMs: performance flat for pitch &lt; 1.5 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1 post-focal DM: performance flat for pitch &lt; 2 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Strong impact from Cn2 profile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2788" r="8101" b="1255"/>
          <a:stretch/>
        </p:blipFill>
        <p:spPr bwMode="auto">
          <a:xfrm>
            <a:off x="251520" y="980728"/>
            <a:ext cx="806489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1337573"/>
            <a:ext cx="23762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r</a:t>
            </a:r>
            <a:r>
              <a:rPr lang="en-US" sz="2000" b="1" baseline="-25000" dirty="0">
                <a:solidFill>
                  <a:schemeClr val="accent5"/>
                </a:solidFill>
              </a:rPr>
              <a:t>0</a:t>
            </a:r>
            <a:r>
              <a:rPr lang="en-US" sz="2000" b="1" dirty="0">
                <a:solidFill>
                  <a:schemeClr val="accent5"/>
                </a:solidFill>
              </a:rPr>
              <a:t>=0.129 m, Z=30º</a:t>
            </a:r>
          </a:p>
          <a:p>
            <a:endParaRPr lang="en-US" sz="2100" b="1" dirty="0">
              <a:solidFill>
                <a:schemeClr val="accent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-613458" y="3645024"/>
            <a:ext cx="882" cy="24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11AB6D-A579-43C7-A1EB-AB747FBEC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089" r="6688"/>
          <a:stretch/>
        </p:blipFill>
        <p:spPr>
          <a:xfrm>
            <a:off x="683568" y="908720"/>
            <a:ext cx="7848872" cy="4383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355160" cy="980728"/>
          </a:xfrm>
        </p:spPr>
        <p:txBody>
          <a:bodyPr/>
          <a:lstStyle/>
          <a:p>
            <a:r>
              <a:rPr lang="en-US" dirty="0"/>
              <a:t>Benefit 2 vs. 1 post-focal DM(s)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6336704"/>
            <a:ext cx="7488832" cy="47667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2 post-focal DMs desirable to increase sky coverage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446064" y="5341640"/>
            <a:ext cx="7560840" cy="260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6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2 post-focal DMs provide performance improvement of up to 25% in the science field  and 100% in the technical field in K band, 250% in J band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4088" y="40770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K band: 2.2 µm</a:t>
            </a:r>
          </a:p>
          <a:p>
            <a:r>
              <a:rPr lang="en-US" b="1" dirty="0">
                <a:solidFill>
                  <a:schemeClr val="accent5"/>
                </a:solidFill>
              </a:rPr>
              <a:t>r</a:t>
            </a:r>
            <a:r>
              <a:rPr lang="en-US" b="1" baseline="-25000" dirty="0">
                <a:solidFill>
                  <a:schemeClr val="accent5"/>
                </a:solidFill>
              </a:rPr>
              <a:t>0</a:t>
            </a:r>
            <a:r>
              <a:rPr lang="en-US" b="1" dirty="0">
                <a:solidFill>
                  <a:schemeClr val="accent5"/>
                </a:solidFill>
              </a:rPr>
              <a:t>=0.129 m, Z=30º</a:t>
            </a:r>
          </a:p>
        </p:txBody>
      </p:sp>
    </p:spTree>
    <p:extLst>
      <p:ext uri="{BB962C8B-B14F-4D97-AF65-F5344CB8AC3E}">
        <p14:creationId xmlns:p14="http://schemas.microsoft.com/office/powerpoint/2010/main" val="5547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3420</Words>
  <Application>Microsoft Office PowerPoint</Application>
  <PresentationFormat>On-screen Show (4:3)</PresentationFormat>
  <Paragraphs>417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di Office</vt:lpstr>
      <vt:lpstr>MAORY design trade-off study: tomography dimensioning</vt:lpstr>
      <vt:lpstr>Multi-conjugate Adaptive Optics RelaY for the E-ELT </vt:lpstr>
      <vt:lpstr>Outline: phase B design trade-off</vt:lpstr>
      <vt:lpstr>Driver: MAORY main specifications</vt:lpstr>
      <vt:lpstr>PowerPoint Presentation</vt:lpstr>
      <vt:lpstr>PowerPoint Presentation</vt:lpstr>
      <vt:lpstr>PowerPoint Presentation</vt:lpstr>
      <vt:lpstr>Gen. fitting: N DMs and pitch</vt:lpstr>
      <vt:lpstr>Benefit 2 vs. 1 post-focal DM(s)</vt:lpstr>
      <vt:lpstr>Benefit 2 vs. 1 post-focal DM(s)</vt:lpstr>
      <vt:lpstr>E-ELT phase 1 / phase 2 – J band</vt:lpstr>
      <vt:lpstr>Post-focal DM altitude: single DM</vt:lpstr>
      <vt:lpstr>Post-focal DM altitude: 2 DMs case</vt:lpstr>
      <vt:lpstr>LGS asterism angle – full field optim</vt:lpstr>
      <vt:lpstr>LGS angle – projection optimization</vt:lpstr>
      <vt:lpstr>Ultimate performance in 20”  square</vt:lpstr>
      <vt:lpstr>Conclusions on design trade-off</vt:lpstr>
      <vt:lpstr>WF sampling super-resolution</vt:lpstr>
      <vt:lpstr>WF Super-resolution: rationale</vt:lpstr>
      <vt:lpstr>Basic monodimension description</vt:lpstr>
      <vt:lpstr>Combining sampled measurements</vt:lpstr>
      <vt:lpstr>First numerical simulations</vt:lpstr>
      <vt:lpstr>Singular value decomposition</vt:lpstr>
      <vt:lpstr>Noise propagation</vt:lpstr>
      <vt:lpstr>WF reconstruction with unknown DM model shift (4cm in M1 space)</vt:lpstr>
      <vt:lpstr>Monolayer reconstruction with MV</vt:lpstr>
      <vt:lpstr>LGS tomographic reconstruction open loop minimum variance</vt:lpstr>
      <vt:lpstr>WF sampling by a grid</vt:lpstr>
      <vt:lpstr>Benefit and next steps</vt:lpstr>
      <vt:lpstr>Thank you for your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Sylvain Oberti</dc:creator>
  <cp:lastModifiedBy>Sylvain Oberti</cp:lastModifiedBy>
  <cp:revision>239</cp:revision>
  <dcterms:created xsi:type="dcterms:W3CDTF">2015-12-12T09:11:05Z</dcterms:created>
  <dcterms:modified xsi:type="dcterms:W3CDTF">2022-04-19T19:47:52Z</dcterms:modified>
</cp:coreProperties>
</file>