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256" r:id="rId2"/>
    <p:sldId id="332" r:id="rId3"/>
    <p:sldId id="349" r:id="rId4"/>
    <p:sldId id="370" r:id="rId5"/>
    <p:sldId id="357" r:id="rId6"/>
    <p:sldId id="334" r:id="rId7"/>
    <p:sldId id="372" r:id="rId8"/>
    <p:sldId id="363" r:id="rId9"/>
    <p:sldId id="320" r:id="rId10"/>
    <p:sldId id="361" r:id="rId11"/>
    <p:sldId id="322" r:id="rId12"/>
    <p:sldId id="260" r:id="rId13"/>
    <p:sldId id="323" r:id="rId14"/>
    <p:sldId id="324" r:id="rId15"/>
    <p:sldId id="300" r:id="rId16"/>
    <p:sldId id="305" r:id="rId17"/>
    <p:sldId id="306" r:id="rId18"/>
    <p:sldId id="294" r:id="rId19"/>
    <p:sldId id="365" r:id="rId20"/>
    <p:sldId id="350" r:id="rId21"/>
    <p:sldId id="378" r:id="rId22"/>
    <p:sldId id="351" r:id="rId23"/>
    <p:sldId id="312" r:id="rId24"/>
    <p:sldId id="281" r:id="rId25"/>
    <p:sldId id="386" r:id="rId26"/>
    <p:sldId id="367" r:id="rId27"/>
    <p:sldId id="326" r:id="rId28"/>
    <p:sldId id="347" r:id="rId29"/>
    <p:sldId id="325" r:id="rId30"/>
    <p:sldId id="327" r:id="rId31"/>
    <p:sldId id="376" r:id="rId32"/>
    <p:sldId id="366" r:id="rId33"/>
    <p:sldId id="333" r:id="rId34"/>
    <p:sldId id="374" r:id="rId35"/>
    <p:sldId id="375" r:id="rId36"/>
    <p:sldId id="383" r:id="rId37"/>
    <p:sldId id="384" r:id="rId38"/>
    <p:sldId id="385" r:id="rId39"/>
    <p:sldId id="355" r:id="rId40"/>
    <p:sldId id="371" r:id="rId41"/>
    <p:sldId id="369" r:id="rId42"/>
    <p:sldId id="360" r:id="rId43"/>
    <p:sldId id="358" r:id="rId44"/>
    <p:sldId id="364" r:id="rId45"/>
    <p:sldId id="341" r:id="rId46"/>
    <p:sldId id="368" r:id="rId47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" charset="0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" charset="0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" charset="0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" charset="0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C49F89"/>
    <a:srgbClr val="CCB7A5"/>
    <a:srgbClr val="FFFFFF"/>
    <a:srgbClr val="800066"/>
    <a:srgbClr val="B72DB0"/>
    <a:srgbClr val="233F16"/>
    <a:srgbClr val="2E521E"/>
    <a:srgbClr val="2A3F1A"/>
    <a:srgbClr val="00C6FF"/>
    <a:srgbClr val="0094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46" autoAdjust="0"/>
    <p:restoredTop sz="90879" autoAdjust="0"/>
  </p:normalViewPr>
  <p:slideViewPr>
    <p:cSldViewPr>
      <p:cViewPr>
        <p:scale>
          <a:sx n="90" d="100"/>
          <a:sy n="90" d="100"/>
        </p:scale>
        <p:origin x="-44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MS Gothic" charset="-128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MS Gothic" charset="-128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MS Gothic" charset="-128"/>
              <a:cs typeface="+mn-cs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1450" y="920750"/>
            <a:ext cx="4425950" cy="331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131048" y="4567238"/>
            <a:ext cx="5051611" cy="36822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0" charset="-128"/>
        <a:cs typeface="ＭＳ Ｐゴシック" pitchFamily="30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-106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6" charset="0"/>
      <a:defRPr sz="1200" kern="1200">
        <a:solidFill>
          <a:srgbClr val="000000"/>
        </a:solidFill>
        <a:latin typeface="Times New Roman" pitchFamily="16" charset="0"/>
        <a:ea typeface="ＭＳ Ｐゴシック" pitchFamily="-106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6" charset="0"/>
      <a:defRPr sz="1200" kern="1200">
        <a:solidFill>
          <a:srgbClr val="000000"/>
        </a:solidFill>
        <a:latin typeface="Times New Roman" pitchFamily="16" charset="0"/>
        <a:ea typeface="ＭＳ Ｐゴシック" pitchFamily="-106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6" charset="0"/>
      <a:defRPr sz="1200" kern="1200">
        <a:solidFill>
          <a:srgbClr val="000000"/>
        </a:solidFill>
        <a:latin typeface="Times New Roman" pitchFamily="16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3251" name="Text Box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/>
          <a:lstStyle/>
          <a:p>
            <a:pPr>
              <a:spcBef>
                <a:spcPts val="427"/>
              </a:spcBef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</a:pPr>
            <a:r>
              <a:rPr lang="en-US" dirty="0">
                <a:latin typeface="Times New Roman" charset="0"/>
                <a:ea typeface="MS Gothic" pitchFamily="49" charset="-128"/>
                <a:cs typeface="MS Gothic" pitchFamily="49" charset="-128"/>
              </a:rPr>
              <a:t>What was expected?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5299" name="Text Box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/>
          <a:lstStyle/>
          <a:p>
            <a:pPr>
              <a:spcBef>
                <a:spcPts val="427"/>
              </a:spcBef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</a:pPr>
            <a:r>
              <a:rPr lang="en-US" dirty="0">
                <a:latin typeface="Times New Roman" charset="0"/>
                <a:ea typeface="MS Gothic" pitchFamily="49" charset="-128"/>
                <a:cs typeface="MS Gothic" pitchFamily="49" charset="-128"/>
              </a:rPr>
              <a:t>What was expected?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1450" y="920750"/>
            <a:ext cx="44259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33746" indent="-433746">
              <a:buAutoNum type="arabicPeriod"/>
            </a:pPr>
            <a:r>
              <a:rPr lang="en-US" sz="1900" dirty="0" smtClean="0"/>
              <a:t>Pop III, Direct (</a:t>
            </a:r>
            <a:r>
              <a:rPr lang="en-US" sz="1900" dirty="0" err="1" smtClean="0"/>
              <a:t>quasistars</a:t>
            </a:r>
            <a:r>
              <a:rPr lang="en-US" sz="1900" dirty="0" smtClean="0"/>
              <a:t>), primordial</a:t>
            </a:r>
            <a:br>
              <a:rPr lang="en-US" sz="1900" dirty="0" smtClean="0"/>
            </a:br>
            <a:r>
              <a:rPr lang="en-US" sz="1900" dirty="0" smtClean="0"/>
              <a:t>2. Super </a:t>
            </a:r>
            <a:r>
              <a:rPr lang="en-US" sz="1900" dirty="0" err="1" smtClean="0"/>
              <a:t>Edd</a:t>
            </a:r>
            <a:r>
              <a:rPr lang="en-US" sz="1900" dirty="0" smtClean="0"/>
              <a:t> to get 2e9 in 450Myr [TBR]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189" y="9119321"/>
            <a:ext cx="3170518" cy="480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5" tIns="48328" rIns="96655" bIns="48328">
            <a:prstTxWarp prst="textNoShape">
              <a:avLst/>
            </a:prstTxWarp>
          </a:bodyPr>
          <a:lstStyle/>
          <a:p>
            <a:fld id="{88B86FDB-6285-EC40-A6E4-4D030C2E127F}" type="slidenum">
              <a:rPr lang="en-US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0750"/>
            <a:ext cx="4425950" cy="3319463"/>
          </a:xfrm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3</a:t>
            </a:r>
            <a:r>
              <a:rPr lang="en-US" baseline="30000">
                <a:latin typeface="Times New Roman" charset="0"/>
                <a:ea typeface="ＭＳ Ｐゴシック" charset="-128"/>
                <a:cs typeface="ＭＳ Ｐゴシック" charset="-128"/>
              </a:rPr>
              <a:t>rd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 contour corresponds to 20% of number density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189" y="9119321"/>
            <a:ext cx="3170518" cy="480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5" tIns="48328" rIns="96655" bIns="48328">
            <a:prstTxWarp prst="textNoShape">
              <a:avLst/>
            </a:prstTxWarp>
          </a:bodyPr>
          <a:lstStyle/>
          <a:p>
            <a:fld id="{7319E635-2CCF-F64D-9A7F-FD8660CE9E36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0750"/>
            <a:ext cx="4425950" cy="3319463"/>
          </a:xfrm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189" y="9119321"/>
            <a:ext cx="3170518" cy="480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5" tIns="48328" rIns="96655" bIns="48328">
            <a:prstTxWarp prst="textNoShape">
              <a:avLst/>
            </a:prstTxWarp>
          </a:bodyPr>
          <a:lstStyle/>
          <a:p>
            <a:fld id="{02166B2F-6601-5348-BD01-2581AC534F1F}" type="slidenum">
              <a:rPr lang="en-US"/>
              <a:pPr/>
              <a:t>30</a:t>
            </a:fld>
            <a:endParaRPr lang="en-US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4143189" y="9119321"/>
            <a:ext cx="3170518" cy="4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5" tIns="48328" rIns="96655" bIns="48328" anchor="b">
            <a:prstTxWarp prst="textNoShape">
              <a:avLst/>
            </a:prstTxWarp>
          </a:bodyPr>
          <a:lstStyle/>
          <a:p>
            <a:pPr algn="r"/>
            <a:fld id="{6B3D1E3F-FC82-2D4D-8E3E-0003318F4CD2}" type="slidenum">
              <a:rPr lang="en-US" sz="1200"/>
              <a:pPr algn="r"/>
              <a:t>30</a:t>
            </a:fld>
            <a:endParaRPr lang="en-US" sz="1200" dirty="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0750"/>
            <a:ext cx="4425950" cy="3319463"/>
          </a:xfrm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JHK, corrected for Halpha and host galaxy</a:t>
            </a:r>
          </a:p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optical spectrum + photometry</a:t>
            </a:r>
          </a:p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UV points corrected for Lyalpha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1450" y="920750"/>
            <a:ext cx="44259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33746" indent="-433746">
              <a:buAutoNum type="arabicPeriod"/>
            </a:pPr>
            <a:r>
              <a:rPr lang="en-US" sz="1900" dirty="0" smtClean="0"/>
              <a:t>Pop III, Direct (</a:t>
            </a:r>
            <a:r>
              <a:rPr lang="en-US" sz="1900" dirty="0" err="1" smtClean="0"/>
              <a:t>quasistars</a:t>
            </a:r>
            <a:r>
              <a:rPr lang="en-US" sz="1900" dirty="0" smtClean="0"/>
              <a:t>), primordial</a:t>
            </a:r>
            <a:br>
              <a:rPr lang="en-US" sz="1900" dirty="0" smtClean="0"/>
            </a:br>
            <a:r>
              <a:rPr lang="en-US" sz="1900" dirty="0" smtClean="0"/>
              <a:t>2. Super </a:t>
            </a:r>
            <a:r>
              <a:rPr lang="en-US" sz="1900" dirty="0" err="1" smtClean="0"/>
              <a:t>Edd</a:t>
            </a:r>
            <a:r>
              <a:rPr lang="en-US" sz="1900" dirty="0" smtClean="0"/>
              <a:t> to get 2e9 in 450Myr [TBR]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0750"/>
            <a:ext cx="4425950" cy="3319463"/>
          </a:xfrm>
        </p:spPr>
      </p:sp>
      <p:sp>
        <p:nvSpPr>
          <p:cNvPr id="44035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1450" y="920750"/>
            <a:ext cx="4425950" cy="3319463"/>
          </a:xfrm>
          <a:ln>
            <a:solidFill>
              <a:srgbClr val="000000"/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189" y="9119321"/>
            <a:ext cx="3170518" cy="480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5" tIns="48328" rIns="96655" bIns="48328">
            <a:prstTxWarp prst="textNoShape">
              <a:avLst/>
            </a:prstTxWarp>
          </a:bodyPr>
          <a:lstStyle/>
          <a:p>
            <a:fld id="{B1392BA4-4BFB-DB46-9E7B-1DC057640216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0750"/>
            <a:ext cx="4425950" cy="3319463"/>
          </a:xfrm>
        </p:spPr>
      </p:sp>
      <p:sp>
        <p:nvSpPr>
          <p:cNvPr id="44035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189" y="9119321"/>
            <a:ext cx="3170518" cy="480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5" tIns="48328" rIns="96655" bIns="48328">
            <a:prstTxWarp prst="textNoShape">
              <a:avLst/>
            </a:prstTxWarp>
          </a:bodyPr>
          <a:lstStyle/>
          <a:p>
            <a:fld id="{1B07B469-433E-D340-ABA2-2421E744900C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4143189" y="9119321"/>
            <a:ext cx="3170518" cy="4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5" tIns="48328" rIns="96655" bIns="48328" anchor="b">
            <a:prstTxWarp prst="textNoShape">
              <a:avLst/>
            </a:prstTxWarp>
          </a:bodyPr>
          <a:lstStyle/>
          <a:p>
            <a:pPr algn="r" defTabSz="481940"/>
            <a:fld id="{566173F9-0644-E545-B469-DA9595ED34E8}" type="slidenum">
              <a:rPr lang="en-US" altLang="zh-CN" sz="1200">
                <a:latin typeface="Calibri" charset="0"/>
                <a:ea typeface="宋体" charset="-122"/>
                <a:cs typeface="宋体" charset="-122"/>
              </a:rPr>
              <a:pPr algn="r" defTabSz="481940"/>
              <a:t>6</a:t>
            </a:fld>
            <a:endParaRPr lang="en-US" altLang="zh-CN" sz="1200" dirty="0">
              <a:latin typeface="Calibri" charset="0"/>
              <a:ea typeface="宋体" charset="-122"/>
              <a:cs typeface="宋体" charset="-122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0750"/>
            <a:ext cx="4425950" cy="3319463"/>
          </a:xfrm>
          <a:solidFill>
            <a:srgbClr val="FFFFFF"/>
          </a:solidFill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118" y="4561177"/>
            <a:ext cx="5850965" cy="43202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81940" eaLnBrk="1" hangingPunct="1">
              <a:spcBef>
                <a:spcPct val="0"/>
              </a:spcBef>
            </a:pPr>
            <a:endParaRPr lang="zh-CN" altLang="en-US" dirty="0">
              <a:latin typeface="Times" charset="0"/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0750"/>
            <a:ext cx="4425950" cy="3319463"/>
          </a:xfrm>
        </p:spPr>
      </p:sp>
      <p:sp>
        <p:nvSpPr>
          <p:cNvPr id="44035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  <a:noFill/>
        </p:spPr>
        <p:txBody>
          <a:bodyPr lIns="96655" tIns="48328" rIns="96655" bIns="48328"/>
          <a:lstStyle/>
          <a:p>
            <a:fld id="{8A533405-1E4A-5247-AF23-BEAE684AD9C3}" type="slidenum">
              <a:rPr lang="en-US"/>
              <a:pPr/>
              <a:t>10</a:t>
            </a:fld>
            <a:endParaRPr lang="en-US"/>
          </a:p>
        </p:txBody>
      </p:sp>
      <p:sp>
        <p:nvSpPr>
          <p:cNvPr id="2560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1450" y="920750"/>
            <a:ext cx="4425950" cy="3319463"/>
          </a:xfrm>
          <a:solidFill>
            <a:srgbClr val="FFFFFF"/>
          </a:solidFill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z="1100" dirty="0" smtClean="0">
                <a:ea typeface="MS Gothic" pitchFamily="49" charset="-128"/>
                <a:cs typeface="MS Gothic" pitchFamily="49" charset="-128"/>
              </a:rPr>
              <a:t>&gt;50,000 M</a:t>
            </a:r>
            <a:r>
              <a:rPr lang="en-GB" sz="1100" baseline="-25000" dirty="0" smtClean="0">
                <a:ea typeface="MS Gothic" pitchFamily="49" charset="-128"/>
                <a:cs typeface="MS Gothic" pitchFamily="49" charset="-128"/>
              </a:rPr>
              <a:t>BH</a:t>
            </a:r>
            <a:r>
              <a:rPr lang="en-GB" sz="1100" dirty="0" smtClean="0">
                <a:ea typeface="MS Gothic" pitchFamily="49" charset="-128"/>
                <a:cs typeface="MS Gothic" pitchFamily="49" charset="-128"/>
              </a:rPr>
              <a:t> from SDSS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270000" y="921327"/>
            <a:ext cx="4775200" cy="33231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1131048" y="4567238"/>
            <a:ext cx="5053106" cy="3683794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6788" y="282575"/>
            <a:ext cx="2190750" cy="6611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3025" cy="6611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6887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0" y="1963738"/>
            <a:ext cx="4306888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46038"/>
            <a:ext cx="100806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1341438"/>
            <a:ext cx="5486400" cy="493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23900" y="7056438"/>
            <a:ext cx="9355138" cy="96837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MS Gothic" charset="-128"/>
              <a:cs typeface="+mn-cs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987550" y="73406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MS Gothic" charset="-128"/>
              <a:cs typeface="+mn-cs"/>
            </a:endParaRP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 cstate="print">
            <a:lum bright="-12000" contrast="12000"/>
            <a:alphaModFix amt="91000"/>
          </a:blip>
          <a:srcRect/>
          <a:stretch>
            <a:fillRect/>
          </a:stretch>
        </p:blipFill>
        <p:spPr bwMode="auto">
          <a:xfrm>
            <a:off x="182563" y="7015163"/>
            <a:ext cx="50323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21113" y="7056438"/>
            <a:ext cx="2701481" cy="338554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BFBFBF"/>
                </a:solidFill>
              </a:rPr>
              <a:t>MPIA</a:t>
            </a:r>
            <a:r>
              <a:rPr lang="en-US" sz="1600" baseline="0" dirty="0" smtClean="0">
                <a:solidFill>
                  <a:srgbClr val="BFBFBF"/>
                </a:solidFill>
              </a:rPr>
              <a:t> Heidelberg</a:t>
            </a:r>
            <a:r>
              <a:rPr lang="en-US" sz="1600" dirty="0" smtClean="0">
                <a:solidFill>
                  <a:srgbClr val="BFBFBF"/>
                </a:solidFill>
              </a:rPr>
              <a:t>, July</a:t>
            </a:r>
            <a:r>
              <a:rPr lang="en-US" sz="1600" baseline="0" dirty="0" smtClean="0">
                <a:solidFill>
                  <a:srgbClr val="BFBFBF"/>
                </a:solidFill>
              </a:rPr>
              <a:t> 2011</a:t>
            </a:r>
            <a:endParaRPr lang="en-US" sz="1600" dirty="0">
              <a:solidFill>
                <a:srgbClr val="BFBFB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2E2E2"/>
          </a:solidFill>
          <a:latin typeface="Perpetua Titling MT"/>
          <a:ea typeface="+mj-ea"/>
          <a:cs typeface="Perpetua Titling MT"/>
        </a:defRPr>
      </a:lvl1pPr>
      <a:lvl2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2E2E2"/>
          </a:solidFill>
          <a:latin typeface="Perpetua Titling MT" pitchFamily="30" charset="0"/>
          <a:ea typeface="Lucida Sans Unicode" charset="0"/>
          <a:cs typeface="Perpetua Titling MT" pitchFamily="-111" charset="0"/>
        </a:defRPr>
      </a:lvl2pPr>
      <a:lvl3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2E2E2"/>
          </a:solidFill>
          <a:latin typeface="Perpetua Titling MT" pitchFamily="30" charset="0"/>
          <a:ea typeface="Lucida Sans Unicode" charset="0"/>
          <a:cs typeface="Perpetua Titling MT" pitchFamily="-111" charset="0"/>
        </a:defRPr>
      </a:lvl3pPr>
      <a:lvl4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2E2E2"/>
          </a:solidFill>
          <a:latin typeface="Perpetua Titling MT" pitchFamily="30" charset="0"/>
          <a:ea typeface="Lucida Sans Unicode" charset="0"/>
          <a:cs typeface="Perpetua Titling MT" pitchFamily="-111" charset="0"/>
        </a:defRPr>
      </a:lvl4pPr>
      <a:lvl5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2E2E2"/>
          </a:solidFill>
          <a:latin typeface="Perpetua Titling MT" pitchFamily="30" charset="0"/>
          <a:ea typeface="Lucida Sans Unicode" charset="0"/>
          <a:cs typeface="Perpetua Titling MT" pitchFamily="-111" charset="0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2E2E2"/>
        </a:buClr>
        <a:buSzPct val="100000"/>
        <a:buFont typeface="Times New Roman" charset="0"/>
        <a:buChar char="•"/>
        <a:defRPr sz="2800">
          <a:solidFill>
            <a:srgbClr val="E2E2E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2E2E2"/>
        </a:buClr>
        <a:buSzPct val="100000"/>
        <a:buFont typeface="Times New Roman" charset="0"/>
        <a:buChar char="–"/>
        <a:defRPr sz="2400">
          <a:solidFill>
            <a:srgbClr val="E2E2E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2E2E2"/>
        </a:buClr>
        <a:buSzPct val="100000"/>
        <a:buFont typeface="Times New Roman" charset="0"/>
        <a:buChar char="•"/>
        <a:defRPr sz="2000">
          <a:solidFill>
            <a:srgbClr val="E2E2E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2E2E2"/>
        </a:buClr>
        <a:buSzPct val="100000"/>
        <a:buFont typeface="Times New Roman" charset="0"/>
        <a:buChar char="–"/>
        <a:defRPr sz="2000">
          <a:solidFill>
            <a:srgbClr val="E2E2E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2E2E2"/>
        </a:buClr>
        <a:buSzPct val="100000"/>
        <a:buFont typeface="Times New Roman" charset="0"/>
        <a:buChar char="»"/>
        <a:defRPr sz="2000">
          <a:solidFill>
            <a:srgbClr val="E2E2E2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198438"/>
            <a:ext cx="10080625" cy="111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F2F2F2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Quasar Death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2113" y="1341437"/>
            <a:ext cx="9372600" cy="1981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350838" algn="l"/>
                <a:tab pos="808038" algn="l"/>
                <a:tab pos="1265238" algn="l"/>
                <a:tab pos="1722438" algn="l"/>
                <a:tab pos="2179638" algn="l"/>
                <a:tab pos="2636838" algn="l"/>
                <a:tab pos="3094038" algn="l"/>
                <a:tab pos="3551238" algn="l"/>
                <a:tab pos="4008438" algn="l"/>
                <a:tab pos="4465638" algn="l"/>
                <a:tab pos="4922838" algn="l"/>
                <a:tab pos="5380038" algn="l"/>
                <a:tab pos="5837238" algn="l"/>
                <a:tab pos="6294438" algn="l"/>
                <a:tab pos="6751638" algn="l"/>
                <a:tab pos="7208838" algn="l"/>
                <a:tab pos="7666038" algn="l"/>
                <a:tab pos="8123238" algn="l"/>
                <a:tab pos="8580438" algn="l"/>
                <a:tab pos="9037638" algn="l"/>
              </a:tabLst>
              <a:defRPr/>
            </a:pPr>
            <a:r>
              <a:rPr lang="en-GB" sz="3200" dirty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Martin Elvis</a:t>
            </a:r>
          </a:p>
          <a:p>
            <a:pPr algn="ctr" hangingPunct="0">
              <a:lnSpc>
                <a:spcPct val="95000"/>
              </a:lnSpc>
              <a:buClr>
                <a:srgbClr val="000000"/>
              </a:buClr>
              <a:buSzPct val="100000"/>
              <a:tabLst>
                <a:tab pos="0" algn="l"/>
                <a:tab pos="350838" algn="l"/>
                <a:tab pos="808038" algn="l"/>
                <a:tab pos="1265238" algn="l"/>
                <a:tab pos="1722438" algn="l"/>
                <a:tab pos="2179638" algn="l"/>
                <a:tab pos="2636838" algn="l"/>
                <a:tab pos="3094038" algn="l"/>
                <a:tab pos="3551238" algn="l"/>
                <a:tab pos="4008438" algn="l"/>
                <a:tab pos="4465638" algn="l"/>
                <a:tab pos="4922838" algn="l"/>
                <a:tab pos="5380038" algn="l"/>
                <a:tab pos="5837238" algn="l"/>
                <a:tab pos="6294438" algn="l"/>
                <a:tab pos="6751638" algn="l"/>
                <a:tab pos="7208838" algn="l"/>
                <a:tab pos="7666038" algn="l"/>
                <a:tab pos="8123238" algn="l"/>
                <a:tab pos="8580438" algn="l"/>
                <a:tab pos="9037638" algn="l"/>
              </a:tabLst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Charles L. Steinhardt</a:t>
            </a:r>
            <a:r>
              <a:rPr lang="en-GB" sz="2400" baseline="30000" dirty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Heng</a:t>
            </a:r>
            <a:r>
              <a:rPr lang="en-GB" sz="2400" dirty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Hao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, </a:t>
            </a:r>
            <a:r>
              <a:rPr lang="en-GB" sz="2400" dirty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Monica 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Young</a:t>
            </a:r>
            <a:r>
              <a:rPr lang="en-GB" sz="2400" baseline="30000" dirty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3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, </a:t>
            </a:r>
          </a:p>
          <a:p>
            <a:pPr algn="ctr" hangingPunct="0">
              <a:lnSpc>
                <a:spcPct val="95000"/>
              </a:lnSpc>
              <a:buClr>
                <a:srgbClr val="000000"/>
              </a:buClr>
              <a:buSzPct val="100000"/>
              <a:tabLst>
                <a:tab pos="0" algn="l"/>
                <a:tab pos="350838" algn="l"/>
                <a:tab pos="808038" algn="l"/>
                <a:tab pos="1265238" algn="l"/>
                <a:tab pos="1722438" algn="l"/>
                <a:tab pos="2179638" algn="l"/>
                <a:tab pos="2636838" algn="l"/>
                <a:tab pos="3094038" algn="l"/>
                <a:tab pos="3551238" algn="l"/>
                <a:tab pos="4008438" algn="l"/>
                <a:tab pos="4465638" algn="l"/>
                <a:tab pos="4922838" algn="l"/>
                <a:tab pos="5380038" algn="l"/>
                <a:tab pos="5837238" algn="l"/>
                <a:tab pos="6294438" algn="l"/>
                <a:tab pos="6751638" algn="l"/>
                <a:tab pos="7208838" algn="l"/>
                <a:tab pos="7666038" algn="l"/>
                <a:tab pos="8123238" algn="l"/>
                <a:tab pos="8580438" algn="l"/>
                <a:tab pos="9037638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Guido Risaliti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4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, </a:t>
            </a:r>
            <a:r>
              <a:rPr lang="en-GB" sz="2400" dirty="0" smtClean="0">
                <a:solidFill>
                  <a:schemeClr val="tx1"/>
                </a:solidFill>
                <a:ea typeface="MS Gothic" pitchFamily="49" charset="-128"/>
                <a:cs typeface="MS Gothic" pitchFamily="49" charset="-128"/>
              </a:rPr>
              <a:t>Francesca </a:t>
            </a:r>
            <a:r>
              <a:rPr lang="en-GB" sz="2400" dirty="0" err="1" smtClean="0">
                <a:solidFill>
                  <a:schemeClr val="tx1"/>
                </a:solidFill>
                <a:ea typeface="MS Gothic" pitchFamily="49" charset="-128"/>
                <a:cs typeface="MS Gothic" pitchFamily="49" charset="-128"/>
              </a:rPr>
              <a:t>Civano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 </a:t>
            </a:r>
          </a:p>
          <a:p>
            <a: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tabLst>
                <a:tab pos="0" algn="l"/>
                <a:tab pos="350838" algn="l"/>
                <a:tab pos="808038" algn="l"/>
                <a:tab pos="1265238" algn="l"/>
                <a:tab pos="1722438" algn="l"/>
                <a:tab pos="2179638" algn="l"/>
                <a:tab pos="2636838" algn="l"/>
                <a:tab pos="3094038" algn="l"/>
                <a:tab pos="3551238" algn="l"/>
                <a:tab pos="4008438" algn="l"/>
                <a:tab pos="4465638" algn="l"/>
                <a:tab pos="4922838" algn="l"/>
                <a:tab pos="5380038" algn="l"/>
                <a:tab pos="5837238" algn="l"/>
                <a:tab pos="6294438" algn="l"/>
                <a:tab pos="6751638" algn="l"/>
                <a:tab pos="7208838" algn="l"/>
                <a:tab pos="7666038" algn="l"/>
                <a:tab pos="8123238" algn="l"/>
                <a:tab pos="8580438" algn="l"/>
                <a:tab pos="9037638" algn="l"/>
              </a:tabLst>
              <a:defRPr/>
            </a:pPr>
            <a:endParaRPr lang="en-GB" sz="2400" i="1" dirty="0">
              <a:latin typeface="+mj-lt"/>
              <a:ea typeface="MS Gothic" pitchFamily="49" charset="-128"/>
              <a:cs typeface="MS Gothic" pitchFamily="49" charset="-128"/>
            </a:endParaRPr>
          </a:p>
          <a:p>
            <a: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tabLst>
                <a:tab pos="0" algn="l"/>
                <a:tab pos="350838" algn="l"/>
                <a:tab pos="808038" algn="l"/>
                <a:tab pos="1265238" algn="l"/>
                <a:tab pos="1722438" algn="l"/>
                <a:tab pos="2179638" algn="l"/>
                <a:tab pos="2636838" algn="l"/>
                <a:tab pos="3094038" algn="l"/>
                <a:tab pos="3551238" algn="l"/>
                <a:tab pos="4008438" algn="l"/>
                <a:tab pos="4465638" algn="l"/>
                <a:tab pos="4922838" algn="l"/>
                <a:tab pos="5380038" algn="l"/>
                <a:tab pos="5837238" algn="l"/>
                <a:tab pos="6294438" algn="l"/>
                <a:tab pos="6751638" algn="l"/>
                <a:tab pos="7208838" algn="l"/>
                <a:tab pos="7666038" algn="l"/>
                <a:tab pos="8123238" algn="l"/>
                <a:tab pos="8580438" algn="l"/>
                <a:tab pos="9037638" algn="l"/>
              </a:tabLst>
              <a:defRPr/>
            </a:pPr>
            <a:r>
              <a:rPr lang="en-GB" sz="2400" i="1" dirty="0">
                <a:solidFill>
                  <a:schemeClr val="tx1">
                    <a:lumMod val="8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Harvard-Smithsonian </a:t>
            </a:r>
            <a:r>
              <a:rPr lang="en-GB" sz="2400" i="1" dirty="0" err="1">
                <a:solidFill>
                  <a:schemeClr val="tx1">
                    <a:lumMod val="8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Center</a:t>
            </a:r>
            <a:r>
              <a:rPr lang="en-GB" sz="2400" i="1" dirty="0">
                <a:solidFill>
                  <a:schemeClr val="tx1">
                    <a:lumMod val="8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 for Astrophysics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44512" y="6218238"/>
            <a:ext cx="8162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and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1. IPMU, Univ. Tokyo; 2.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SISSA, 3. </a:t>
            </a:r>
            <a:r>
              <a:rPr lang="en-US" smtClean="0">
                <a:solidFill>
                  <a:schemeClr val="tx1">
                    <a:lumMod val="75000"/>
                  </a:schemeClr>
                </a:solidFill>
              </a:rPr>
              <a:t>Penn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State Univ.</a:t>
            </a:r>
            <a:r>
              <a:rPr lang="en-US">
                <a:solidFill>
                  <a:schemeClr val="tx1">
                    <a:lumMod val="75000"/>
                  </a:schemeClr>
                </a:solidFill>
              </a:rPr>
              <a:t>;</a:t>
            </a:r>
            <a:r>
              <a:rPr lang="en-US" smtClean="0">
                <a:solidFill>
                  <a:schemeClr val="tx1">
                    <a:lumMod val="75000"/>
                  </a:schemeClr>
                </a:solidFill>
              </a:rPr>
              <a:t> 4.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INAF,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Arcetri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, Italy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0080626" cy="67197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Quasar Black Hole Masses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544512" y="6218237"/>
            <a:ext cx="3645297" cy="71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Peterson et al. 1993, PASP, 105, 247;</a:t>
            </a: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2006MmSAI</a:t>
            </a: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..77..581P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620712" y="890117"/>
            <a:ext cx="5630064" cy="7032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1370983" y="1614248"/>
            <a:ext cx="4691720" cy="391818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v2r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12" y="1492915"/>
            <a:ext cx="5638153" cy="4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7" name="Line 31"/>
          <p:cNvSpPr>
            <a:spLocks noChangeShapeType="1"/>
          </p:cNvSpPr>
          <p:nvPr/>
        </p:nvSpPr>
        <p:spPr bwMode="auto">
          <a:xfrm flipH="1" flipV="1">
            <a:off x="1370983" y="1291983"/>
            <a:ext cx="4129522" cy="3918189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Line 33"/>
          <p:cNvSpPr>
            <a:spLocks noChangeShapeType="1"/>
          </p:cNvSpPr>
          <p:nvPr/>
        </p:nvSpPr>
        <p:spPr bwMode="auto">
          <a:xfrm flipV="1">
            <a:off x="1370983" y="1392449"/>
            <a:ext cx="0" cy="301399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Line 34"/>
          <p:cNvSpPr>
            <a:spLocks noChangeShapeType="1"/>
          </p:cNvSpPr>
          <p:nvPr/>
        </p:nvSpPr>
        <p:spPr bwMode="auto">
          <a:xfrm flipV="1">
            <a:off x="6062703" y="1392449"/>
            <a:ext cx="0" cy="301399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Rectangle 35"/>
          <p:cNvSpPr>
            <a:spLocks noChangeArrowheads="1"/>
          </p:cNvSpPr>
          <p:nvPr/>
        </p:nvSpPr>
        <p:spPr bwMode="auto">
          <a:xfrm>
            <a:off x="620712" y="890117"/>
            <a:ext cx="5630064" cy="5023320"/>
          </a:xfrm>
          <a:prstGeom prst="rect">
            <a:avLst/>
          </a:prstGeom>
          <a:noFill/>
          <a:ln w="9525">
            <a:solidFill>
              <a:srgbClr val="FF0C0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Rectangle 45"/>
          <p:cNvSpPr>
            <a:spLocks noChangeArrowheads="1"/>
          </p:cNvSpPr>
          <p:nvPr/>
        </p:nvSpPr>
        <p:spPr bwMode="auto">
          <a:xfrm>
            <a:off x="620712" y="2026643"/>
            <a:ext cx="873631" cy="54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rgbClr val="4F4EEE"/>
                </a:solidFill>
                <a:latin typeface="Century Gothic" charset="0"/>
              </a:rPr>
              <a:t>R  (cm)</a:t>
            </a:r>
            <a:endParaRPr lang="en-US" sz="2000" dirty="0">
              <a:latin typeface="Century Gothic" charset="0"/>
            </a:endParaRPr>
          </a:p>
        </p:txBody>
      </p:sp>
      <p:sp>
        <p:nvSpPr>
          <p:cNvPr id="24601" name="Rectangle 46"/>
          <p:cNvSpPr>
            <a:spLocks noChangeArrowheads="1"/>
          </p:cNvSpPr>
          <p:nvPr/>
        </p:nvSpPr>
        <p:spPr bwMode="auto">
          <a:xfrm>
            <a:off x="1458912" y="5380037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 smtClean="0">
                <a:solidFill>
                  <a:srgbClr val="4F4EEE"/>
                </a:solidFill>
                <a:latin typeface="Century Gothic" charset="0"/>
              </a:rPr>
              <a:t>R( </a:t>
            </a:r>
            <a:r>
              <a:rPr lang="en-US" sz="2400" b="1" i="1" dirty="0" smtClean="0">
                <a:solidFill>
                  <a:srgbClr val="4F4EEE"/>
                </a:solidFill>
                <a:latin typeface="Century Gothic" charset="0"/>
              </a:rPr>
              <a:t>r</a:t>
            </a:r>
            <a:r>
              <a:rPr lang="en-US" sz="2400" b="1" i="1" baseline="-25000" dirty="0" smtClean="0">
                <a:solidFill>
                  <a:srgbClr val="4F4EEE"/>
                </a:solidFill>
                <a:latin typeface="Century Gothic" charset="0"/>
              </a:rPr>
              <a:t>g</a:t>
            </a:r>
            <a:r>
              <a:rPr lang="en-US" sz="2400" i="1" baseline="-25000" dirty="0" smtClean="0">
                <a:solidFill>
                  <a:srgbClr val="4F4EEE"/>
                </a:solidFill>
                <a:latin typeface="Century Gothic" charset="0"/>
              </a:rPr>
              <a:t> </a:t>
            </a:r>
            <a:r>
              <a:rPr lang="en-US" sz="2000" b="1" i="1" dirty="0" smtClean="0">
                <a:solidFill>
                  <a:srgbClr val="4F4EEE"/>
                </a:solidFill>
                <a:latin typeface="Century Gothic" charset="0"/>
              </a:rPr>
              <a:t>)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24595" name="Rectangle 36"/>
          <p:cNvSpPr>
            <a:spLocks noChangeArrowheads="1"/>
          </p:cNvSpPr>
          <p:nvPr/>
        </p:nvSpPr>
        <p:spPr bwMode="auto">
          <a:xfrm>
            <a:off x="2970616" y="5420955"/>
            <a:ext cx="1783662" cy="369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dirty="0">
                <a:latin typeface="Century Gothic" charset="0"/>
              </a:rPr>
              <a:t>FWHM</a:t>
            </a:r>
            <a:r>
              <a:rPr lang="en-US" sz="2400" dirty="0">
                <a:solidFill>
                  <a:srgbClr val="FFFFFF"/>
                </a:solidFill>
                <a:latin typeface="Century Gothic" charset="0"/>
              </a:rPr>
              <a:t>   </a:t>
            </a:r>
            <a:r>
              <a:rPr lang="en-US" sz="2000" dirty="0">
                <a:solidFill>
                  <a:srgbClr val="FFFFFF"/>
                </a:solidFill>
                <a:latin typeface="Century Gothic" charset="0"/>
              </a:rPr>
              <a:t> </a:t>
            </a:r>
          </a:p>
        </p:txBody>
      </p:sp>
      <p:sp>
        <p:nvSpPr>
          <p:cNvPr id="24596" name="Rectangle 37"/>
          <p:cNvSpPr>
            <a:spLocks noChangeArrowheads="1"/>
          </p:cNvSpPr>
          <p:nvPr/>
        </p:nvSpPr>
        <p:spPr bwMode="auto">
          <a:xfrm rot="16200000">
            <a:off x="-93295" y="3326743"/>
            <a:ext cx="1974033" cy="4004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Century Gothic" charset="0"/>
              </a:rPr>
              <a:t>Lag (days)    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687511" y="1646237"/>
            <a:ext cx="3812994" cy="356393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96912" y="960437"/>
            <a:ext cx="1269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v</a:t>
            </a:r>
            <a:r>
              <a:rPr lang="en-US" sz="2000" baseline="30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r=const</a:t>
            </a:r>
          </a:p>
          <a:p>
            <a:r>
              <a:rPr lang="en-US" sz="2000" dirty="0" err="1" smtClean="0">
                <a:solidFill>
                  <a:srgbClr val="FF6600"/>
                </a:solidFill>
              </a:rPr>
              <a:t>Keplerian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43" name="Up Arrow 42"/>
          <p:cNvSpPr/>
          <p:nvPr/>
        </p:nvSpPr>
        <p:spPr bwMode="auto">
          <a:xfrm rot="2661586">
            <a:off x="3691216" y="2118011"/>
            <a:ext cx="750719" cy="1460310"/>
          </a:xfrm>
          <a:prstGeom prst="upArrow">
            <a:avLst/>
          </a:prstGeom>
          <a:solidFill>
            <a:srgbClr val="00B8FF"/>
          </a:solidFill>
          <a:ln w="38100" cap="flat" cmpd="sng" algn="ctr">
            <a:solidFill>
              <a:srgbClr val="FF1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Gothic" charset="-128"/>
            </a:endParaRPr>
          </a:p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MASS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44511" y="960437"/>
            <a:ext cx="3200400" cy="1905000"/>
            <a:chOff x="4202112" y="808037"/>
            <a:chExt cx="3200400" cy="1905000"/>
          </a:xfrm>
        </p:grpSpPr>
        <p:sp>
          <p:nvSpPr>
            <p:cNvPr id="44" name="Donut 43"/>
            <p:cNvSpPr/>
            <p:nvPr/>
          </p:nvSpPr>
          <p:spPr bwMode="auto">
            <a:xfrm>
              <a:off x="4202112" y="1722437"/>
              <a:ext cx="990600" cy="990600"/>
            </a:xfrm>
            <a:prstGeom prst="donut">
              <a:avLst>
                <a:gd name="adj" fmla="val 125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50" name="Oval Callout 49"/>
            <p:cNvSpPr/>
            <p:nvPr/>
          </p:nvSpPr>
          <p:spPr bwMode="auto">
            <a:xfrm>
              <a:off x="6107112" y="808037"/>
              <a:ext cx="1295400" cy="762000"/>
            </a:xfrm>
            <a:prstGeom prst="wedgeEllipseCallout">
              <a:avLst>
                <a:gd name="adj1" fmla="val -125980"/>
                <a:gd name="adj2" fmla="val 1142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MS Gothic" charset="-128"/>
                </a:rPr>
                <a:t>R=L</a:t>
              </a:r>
              <a:r>
                <a:rPr kumimoji="0" lang="en-US" sz="2000" b="1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MS Gothic" charset="-128"/>
                </a:rPr>
                <a:t>1/2</a:t>
              </a:r>
            </a:p>
          </p:txBody>
        </p:sp>
      </p:grpSp>
      <p:sp>
        <p:nvSpPr>
          <p:cNvPr id="51" name="Heptagon 50"/>
          <p:cNvSpPr/>
          <p:nvPr/>
        </p:nvSpPr>
        <p:spPr bwMode="auto">
          <a:xfrm>
            <a:off x="3821111" y="1112837"/>
            <a:ext cx="457200" cy="457200"/>
          </a:xfrm>
          <a:prstGeom prst="hept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1</a:t>
            </a:r>
          </a:p>
        </p:txBody>
      </p:sp>
      <p:sp>
        <p:nvSpPr>
          <p:cNvPr id="52" name="Heptagon 51"/>
          <p:cNvSpPr/>
          <p:nvPr/>
        </p:nvSpPr>
        <p:spPr bwMode="auto">
          <a:xfrm>
            <a:off x="2525711" y="5303837"/>
            <a:ext cx="457200" cy="457200"/>
          </a:xfrm>
          <a:prstGeom prst="hept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b="1" dirty="0">
                <a:ea typeface="MS Gothic" charset="-128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564312" y="1646237"/>
            <a:ext cx="3276600" cy="1219200"/>
            <a:chOff x="6564312" y="1646237"/>
            <a:chExt cx="3276600" cy="1219200"/>
          </a:xfrm>
        </p:grpSpPr>
        <p:sp>
          <p:nvSpPr>
            <p:cNvPr id="53" name="Heptagon 52"/>
            <p:cNvSpPr/>
            <p:nvPr/>
          </p:nvSpPr>
          <p:spPr bwMode="auto">
            <a:xfrm>
              <a:off x="6564312" y="1951037"/>
              <a:ext cx="457200" cy="457200"/>
            </a:xfrm>
            <a:prstGeom prst="heptagon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Gothic" charset="-128"/>
                </a:rPr>
                <a:t>1</a:t>
              </a:r>
            </a:p>
          </p:txBody>
        </p:sp>
        <p:sp>
          <p:nvSpPr>
            <p:cNvPr id="54" name="Heptagon 53"/>
            <p:cNvSpPr/>
            <p:nvPr/>
          </p:nvSpPr>
          <p:spPr bwMode="auto">
            <a:xfrm>
              <a:off x="7631112" y="1951037"/>
              <a:ext cx="457200" cy="457200"/>
            </a:xfrm>
            <a:prstGeom prst="heptagon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000" b="1" dirty="0">
                  <a:ea typeface="MS Gothic" charset="-128"/>
                </a:rPr>
                <a:t>2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55" name="Plus 54"/>
            <p:cNvSpPr/>
            <p:nvPr/>
          </p:nvSpPr>
          <p:spPr bwMode="auto">
            <a:xfrm>
              <a:off x="7173912" y="2027237"/>
              <a:ext cx="381000" cy="381000"/>
            </a:xfrm>
            <a:prstGeom prst="mathPlus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56" name="Equal 55"/>
            <p:cNvSpPr/>
            <p:nvPr/>
          </p:nvSpPr>
          <p:spPr bwMode="auto">
            <a:xfrm>
              <a:off x="8240712" y="2103437"/>
              <a:ext cx="381000" cy="304800"/>
            </a:xfrm>
            <a:prstGeom prst="mathEqual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8697912" y="1646237"/>
              <a:ext cx="1143000" cy="1219200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00BA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Black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Hole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Mass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6564312" y="3170237"/>
            <a:ext cx="3276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hangingPunct="0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chemeClr val="tx1"/>
                </a:solidFill>
                <a:ea typeface="MS Gothic" pitchFamily="49" charset="-128"/>
                <a:cs typeface="MS Gothic" pitchFamily="49" charset="-128"/>
              </a:rPr>
              <a:t>From a single spectrum</a:t>
            </a:r>
          </a:p>
          <a:p>
            <a:pPr hangingPunct="0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tx1"/>
                </a:solidFill>
                <a:ea typeface="MS Gothic" pitchFamily="49" charset="-128"/>
                <a:cs typeface="MS Gothic" pitchFamily="49" charset="-128"/>
              </a:rPr>
              <a:t>Vestergaard, 2002 ApJ 571,733     </a:t>
            </a:r>
            <a:endParaRPr lang="en-GB" sz="1600" dirty="0">
              <a:solidFill>
                <a:schemeClr val="tx1"/>
              </a:solidFill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24598" name="Rectangle 40"/>
          <p:cNvSpPr>
            <a:spLocks noChangeArrowheads="1"/>
          </p:cNvSpPr>
          <p:nvPr/>
        </p:nvSpPr>
        <p:spPr bwMode="auto">
          <a:xfrm>
            <a:off x="3821112" y="5793195"/>
            <a:ext cx="2464852" cy="3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Century Gothic" charset="0"/>
              </a:rPr>
              <a:t>Peterson &amp; </a:t>
            </a:r>
            <a:r>
              <a:rPr lang="en-US" sz="1500" dirty="0" err="1">
                <a:solidFill>
                  <a:srgbClr val="FFFFFF"/>
                </a:solidFill>
                <a:latin typeface="Century Gothic" charset="0"/>
              </a:rPr>
              <a:t>Wandel</a:t>
            </a:r>
            <a:r>
              <a:rPr lang="en-US" sz="1500" dirty="0">
                <a:solidFill>
                  <a:srgbClr val="FFFFFF"/>
                </a:solidFill>
                <a:latin typeface="Century Gothic" charset="0"/>
              </a:rPr>
              <a:t> 1999</a:t>
            </a:r>
            <a:r>
              <a:rPr lang="en-US" sz="2000" dirty="0">
                <a:solidFill>
                  <a:srgbClr val="FFFFFF"/>
                </a:solidFill>
                <a:latin typeface="Century Gothic" charset="0"/>
              </a:rPr>
              <a:t>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912" y="960437"/>
            <a:ext cx="1269039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v</a:t>
            </a:r>
            <a:r>
              <a:rPr lang="en-US" sz="2000" baseline="30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r= GM</a:t>
            </a:r>
          </a:p>
          <a:p>
            <a:r>
              <a:rPr lang="en-US" sz="2000" dirty="0" err="1" smtClean="0">
                <a:solidFill>
                  <a:srgbClr val="FF6600"/>
                </a:solidFill>
              </a:rPr>
              <a:t>Keplerian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42" grpId="0"/>
      <p:bldP spid="43" grpId="0" animBg="1"/>
      <p:bldP spid="51" grpId="0" animBg="1"/>
      <p:bldP spid="52" grpId="0" animBg="1"/>
      <p:bldP spid="59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11009" t="17078" r="32111" b="3735"/>
          <a:stretch>
            <a:fillRect/>
          </a:stretch>
        </p:blipFill>
        <p:spPr bwMode="auto">
          <a:xfrm>
            <a:off x="1077912" y="884237"/>
            <a:ext cx="80010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Black Hole Mass </a:t>
            </a:r>
            <a:r>
              <a:rPr lang="en-GB" sz="2800" dirty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Function vs.</a:t>
            </a:r>
            <a:r>
              <a:rPr lang="en-GB" sz="28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 Redshift</a:t>
            </a:r>
            <a:endParaRPr lang="en-GB" sz="2800" dirty="0">
              <a:solidFill>
                <a:srgbClr val="FFFFFF"/>
              </a:solidFill>
              <a:latin typeface="Perpetua Titling MT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945312" y="6599237"/>
            <a:ext cx="2895601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D2D2F4"/>
                </a:solidFill>
                <a:ea typeface="MS Gothic" pitchFamily="49" charset="-128"/>
                <a:cs typeface="MS Gothic" pitchFamily="49" charset="-128"/>
              </a:rPr>
              <a:t>Vestergaard et al. (2008) 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73312" y="960437"/>
            <a:ext cx="5591629" cy="5105400"/>
            <a:chOff x="2420483" y="1265237"/>
            <a:chExt cx="5591629" cy="5105400"/>
          </a:xfrm>
        </p:grpSpPr>
        <p:grpSp>
          <p:nvGrpSpPr>
            <p:cNvPr id="14" name="Group 13"/>
            <p:cNvGrpSpPr/>
            <p:nvPr/>
          </p:nvGrpSpPr>
          <p:grpSpPr>
            <a:xfrm>
              <a:off x="2420483" y="1265237"/>
              <a:ext cx="5591629" cy="5105400"/>
              <a:chOff x="2449511" y="1265237"/>
              <a:chExt cx="5591629" cy="51054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1887" t="40368" r="45654" b="35177"/>
              <a:stretch>
                <a:fillRect/>
              </a:stretch>
            </p:blipFill>
            <p:spPr bwMode="auto">
              <a:xfrm>
                <a:off x="2449511" y="1265237"/>
                <a:ext cx="5591629" cy="51054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640512" y="4237037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Wingdings"/>
                    <a:ea typeface="Wingdings"/>
                    <a:cs typeface="Wingdings"/>
                  </a:rPr>
                  <a:t>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83312" y="3475037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Wingdings"/>
                    <a:ea typeface="Wingdings"/>
                    <a:cs typeface="Wingdings"/>
                  </a:rPr>
                  <a:t>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02312" y="3398837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Wingdings"/>
                    <a:ea typeface="Wingdings"/>
                    <a:cs typeface="Wingdings"/>
                  </a:rPr>
                  <a:t>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45112" y="3398837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Wingdings"/>
                    <a:ea typeface="Wingdings"/>
                    <a:cs typeface="Wingdings"/>
                  </a:rPr>
                  <a:t>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87912" y="3790017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Wingdings"/>
                    <a:ea typeface="Wingdings"/>
                    <a:cs typeface="Wingdings"/>
                  </a:rPr>
                  <a:t>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5954712" y="1570037"/>
              <a:ext cx="1905000" cy="609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2400" dirty="0">
                  <a:solidFill>
                    <a:srgbClr val="000000"/>
                  </a:solidFill>
                  <a:ea typeface="MS Gothic" charset="-128"/>
                </a:rPr>
                <a:t>z</a:t>
              </a:r>
              <a:r>
                <a:rPr lang="en-US" sz="2400" dirty="0" smtClean="0">
                  <a:solidFill>
                    <a:srgbClr val="000000"/>
                  </a:solidFill>
                  <a:ea typeface="MS Gothic" charset="-128"/>
                </a:rPr>
                <a:t>=2.8</a:t>
              </a:r>
            </a:p>
            <a:p>
              <a:pPr marL="0" marR="0" indent="0" algn="ctr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MS Gothic" charset="-128"/>
                </a:rPr>
                <a:t>Age=</a:t>
              </a:r>
              <a:r>
                <a:rPr lang="en-US" sz="2400" dirty="0" smtClean="0">
                  <a:solidFill>
                    <a:srgbClr val="000000"/>
                  </a:solidFill>
                  <a:ea typeface="MS Gothic" charset="-128"/>
                </a:rPr>
                <a:t>2.3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MS Gothic" charset="-128"/>
                </a:rPr>
                <a:t>Gyr</a:t>
              </a:r>
            </a:p>
          </p:txBody>
        </p:sp>
      </p:grpSp>
      <p:sp>
        <p:nvSpPr>
          <p:cNvPr id="23" name="Down Arrow 22"/>
          <p:cNvSpPr/>
          <p:nvPr/>
        </p:nvSpPr>
        <p:spPr bwMode="auto">
          <a:xfrm>
            <a:off x="7097712" y="4084637"/>
            <a:ext cx="484632" cy="6736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2" name="Left Arrow 21"/>
          <p:cNvSpPr/>
          <p:nvPr/>
        </p:nvSpPr>
        <p:spPr bwMode="auto">
          <a:xfrm>
            <a:off x="4964112" y="2103437"/>
            <a:ext cx="9144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Gothic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73312" y="1000637"/>
            <a:ext cx="5858186" cy="5065200"/>
            <a:chOff x="1458912" y="2713037"/>
            <a:chExt cx="5858186" cy="5065200"/>
          </a:xfrm>
        </p:grpSpPr>
        <p:grpSp>
          <p:nvGrpSpPr>
            <p:cNvPr id="28" name="Group 27"/>
            <p:cNvGrpSpPr/>
            <p:nvPr/>
          </p:nvGrpSpPr>
          <p:grpSpPr>
            <a:xfrm>
              <a:off x="1458912" y="2713037"/>
              <a:ext cx="5858186" cy="5065200"/>
              <a:chOff x="239712" y="1722437"/>
              <a:chExt cx="5858186" cy="50652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9712" y="1722437"/>
                <a:ext cx="5858186" cy="5065200"/>
                <a:chOff x="2467940" y="2713037"/>
                <a:chExt cx="5858186" cy="5065200"/>
              </a:xfrm>
            </p:grpSpPr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 amt="40000"/>
                </a:blip>
                <a:srcRect l="41887" t="18532" r="45112" b="57303"/>
                <a:stretch>
                  <a:fillRect/>
                </a:stretch>
              </p:blipFill>
              <p:spPr bwMode="auto">
                <a:xfrm>
                  <a:off x="2467940" y="2713037"/>
                  <a:ext cx="5858186" cy="50652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6677368" y="6025637"/>
                  <a:ext cx="533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B00000"/>
                      </a:solidFill>
                      <a:latin typeface="Wingdings"/>
                      <a:ea typeface="Wingdings"/>
                      <a:cs typeface="Wingdings"/>
                    </a:rPr>
                    <a:t></a:t>
                  </a:r>
                  <a:endParaRPr lang="en-US" sz="2800" dirty="0">
                    <a:solidFill>
                      <a:srgbClr val="B0000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820740" y="4207017"/>
                  <a:ext cx="5046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B00000"/>
                      </a:solidFill>
                      <a:latin typeface="Wingdings"/>
                      <a:ea typeface="Wingdings"/>
                      <a:cs typeface="Wingdings"/>
                    </a:rPr>
                    <a:t></a:t>
                  </a:r>
                  <a:endParaRPr lang="en-US" sz="2800" dirty="0">
                    <a:solidFill>
                      <a:srgbClr val="B0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392300" y="3988597"/>
                  <a:ext cx="5046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B00000"/>
                      </a:solidFill>
                      <a:latin typeface="Wingdings"/>
                      <a:ea typeface="Wingdings"/>
                      <a:cs typeface="Wingdings"/>
                    </a:rPr>
                    <a:t></a:t>
                  </a:r>
                  <a:endParaRPr lang="en-US" sz="2800" dirty="0">
                    <a:solidFill>
                      <a:srgbClr val="B0000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906340" y="3978417"/>
                  <a:ext cx="5046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B00000"/>
                      </a:solidFill>
                      <a:latin typeface="Wingdings"/>
                      <a:ea typeface="Wingdings"/>
                      <a:cs typeface="Wingdings"/>
                    </a:rPr>
                    <a:t></a:t>
                  </a:r>
                  <a:endParaRPr lang="en-US" sz="2800" dirty="0">
                    <a:solidFill>
                      <a:srgbClr val="B00000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554100" y="4207017"/>
                  <a:ext cx="5046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B00000"/>
                      </a:solidFill>
                      <a:latin typeface="Wingdings"/>
                      <a:ea typeface="Wingdings"/>
                      <a:cs typeface="Wingdings"/>
                    </a:rPr>
                    <a:t></a:t>
                  </a:r>
                  <a:endParaRPr lang="en-US" sz="2800" dirty="0">
                    <a:solidFill>
                      <a:srgbClr val="B0000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068140" y="4892817"/>
                  <a:ext cx="5046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B00000"/>
                      </a:solidFill>
                      <a:latin typeface="Wingdings"/>
                      <a:ea typeface="Wingdings"/>
                      <a:cs typeface="Wingdings"/>
                    </a:rPr>
                    <a:t></a:t>
                  </a:r>
                  <a:endParaRPr lang="en-US" sz="2800" dirty="0">
                    <a:solidFill>
                      <a:srgbClr val="B00000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3839540" y="2759217"/>
                <a:ext cx="1905000" cy="6858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2400" dirty="0" err="1">
                    <a:solidFill>
                      <a:srgbClr val="B00000"/>
                    </a:solidFill>
                    <a:ea typeface="MS Gothic" charset="-128"/>
                  </a:rPr>
                  <a:t>z</a:t>
                </a:r>
                <a:r>
                  <a:rPr lang="en-US" sz="2400" dirty="0" smtClean="0">
                    <a:solidFill>
                      <a:srgbClr val="B00000"/>
                    </a:solidFill>
                    <a:ea typeface="MS Gothic" charset="-128"/>
                  </a:rPr>
                  <a:t>=1.25 Age=4.9Gyr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B00000"/>
                  </a:solidFill>
                  <a:effectLst/>
                  <a:latin typeface="Arial" charset="0"/>
                  <a:ea typeface="MS Gothic" charset="-128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211140" y="4969017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B00000"/>
                  </a:solidFill>
                  <a:latin typeface="Wingdings"/>
                  <a:ea typeface="Wingdings"/>
                  <a:cs typeface="Wingdings"/>
                </a:rPr>
                <a:t></a:t>
              </a:r>
              <a:endParaRPr lang="en-US" sz="2800" dirty="0">
                <a:solidFill>
                  <a:srgbClr val="B0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54912" y="3475037"/>
            <a:ext cx="1403412" cy="923330"/>
          </a:xfrm>
          <a:prstGeom prst="rect">
            <a:avLst/>
          </a:prstGeom>
          <a:solidFill>
            <a:srgbClr val="00BA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Mass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Black Holes</a:t>
            </a:r>
          </a:p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urn off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35512" y="1722437"/>
            <a:ext cx="1364977" cy="325474"/>
          </a:xfrm>
          <a:prstGeom prst="rect">
            <a:avLst/>
          </a:prstGeom>
          <a:solidFill>
            <a:srgbClr val="00C6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</a:pPr>
            <a:r>
              <a:rPr lang="en-US" dirty="0">
                <a:ea typeface="MS Gothic" charset="-128"/>
              </a:rPr>
              <a:t>Downsizing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4" cstate="print"/>
          <a:srcRect l="1241" t="10396" r="5785" b="15674"/>
          <a:stretch>
            <a:fillRect/>
          </a:stretch>
        </p:blipFill>
        <p:spPr bwMode="auto">
          <a:xfrm>
            <a:off x="1821461" y="1036638"/>
            <a:ext cx="6833588" cy="5624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5" name="Rectangle 2"/>
          <p:cNvSpPr>
            <a:spLocks noChangeArrowheads="1"/>
          </p:cNvSpPr>
          <p:nvPr/>
        </p:nvSpPr>
        <p:spPr bwMode="auto">
          <a:xfrm>
            <a:off x="6488112" y="6065837"/>
            <a:ext cx="1150209" cy="5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Mass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9946" name="Rectangle 3"/>
          <p:cNvSpPr>
            <a:spLocks noChangeArrowheads="1"/>
          </p:cNvSpPr>
          <p:nvPr/>
        </p:nvSpPr>
        <p:spPr bwMode="auto">
          <a:xfrm rot="16200000">
            <a:off x="-877624" y="3550352"/>
            <a:ext cx="5612250" cy="5848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Luminosity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The Quasar Mass</a:t>
            </a:r>
            <a:r>
              <a:rPr lang="en-GB" sz="2800" dirty="0">
                <a:solidFill>
                  <a:schemeClr val="tx1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-Luminosity Plane</a:t>
            </a:r>
          </a:p>
        </p:txBody>
      </p:sp>
      <p:sp>
        <p:nvSpPr>
          <p:cNvPr id="26628" name="Text Box 1"/>
          <p:cNvSpPr txBox="1">
            <a:spLocks noChangeArrowheads="1"/>
          </p:cNvSpPr>
          <p:nvPr/>
        </p:nvSpPr>
        <p:spPr bwMode="auto">
          <a:xfrm>
            <a:off x="6259512" y="5303837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3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dirty="0">
                <a:solidFill>
                  <a:srgbClr val="808080"/>
                </a:solidFill>
                <a:latin typeface="+mj-lt"/>
                <a:ea typeface="MS Gothic" pitchFamily="49" charset="-128"/>
                <a:cs typeface="MS Gothic" pitchFamily="49" charset="-128"/>
              </a:rPr>
              <a:t>SDSS </a:t>
            </a:r>
            <a:r>
              <a:rPr lang="en-GB" sz="2000" dirty="0" smtClean="0">
                <a:solidFill>
                  <a:srgbClr val="808080"/>
                </a:solidFill>
                <a:latin typeface="+mj-lt"/>
                <a:ea typeface="MS Gothic" pitchFamily="49" charset="-128"/>
                <a:cs typeface="MS Gothic" pitchFamily="49" charset="-128"/>
              </a:rPr>
              <a:t>DR5, all </a:t>
            </a:r>
            <a:r>
              <a:rPr lang="en-GB" sz="2000" dirty="0" err="1">
                <a:solidFill>
                  <a:srgbClr val="808080"/>
                </a:solidFill>
                <a:latin typeface="+mj-lt"/>
                <a:ea typeface="MS Gothic" pitchFamily="49" charset="-128"/>
                <a:cs typeface="MS Gothic" pitchFamily="49" charset="-128"/>
              </a:rPr>
              <a:t>z</a:t>
            </a:r>
            <a:r>
              <a:rPr lang="ar-SA" sz="2000" dirty="0">
                <a:solidFill>
                  <a:srgbClr val="808080"/>
                </a:solidFill>
                <a:latin typeface="+mj-lt"/>
                <a:ea typeface="MS Gothic" pitchFamily="49" charset="-128"/>
                <a:cs typeface="MS Gothic" pitchFamily="49" charset="-128"/>
              </a:rPr>
              <a:t>‏</a:t>
            </a:r>
            <a:endParaRPr lang="en-US" sz="2000" dirty="0">
              <a:solidFill>
                <a:srgbClr val="808080"/>
              </a:solidFill>
              <a:latin typeface="+mj-lt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 rot="-2303046">
            <a:off x="2986087" y="3267075"/>
            <a:ext cx="1752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L=L</a:t>
            </a:r>
            <a:r>
              <a:rPr lang="en-GB" sz="3200" baseline="-250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Edd</a:t>
            </a:r>
            <a:endParaRPr lang="en-US" sz="3200" baseline="-25000">
              <a:solidFill>
                <a:srgbClr val="000000"/>
              </a:solidFill>
            </a:endParaRP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1306513" y="587375"/>
            <a:ext cx="7391400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Charles Steinhardt, Harvard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PhD Thesis 2010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1524000" y="6675437"/>
            <a:ext cx="2297112" cy="369332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Kollmeier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et al. 2006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649912" y="6675437"/>
            <a:ext cx="3048000" cy="369332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Steinhardt &amp; Elvis 2010</a:t>
            </a: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 l="2103" t="11414" r="5243" b="19415"/>
          <a:stretch>
            <a:fillRect/>
          </a:stretch>
        </p:blipFill>
        <p:spPr bwMode="auto">
          <a:xfrm>
            <a:off x="1535112" y="579438"/>
            <a:ext cx="6553200" cy="633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97112" y="1417638"/>
            <a:ext cx="5562600" cy="398462"/>
            <a:chOff x="2449513" y="1417638"/>
            <a:chExt cx="5562600" cy="398462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449513" y="1797050"/>
              <a:ext cx="5562600" cy="158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997" name="TextBox 12"/>
            <p:cNvSpPr txBox="1">
              <a:spLocks noChangeArrowheads="1"/>
            </p:cNvSpPr>
            <p:nvPr/>
          </p:nvSpPr>
          <p:spPr bwMode="auto">
            <a:xfrm>
              <a:off x="3059113" y="1417638"/>
              <a:ext cx="2949575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400">
                  <a:solidFill>
                    <a:srgbClr val="FF0000"/>
                  </a:solidFill>
                  <a:latin typeface="Arial Black" charset="0"/>
                  <a:ea typeface="MS Gothic" pitchFamily="49" charset="-128"/>
                  <a:cs typeface="MS Gothic" pitchFamily="49" charset="-128"/>
                </a:rPr>
                <a:t>SDSS Saturation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97112" y="4999038"/>
            <a:ext cx="5486400" cy="609600"/>
            <a:chOff x="2449513" y="4999038"/>
            <a:chExt cx="5486400" cy="60960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449513" y="4999038"/>
              <a:ext cx="5486400" cy="158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995" name="TextBox 7"/>
            <p:cNvSpPr txBox="1">
              <a:spLocks noChangeArrowheads="1"/>
            </p:cNvSpPr>
            <p:nvPr/>
          </p:nvSpPr>
          <p:spPr bwMode="auto">
            <a:xfrm>
              <a:off x="3592513" y="5210175"/>
              <a:ext cx="2781300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400">
                  <a:solidFill>
                    <a:srgbClr val="FF0000"/>
                  </a:solidFill>
                  <a:latin typeface="Arial Black" charset="0"/>
                  <a:ea typeface="MS Gothic" pitchFamily="49" charset="-128"/>
                  <a:cs typeface="MS Gothic" pitchFamily="49" charset="-128"/>
                </a:rPr>
                <a:t>Detection Limit</a:t>
              </a:r>
            </a:p>
          </p:txBody>
        </p:sp>
      </p:grpSp>
      <p:sp>
        <p:nvSpPr>
          <p:cNvPr id="41989" name="Rectangle 11"/>
          <p:cNvSpPr>
            <a:spLocks noChangeArrowheads="1"/>
          </p:cNvSpPr>
          <p:nvPr/>
        </p:nvSpPr>
        <p:spPr bwMode="auto">
          <a:xfrm rot="-5400000">
            <a:off x="-1500190" y="3411538"/>
            <a:ext cx="62484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ea typeface="MS Gothic" pitchFamily="49" charset="-128"/>
                <a:cs typeface="MS Gothic" pitchFamily="49" charset="-128"/>
              </a:rPr>
              <a:t>Luminosity</a:t>
            </a:r>
            <a:endParaRPr lang="en-US" sz="3200" dirty="0"/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>
            <a:off x="6827837" y="6370637"/>
            <a:ext cx="114935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Mass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1991" name="Rectangle 13"/>
          <p:cNvSpPr>
            <a:spLocks noChangeArrowheads="1"/>
          </p:cNvSpPr>
          <p:nvPr/>
        </p:nvSpPr>
        <p:spPr bwMode="auto">
          <a:xfrm rot="-2880928">
            <a:off x="5348288" y="75406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L=L</a:t>
            </a:r>
            <a:r>
              <a:rPr lang="en-GB" sz="3200" baseline="-250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Edd</a:t>
            </a:r>
            <a:endParaRPr lang="en-US" sz="3200" baseline="-25000">
              <a:solidFill>
                <a:srgbClr val="000000"/>
              </a:solidFill>
            </a:endParaRPr>
          </a:p>
        </p:txBody>
      </p:sp>
      <p:sp>
        <p:nvSpPr>
          <p:cNvPr id="41992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One M-L slice </a:t>
            </a:r>
            <a:r>
              <a:rPr lang="en-GB" sz="2800" dirty="0">
                <a:solidFill>
                  <a:schemeClr val="tx1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in redshift</a:t>
            </a:r>
          </a:p>
        </p:txBody>
      </p:sp>
      <p:sp>
        <p:nvSpPr>
          <p:cNvPr id="28681" name="Text Box 1"/>
          <p:cNvSpPr txBox="1">
            <a:spLocks noChangeArrowheads="1"/>
          </p:cNvSpPr>
          <p:nvPr/>
        </p:nvSpPr>
        <p:spPr bwMode="auto">
          <a:xfrm>
            <a:off x="7924800" y="960438"/>
            <a:ext cx="2220912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3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i="1" dirty="0">
                <a:solidFill>
                  <a:schemeClr val="tx1">
                    <a:lumMod val="7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0.2 &lt; </a:t>
            </a:r>
            <a:r>
              <a:rPr lang="en-GB" sz="2000" i="1" dirty="0" err="1">
                <a:solidFill>
                  <a:schemeClr val="tx1">
                    <a:lumMod val="7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z</a:t>
            </a:r>
            <a:r>
              <a:rPr lang="en-GB" sz="2000" i="1" dirty="0">
                <a:solidFill>
                  <a:schemeClr val="tx1">
                    <a:lumMod val="7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 &lt; </a:t>
            </a:r>
            <a:r>
              <a:rPr lang="en-GB" sz="2000" i="1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0.4,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H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j-lt"/>
                <a:ea typeface="MS Gothic" pitchFamily="49" charset="-128"/>
                <a:cs typeface="MS Gothic" pitchFamily="49" charset="-128"/>
              </a:rPr>
              <a:t></a:t>
            </a:r>
            <a:r>
              <a:rPr lang="ar-SA" sz="2000" i="1" dirty="0">
                <a:solidFill>
                  <a:srgbClr val="FFFFFF"/>
                </a:solidFill>
                <a:latin typeface="+mj-lt"/>
                <a:ea typeface="MS Gothic" pitchFamily="49" charset="-128"/>
                <a:cs typeface="MS Gothic" pitchFamily="49" charset="-128"/>
              </a:rPr>
              <a:t>‏</a:t>
            </a:r>
            <a:endParaRPr lang="en-US" sz="2000" i="1" dirty="0">
              <a:solidFill>
                <a:srgbClr val="FFFFFF"/>
              </a:solidFill>
              <a:latin typeface="+mj-lt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4512" y="5608637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C2FFF0"/>
                </a:solidFill>
              </a:rPr>
              <a:t>Steinhardt &amp; Elvis 2010</a:t>
            </a:r>
          </a:p>
          <a:p>
            <a:pPr lvl="0"/>
            <a:r>
              <a:rPr lang="en-US" sz="2000" dirty="0" smtClean="0">
                <a:solidFill>
                  <a:srgbClr val="C2FFF0"/>
                </a:solidFill>
              </a:rPr>
              <a:t>MNRAS, 402, 2637</a:t>
            </a:r>
            <a:endParaRPr lang="en-US" sz="2000" dirty="0">
              <a:solidFill>
                <a:srgbClr val="C2FF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8012111" y="960437"/>
            <a:ext cx="2133601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chemeClr val="tx1">
                    <a:lumMod val="85000"/>
                  </a:schemeClr>
                </a:solidFill>
                <a:ea typeface="MS Gothic" pitchFamily="49" charset="-128"/>
                <a:cs typeface="MS Gothic" pitchFamily="49" charset="-128"/>
              </a:rPr>
              <a:t>0.2 &lt; </a:t>
            </a:r>
            <a:r>
              <a:rPr lang="en-GB" sz="2000" i="1" dirty="0" err="1">
                <a:solidFill>
                  <a:schemeClr val="tx1">
                    <a:lumMod val="85000"/>
                  </a:schemeClr>
                </a:solidFill>
                <a:ea typeface="MS Gothic" pitchFamily="49" charset="-128"/>
                <a:cs typeface="MS Gothic" pitchFamily="49" charset="-128"/>
              </a:rPr>
              <a:t>z</a:t>
            </a:r>
            <a:r>
              <a:rPr lang="en-GB" sz="2000" i="1" dirty="0">
                <a:solidFill>
                  <a:schemeClr val="tx1">
                    <a:lumMod val="85000"/>
                  </a:schemeClr>
                </a:solidFill>
                <a:ea typeface="MS Gothic" pitchFamily="49" charset="-128"/>
                <a:cs typeface="MS Gothic" pitchFamily="49" charset="-128"/>
              </a:rPr>
              <a:t> &lt; </a:t>
            </a:r>
            <a:r>
              <a:rPr lang="en-GB" sz="2000" i="1" dirty="0" smtClean="0">
                <a:solidFill>
                  <a:schemeClr val="tx1">
                    <a:lumMod val="85000"/>
                  </a:schemeClr>
                </a:solidFill>
                <a:ea typeface="MS Gothic" pitchFamily="49" charset="-128"/>
                <a:cs typeface="MS Gothic" pitchFamily="49" charset="-128"/>
              </a:rPr>
              <a:t>0.4, </a:t>
            </a:r>
            <a:r>
              <a:rPr lang="en-GB" sz="2000" dirty="0" smtClean="0">
                <a:solidFill>
                  <a:schemeClr val="tx1">
                    <a:lumMod val="85000"/>
                  </a:schemeClr>
                </a:solidFill>
                <a:ea typeface="MS Gothic" pitchFamily="49" charset="-128"/>
                <a:cs typeface="MS Gothic" pitchFamily="49" charset="-128"/>
              </a:rPr>
              <a:t>H</a:t>
            </a:r>
            <a:r>
              <a:rPr lang="en-GB" sz="2000" dirty="0">
                <a:solidFill>
                  <a:schemeClr val="tx1">
                    <a:lumMod val="85000"/>
                  </a:schemeClr>
                </a:solidFill>
                <a:latin typeface="Symbol" charset="2"/>
                <a:ea typeface="MS Gothic" pitchFamily="49" charset="-128"/>
                <a:cs typeface="MS Gothic" pitchFamily="49" charset="-128"/>
              </a:rPr>
              <a:t></a:t>
            </a:r>
            <a:r>
              <a:rPr lang="ar-SA" sz="2000" i="1" dirty="0">
                <a:solidFill>
                  <a:schemeClr val="tx1">
                    <a:lumMod val="85000"/>
                  </a:schemeClr>
                </a:solidFill>
                <a:ea typeface="MS Gothic" pitchFamily="49" charset="-128"/>
                <a:cs typeface="MS Gothic" pitchFamily="49" charset="-128"/>
              </a:rPr>
              <a:t>‏</a:t>
            </a:r>
            <a:endParaRPr lang="en-US" sz="2000" i="1" dirty="0">
              <a:solidFill>
                <a:schemeClr val="tx1">
                  <a:lumMod val="85000"/>
                </a:schemeClr>
              </a:solidFill>
              <a:ea typeface="MS Gothic" pitchFamily="49" charset="-128"/>
              <a:cs typeface="MS Gothic" pitchFamily="49" charset="-128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 cstate="print"/>
          <a:srcRect l="2103" t="11414" r="5243" b="19415"/>
          <a:stretch>
            <a:fillRect/>
          </a:stretch>
        </p:blipFill>
        <p:spPr bwMode="auto">
          <a:xfrm>
            <a:off x="1535112" y="579438"/>
            <a:ext cx="6553200" cy="633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4036" name="Group 22"/>
          <p:cNvGrpSpPr>
            <a:grpSpLocks/>
          </p:cNvGrpSpPr>
          <p:nvPr/>
        </p:nvGrpSpPr>
        <p:grpSpPr bwMode="auto">
          <a:xfrm>
            <a:off x="2297112" y="4999038"/>
            <a:ext cx="5486400" cy="609600"/>
            <a:chOff x="1992313" y="4999038"/>
            <a:chExt cx="5486400" cy="60960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992313" y="4999038"/>
              <a:ext cx="5486400" cy="158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049" name="TextBox 7"/>
            <p:cNvSpPr txBox="1">
              <a:spLocks noChangeArrowheads="1"/>
            </p:cNvSpPr>
            <p:nvPr/>
          </p:nvSpPr>
          <p:spPr bwMode="auto">
            <a:xfrm>
              <a:off x="3135313" y="5210175"/>
              <a:ext cx="2781300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400">
                  <a:solidFill>
                    <a:srgbClr val="FF0000"/>
                  </a:solidFill>
                  <a:latin typeface="Arial Black" charset="0"/>
                  <a:ea typeface="MS Gothic" pitchFamily="49" charset="-128"/>
                  <a:cs typeface="MS Gothic" pitchFamily="49" charset="-128"/>
                </a:rPr>
                <a:t>Detection Limit</a:t>
              </a:r>
            </a:p>
          </p:txBody>
        </p:sp>
      </p:grpSp>
      <p:sp>
        <p:nvSpPr>
          <p:cNvPr id="17416" name="Freeform 19"/>
          <p:cNvSpPr>
            <a:spLocks noChangeArrowheads="1"/>
          </p:cNvSpPr>
          <p:nvPr/>
        </p:nvSpPr>
        <p:spPr bwMode="auto">
          <a:xfrm>
            <a:off x="3178174" y="1651000"/>
            <a:ext cx="2933700" cy="2906713"/>
          </a:xfrm>
          <a:custGeom>
            <a:avLst/>
            <a:gdLst>
              <a:gd name="T0" fmla="*/ 0 w 2934268"/>
              <a:gd name="T1" fmla="*/ 2903853 h 2906973"/>
              <a:gd name="T2" fmla="*/ 2927459 w 2934268"/>
              <a:gd name="T3" fmla="*/ 1158815 h 2906973"/>
              <a:gd name="T4" fmla="*/ 2927459 w 2934268"/>
              <a:gd name="T5" fmla="*/ 0 h 2906973"/>
              <a:gd name="T6" fmla="*/ 136165 w 2934268"/>
              <a:gd name="T7" fmla="*/ 2822056 h 2906973"/>
              <a:gd name="T8" fmla="*/ 149777 w 2934268"/>
              <a:gd name="T9" fmla="*/ 2835687 h 29069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4268"/>
              <a:gd name="T16" fmla="*/ 0 h 2906973"/>
              <a:gd name="T17" fmla="*/ 2934268 w 2934268"/>
              <a:gd name="T18" fmla="*/ 2906973 h 29069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4268" h="2906973">
                <a:moveTo>
                  <a:pt x="0" y="2906973"/>
                </a:moveTo>
                <a:lnTo>
                  <a:pt x="2934268" y="1160060"/>
                </a:lnTo>
                <a:lnTo>
                  <a:pt x="2934268" y="0"/>
                </a:lnTo>
                <a:lnTo>
                  <a:pt x="136477" y="2825087"/>
                </a:lnTo>
                <a:lnTo>
                  <a:pt x="150125" y="2838734"/>
                </a:lnTo>
              </a:path>
            </a:pathLst>
          </a:custGeom>
          <a:solidFill>
            <a:srgbClr val="FF0000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 rot="-5400000">
            <a:off x="-1538290" y="3449638"/>
            <a:ext cx="6324600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ea typeface="MS Gothic" pitchFamily="49" charset="-128"/>
                <a:cs typeface="MS Gothic" pitchFamily="49" charset="-128"/>
              </a:rPr>
              <a:t>Luminosity</a:t>
            </a:r>
            <a:endParaRPr lang="en-US" sz="3200" dirty="0"/>
          </a:p>
        </p:txBody>
      </p:sp>
      <p:sp>
        <p:nvSpPr>
          <p:cNvPr id="44039" name="Rectangle 10"/>
          <p:cNvSpPr>
            <a:spLocks noChangeArrowheads="1"/>
          </p:cNvSpPr>
          <p:nvPr/>
        </p:nvSpPr>
        <p:spPr bwMode="auto">
          <a:xfrm>
            <a:off x="6827837" y="6305550"/>
            <a:ext cx="114935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Mass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44040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Perpetua Titling MT"/>
                <a:cs typeface="Perpetua Titling MT"/>
              </a:rPr>
              <a:t>More physics than just </a:t>
            </a:r>
            <a:r>
              <a:rPr lang="en-US" sz="2800" dirty="0" err="1" smtClean="0">
                <a:solidFill>
                  <a:schemeClr val="tx1"/>
                </a:solidFill>
                <a:latin typeface="Perpetua Titling MT"/>
                <a:cs typeface="Perpetua Titling MT"/>
              </a:rPr>
              <a:t>L</a:t>
            </a:r>
            <a:r>
              <a:rPr lang="en-US" sz="2800" baseline="-25000" dirty="0" err="1" smtClean="0">
                <a:solidFill>
                  <a:schemeClr val="tx1"/>
                </a:solidFill>
                <a:latin typeface="Perpetua Titling MT"/>
                <a:cs typeface="Perpetua Titling MT"/>
              </a:rPr>
              <a:t>edd</a:t>
            </a:r>
            <a:endParaRPr lang="en-GB" sz="2800" dirty="0">
              <a:solidFill>
                <a:schemeClr val="tx1"/>
              </a:solidFill>
              <a:latin typeface="Perpetua Titling MT"/>
              <a:ea typeface="MS Gothic" pitchFamily="49" charset="-128"/>
              <a:cs typeface="Perpetua Titling MT"/>
            </a:endParaRPr>
          </a:p>
        </p:txBody>
      </p:sp>
      <p:sp>
        <p:nvSpPr>
          <p:cNvPr id="14" name="Up-Down Arrow 13"/>
          <p:cNvSpPr>
            <a:spLocks noChangeArrowheads="1"/>
          </p:cNvSpPr>
          <p:nvPr/>
        </p:nvSpPr>
        <p:spPr bwMode="auto">
          <a:xfrm>
            <a:off x="5268912" y="2332038"/>
            <a:ext cx="484187" cy="914400"/>
          </a:xfrm>
          <a:prstGeom prst="upDownArrow">
            <a:avLst>
              <a:gd name="adj1" fmla="val 23796"/>
              <a:gd name="adj2" fmla="val 4676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906712" y="2560638"/>
            <a:ext cx="2514600" cy="461962"/>
            <a:chOff x="2601912" y="2560637"/>
            <a:chExt cx="2514600" cy="461665"/>
          </a:xfrm>
        </p:grpSpPr>
        <p:sp>
          <p:nvSpPr>
            <p:cNvPr id="44046" name="TextBox 14"/>
            <p:cNvSpPr txBox="1">
              <a:spLocks noChangeArrowheads="1"/>
            </p:cNvSpPr>
            <p:nvPr/>
          </p:nvSpPr>
          <p:spPr bwMode="auto">
            <a:xfrm>
              <a:off x="2601912" y="2560637"/>
              <a:ext cx="1288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~</a:t>
              </a:r>
              <a:r>
                <a:rPr lang="en-US" sz="2400" dirty="0">
                  <a:solidFill>
                    <a:srgbClr val="000000"/>
                  </a:solidFill>
                </a:rPr>
                <a:t>0.5dex</a:t>
              </a:r>
            </a:p>
          </p:txBody>
        </p:sp>
        <p:cxnSp>
          <p:nvCxnSpPr>
            <p:cNvPr id="44047" name="Straight Arrow Connector 16"/>
            <p:cNvCxnSpPr>
              <a:cxnSpLocks noChangeShapeType="1"/>
              <a:stCxn id="44046" idx="3"/>
            </p:cNvCxnSpPr>
            <p:nvPr/>
          </p:nvCxnSpPr>
          <p:spPr bwMode="auto">
            <a:xfrm flipV="1">
              <a:off x="3890396" y="2790825"/>
              <a:ext cx="1226116" cy="64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1" name="TextBox 7"/>
          <p:cNvSpPr txBox="1">
            <a:spLocks noChangeArrowheads="1"/>
          </p:cNvSpPr>
          <p:nvPr/>
        </p:nvSpPr>
        <p:spPr bwMode="auto">
          <a:xfrm rot="-1860881">
            <a:off x="3233737" y="3527425"/>
            <a:ext cx="32750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FF0000"/>
                </a:solidFill>
                <a:latin typeface="Arial Black" charset="0"/>
                <a:ea typeface="MS Gothic" pitchFamily="49" charset="-128"/>
                <a:cs typeface="MS Gothic" pitchFamily="49" charset="-128"/>
              </a:rPr>
              <a:t>Sub-Edd Boundary</a:t>
            </a:r>
          </a:p>
        </p:txBody>
      </p:sp>
      <p:sp>
        <p:nvSpPr>
          <p:cNvPr id="44044" name="Rectangle 21"/>
          <p:cNvSpPr>
            <a:spLocks noChangeArrowheads="1"/>
          </p:cNvSpPr>
          <p:nvPr/>
        </p:nvSpPr>
        <p:spPr bwMode="auto">
          <a:xfrm rot="-2880928">
            <a:off x="5195887" y="98266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L=L</a:t>
            </a:r>
            <a:r>
              <a:rPr lang="en-GB" sz="3200" baseline="-250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Edd</a:t>
            </a:r>
            <a:endParaRPr lang="en-US" sz="3200" baseline="-25000">
              <a:solidFill>
                <a:srgbClr val="000000"/>
              </a:solidFill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297112" y="731837"/>
            <a:ext cx="5562600" cy="2369880"/>
          </a:xfrm>
          <a:prstGeom prst="rect">
            <a:avLst/>
          </a:prstGeom>
          <a:solidFill>
            <a:schemeClr val="tx2"/>
          </a:solidFill>
          <a:ln w="28575">
            <a:solidFill>
              <a:srgbClr val="668DB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à"/>
            </a:pPr>
            <a:r>
              <a:rPr lang="en-US" sz="2800" dirty="0">
                <a:solidFill>
                  <a:srgbClr val="FFFFFF"/>
                </a:solidFill>
              </a:rPr>
              <a:t>Longer BH growth times</a:t>
            </a:r>
          </a:p>
          <a:p>
            <a:pPr lvl="1">
              <a:spcAft>
                <a:spcPts val="600"/>
              </a:spcAft>
              <a:buFont typeface="Wingdings" charset="2"/>
              <a:buChar char="à"/>
            </a:pPr>
            <a:r>
              <a:rPr lang="en-US" sz="2400" dirty="0">
                <a:solidFill>
                  <a:srgbClr val="FFFFFF"/>
                </a:solidFill>
              </a:rPr>
              <a:t>Harder ‘Rapid Growth’ problem</a:t>
            </a:r>
          </a:p>
          <a:p>
            <a:pPr>
              <a:spcAft>
                <a:spcPts val="600"/>
              </a:spcAft>
              <a:buFont typeface="Wingdings" charset="2"/>
              <a:buChar char="à"/>
            </a:pPr>
            <a:r>
              <a:rPr lang="en-US" sz="2800" dirty="0">
                <a:solidFill>
                  <a:srgbClr val="FFFFFF"/>
                </a:solidFill>
              </a:rPr>
              <a:t> One long ‘on-phase’ allowed?</a:t>
            </a:r>
          </a:p>
          <a:p>
            <a:pPr lvl="1">
              <a:spcAft>
                <a:spcPts val="600"/>
              </a:spcAft>
              <a:buFont typeface="Wingdings" charset="2"/>
              <a:buChar char="à"/>
            </a:pPr>
            <a:r>
              <a:rPr lang="en-US" sz="2400" dirty="0">
                <a:solidFill>
                  <a:srgbClr val="FFFFFF"/>
                </a:solidFill>
              </a:rPr>
              <a:t>Not episodic outbursts</a:t>
            </a:r>
            <a:r>
              <a:rPr lang="en-US" sz="2400" dirty="0" smtClean="0">
                <a:solidFill>
                  <a:srgbClr val="FFFFFF"/>
                </a:solidFill>
              </a:rPr>
              <a:t>?</a:t>
            </a:r>
          </a:p>
          <a:p>
            <a:pPr lvl="1"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64512" y="5504398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C2FFF0"/>
                </a:solidFill>
              </a:rPr>
              <a:t>Steinhardt &amp; Elvis 2010</a:t>
            </a:r>
          </a:p>
          <a:p>
            <a:pPr lvl="0"/>
            <a:r>
              <a:rPr lang="en-US" sz="2000" dirty="0" smtClean="0">
                <a:solidFill>
                  <a:srgbClr val="C2FFF0"/>
                </a:solidFill>
              </a:rPr>
              <a:t>MNRAS, 402, 2637</a:t>
            </a:r>
            <a:endParaRPr lang="en-US" sz="2000" dirty="0">
              <a:solidFill>
                <a:srgbClr val="C2FF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4" grpId="0" animBg="1"/>
      <p:bldP spid="21" grpId="0"/>
      <p:bldP spid="18" grpId="0" build="p" bldLvl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number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884237"/>
            <a:ext cx="792480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ight Arrow 3"/>
          <p:cNvSpPr>
            <a:spLocks noChangeArrowheads="1"/>
          </p:cNvSpPr>
          <p:nvPr/>
        </p:nvSpPr>
        <p:spPr bwMode="auto">
          <a:xfrm>
            <a:off x="3440113" y="1879599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5061" name="Right Arrow 4"/>
          <p:cNvSpPr>
            <a:spLocks noChangeArrowheads="1"/>
          </p:cNvSpPr>
          <p:nvPr/>
        </p:nvSpPr>
        <p:spPr bwMode="auto">
          <a:xfrm>
            <a:off x="3440113" y="5003799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5062" name="Right Arrow 5"/>
          <p:cNvSpPr>
            <a:spLocks noChangeArrowheads="1"/>
          </p:cNvSpPr>
          <p:nvPr/>
        </p:nvSpPr>
        <p:spPr bwMode="auto">
          <a:xfrm rot="8813895">
            <a:off x="3273425" y="3406774"/>
            <a:ext cx="1798638" cy="485775"/>
          </a:xfrm>
          <a:prstGeom prst="rightArrow">
            <a:avLst>
              <a:gd name="adj1" fmla="val 50000"/>
              <a:gd name="adj2" fmla="val 49882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077913" y="1498599"/>
            <a:ext cx="989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Low z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5192713" y="4927599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High z</a:t>
            </a:r>
          </a:p>
        </p:txBody>
      </p:sp>
      <p:sp>
        <p:nvSpPr>
          <p:cNvPr id="46089" name="Isosceles Triangle 9"/>
          <p:cNvSpPr>
            <a:spLocks noChangeArrowheads="1"/>
          </p:cNvSpPr>
          <p:nvPr/>
        </p:nvSpPr>
        <p:spPr bwMode="auto">
          <a:xfrm rot="14920060">
            <a:off x="1658938" y="1395412"/>
            <a:ext cx="722312" cy="1858962"/>
          </a:xfrm>
          <a:prstGeom prst="triangle">
            <a:avLst>
              <a:gd name="adj" fmla="val 50000"/>
            </a:avLst>
          </a:prstGeom>
          <a:solidFill>
            <a:srgbClr val="FF16A1">
              <a:alpha val="38039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6090" name="Isosceles Triangle 10"/>
          <p:cNvSpPr>
            <a:spLocks noChangeArrowheads="1"/>
          </p:cNvSpPr>
          <p:nvPr/>
        </p:nvSpPr>
        <p:spPr bwMode="auto">
          <a:xfrm rot="14528026">
            <a:off x="6281738" y="1096962"/>
            <a:ext cx="273050" cy="1911350"/>
          </a:xfrm>
          <a:prstGeom prst="triangle">
            <a:avLst>
              <a:gd name="adj" fmla="val 50000"/>
            </a:avLst>
          </a:prstGeom>
          <a:solidFill>
            <a:srgbClr val="FF16A1">
              <a:alpha val="38039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6091" name="Isosceles Triangle 12"/>
          <p:cNvSpPr>
            <a:spLocks noChangeArrowheads="1"/>
          </p:cNvSpPr>
          <p:nvPr/>
        </p:nvSpPr>
        <p:spPr bwMode="auto">
          <a:xfrm rot="14385242">
            <a:off x="2332832" y="4464842"/>
            <a:ext cx="317500" cy="1344613"/>
          </a:xfrm>
          <a:prstGeom prst="triangle">
            <a:avLst>
              <a:gd name="adj" fmla="val 50000"/>
            </a:avLst>
          </a:prstGeom>
          <a:solidFill>
            <a:srgbClr val="FF16A1">
              <a:alpha val="38039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46092" name="Isosceles Triangle 13"/>
          <p:cNvSpPr>
            <a:spLocks noChangeArrowheads="1"/>
          </p:cNvSpPr>
          <p:nvPr/>
        </p:nvSpPr>
        <p:spPr bwMode="auto">
          <a:xfrm rot="14551127">
            <a:off x="6844507" y="4298155"/>
            <a:ext cx="376238" cy="1152525"/>
          </a:xfrm>
          <a:prstGeom prst="triangle">
            <a:avLst>
              <a:gd name="adj" fmla="val 50000"/>
            </a:avLst>
          </a:prstGeom>
          <a:solidFill>
            <a:srgbClr val="FF16A1">
              <a:alpha val="38039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GB" sz="2700" dirty="0" err="1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Supermassive</a:t>
            </a:r>
            <a:r>
              <a:rPr lang="en-GB" sz="27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 Black Holes Know about Cosmic Time</a:t>
            </a:r>
            <a:endParaRPr lang="en-GB" sz="2700" dirty="0">
              <a:solidFill>
                <a:srgbClr val="FFFFFF"/>
              </a:solidFill>
              <a:latin typeface="Perpetua Titling MT"/>
              <a:ea typeface="MS Gothic" pitchFamily="49" charset="-128"/>
              <a:cs typeface="Perpetua Titling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4512" y="4589998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C2FFF0"/>
                </a:solidFill>
              </a:rPr>
              <a:t>Steinhardt &amp; Elvis 2010</a:t>
            </a:r>
          </a:p>
          <a:p>
            <a:pPr lvl="0"/>
            <a:r>
              <a:rPr lang="en-US" sz="2000" dirty="0" smtClean="0">
                <a:solidFill>
                  <a:srgbClr val="C2FFF0"/>
                </a:solidFill>
              </a:rPr>
              <a:t>MNRAS, 402, 2637</a:t>
            </a:r>
            <a:endParaRPr lang="en-US" sz="2000" dirty="0">
              <a:solidFill>
                <a:srgbClr val="C2FFF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849312" y="884237"/>
            <a:ext cx="8534400" cy="1295400"/>
          </a:xfrm>
          <a:prstGeom prst="rect">
            <a:avLst/>
          </a:prstGeom>
          <a:solidFill>
            <a:srgbClr val="808080"/>
          </a:solidFill>
          <a:ln w="38100" cap="flat" cmpd="sng" algn="ctr">
            <a:solidFill>
              <a:srgbClr val="668D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Boundary moves to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 higher mass at higher redshift</a:t>
            </a:r>
          </a:p>
          <a:p>
            <a:pPr algn="ctr" hangingPunct="0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+mj-lt"/>
                <a:ea typeface="MS Gothic" pitchFamily="49" charset="-128"/>
                <a:cs typeface="MS Gothic" pitchFamily="49" charset="-128"/>
              </a:rPr>
              <a:t>Not just accretion disk physics</a:t>
            </a:r>
            <a:endParaRPr lang="en-GB" sz="2800" dirty="0">
              <a:solidFill>
                <a:schemeClr val="tx1"/>
              </a:solidFill>
              <a:latin typeface="+mj-lt"/>
              <a:ea typeface="MS Gothic" pitchFamily="49" charset="-128"/>
              <a:cs typeface="MS Gothic" pitchFamily="49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60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Perpetua Titling MT"/>
                <a:ea typeface="MS Gothic" pitchFamily="49" charset="-128"/>
                <a:cs typeface="Perpetua Titling MT"/>
              </a:rPr>
              <a:t>Whole Population affected</a:t>
            </a:r>
            <a:endParaRPr lang="en-GB" sz="3200" dirty="0" smtClean="0">
              <a:solidFill>
                <a:srgbClr val="FFFFFF"/>
              </a:solidFill>
              <a:latin typeface="Perpetua Titling MT"/>
              <a:ea typeface="MS Gothic" pitchFamily="49" charset="-128"/>
              <a:cs typeface="Perpetua Titling MT"/>
            </a:endParaRPr>
          </a:p>
        </p:txBody>
      </p:sp>
      <p:pic>
        <p:nvPicPr>
          <p:cNvPr id="52238" name="Picture 2"/>
          <p:cNvPicPr>
            <a:picLocks noChangeAspect="1" noChangeArrowheads="1"/>
          </p:cNvPicPr>
          <p:nvPr/>
        </p:nvPicPr>
        <p:blipFill>
          <a:blip r:embed="rId3" cstate="print"/>
          <a:srcRect l="2103" t="11414" r="5243" b="19415"/>
          <a:stretch>
            <a:fillRect/>
          </a:stretch>
        </p:blipFill>
        <p:spPr bwMode="auto">
          <a:xfrm>
            <a:off x="87312" y="884237"/>
            <a:ext cx="34705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0712" y="1036637"/>
            <a:ext cx="3048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3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  <a:latin typeface="Arial" pitchFamily="30" charset="0"/>
                <a:ea typeface="MS Gothic" pitchFamily="49" charset="-128"/>
                <a:cs typeface="MS Gothic" pitchFamily="49" charset="-128"/>
              </a:rPr>
              <a:t>Vertical cuts in M-L plane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35113" y="1798637"/>
            <a:ext cx="915194" cy="2134395"/>
            <a:chOff x="1535113" y="1798637"/>
            <a:chExt cx="915194" cy="2134395"/>
          </a:xfrm>
        </p:grpSpPr>
        <p:cxnSp>
          <p:nvCxnSpPr>
            <p:cNvPr id="52240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382712" y="2865438"/>
              <a:ext cx="2133601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2241" name="Straight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154906" y="2864644"/>
              <a:ext cx="2133601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2242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926306" y="2864644"/>
              <a:ext cx="2133601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2243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697706" y="2864644"/>
              <a:ext cx="2133601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2244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69106" y="2864644"/>
              <a:ext cx="2133601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3744912" y="655637"/>
            <a:ext cx="6051550" cy="6019800"/>
            <a:chOff x="3135312" y="655637"/>
            <a:chExt cx="6051550" cy="6019800"/>
          </a:xfrm>
        </p:grpSpPr>
        <p:grpSp>
          <p:nvGrpSpPr>
            <p:cNvPr id="23" name="Group 22"/>
            <p:cNvGrpSpPr/>
            <p:nvPr/>
          </p:nvGrpSpPr>
          <p:grpSpPr>
            <a:xfrm>
              <a:off x="3135312" y="655637"/>
              <a:ext cx="6051550" cy="6019800"/>
              <a:chOff x="7783512" y="655637"/>
              <a:chExt cx="6051550" cy="60198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783512" y="655637"/>
                <a:ext cx="6051550" cy="5943600"/>
                <a:chOff x="7783512" y="655637"/>
                <a:chExt cx="6051550" cy="594360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7783512" y="655637"/>
                  <a:ext cx="6051550" cy="5943600"/>
                  <a:chOff x="8894763" y="538162"/>
                  <a:chExt cx="6051550" cy="5943600"/>
                </a:xfrm>
              </p:grpSpPr>
              <p:pic>
                <p:nvPicPr>
                  <p:cNvPr id="5222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2153" t="11777" r="6348" b="17561"/>
                  <a:stretch>
                    <a:fillRect/>
                  </a:stretch>
                </p:blipFill>
                <p:spPr bwMode="auto">
                  <a:xfrm>
                    <a:off x="8894763" y="1071562"/>
                    <a:ext cx="6051550" cy="541020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5223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8894763" y="538162"/>
                    <a:ext cx="6019800" cy="498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2800" dirty="0">
                        <a:solidFill>
                          <a:srgbClr val="FFFFFF"/>
                        </a:solidFill>
                        <a:ea typeface="MS Gothic" pitchFamily="49" charset="-128"/>
                        <a:cs typeface="MS Gothic" pitchFamily="49" charset="-128"/>
                      </a:rPr>
                      <a:t>L/</a:t>
                    </a:r>
                    <a:r>
                      <a:rPr lang="en-GB" sz="2800" dirty="0" err="1" smtClean="0">
                        <a:solidFill>
                          <a:srgbClr val="FFFFFF"/>
                        </a:solidFill>
                        <a:ea typeface="MS Gothic" pitchFamily="49" charset="-128"/>
                        <a:cs typeface="MS Gothic" pitchFamily="49" charset="-128"/>
                      </a:rPr>
                      <a:t>L</a:t>
                    </a:r>
                    <a:r>
                      <a:rPr lang="en-GB" sz="2800" baseline="-33000" dirty="0" err="1" smtClean="0">
                        <a:solidFill>
                          <a:srgbClr val="FFFFFF"/>
                        </a:solidFill>
                        <a:ea typeface="MS Gothic" pitchFamily="49" charset="-128"/>
                        <a:cs typeface="MS Gothic" pitchFamily="49" charset="-128"/>
                      </a:rPr>
                      <a:t>Edd</a:t>
                    </a:r>
                    <a:r>
                      <a:rPr lang="en-GB" sz="2800" dirty="0" smtClean="0">
                        <a:solidFill>
                          <a:srgbClr val="FFFFFF"/>
                        </a:solidFill>
                        <a:ea typeface="MS Gothic" pitchFamily="49" charset="-128"/>
                        <a:cs typeface="MS Gothic" pitchFamily="49" charset="-128"/>
                      </a:rPr>
                      <a:t> </a:t>
                    </a:r>
                    <a:r>
                      <a:rPr lang="en-GB" sz="2800" dirty="0">
                        <a:solidFill>
                          <a:srgbClr val="FFFFFF"/>
                        </a:solidFill>
                        <a:ea typeface="MS Gothic" pitchFamily="49" charset="-128"/>
                        <a:cs typeface="MS Gothic" pitchFamily="49" charset="-128"/>
                      </a:rPr>
                      <a:t>distribution vs. Mass </a:t>
                    </a:r>
                    <a:endParaRPr lang="en-GB" sz="2800" dirty="0">
                      <a:solidFill>
                        <a:srgbClr val="AAE2CA"/>
                      </a:solidFill>
                      <a:ea typeface="MS Gothic" pitchFamily="49" charset="-128"/>
                      <a:cs typeface="MS Gothic" pitchFamily="49" charset="-128"/>
                    </a:endParaRPr>
                  </a:p>
                </p:txBody>
              </p:sp>
            </p:grpSp>
            <p:sp>
              <p:nvSpPr>
                <p:cNvPr id="5223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783512" y="6142037"/>
                  <a:ext cx="2209800" cy="4572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dirty="0">
                      <a:solidFill>
                        <a:schemeClr val="bg2"/>
                      </a:solidFill>
                      <a:ea typeface="MS Gothic" pitchFamily="49" charset="-128"/>
                      <a:cs typeface="MS Gothic" pitchFamily="49" charset="-128"/>
                    </a:rPr>
                    <a:t>Normalized to peak</a:t>
                  </a:r>
                </a:p>
              </p:txBody>
            </p:sp>
          </p:grpSp>
          <p:sp>
            <p:nvSpPr>
              <p:cNvPr id="52229" name="Rectangle 6"/>
              <p:cNvSpPr>
                <a:spLocks noChangeArrowheads="1"/>
              </p:cNvSpPr>
              <p:nvPr/>
            </p:nvSpPr>
            <p:spPr bwMode="auto">
              <a:xfrm>
                <a:off x="12584112" y="6322263"/>
                <a:ext cx="1211464" cy="353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dirty="0">
                    <a:solidFill>
                      <a:schemeClr val="bg2"/>
                    </a:solidFill>
                    <a:ea typeface="MS Gothic" pitchFamily="49" charset="-128"/>
                    <a:cs typeface="MS Gothic" pitchFamily="49" charset="-128"/>
                  </a:rPr>
                  <a:t>0.2&lt;</a:t>
                </a:r>
                <a:r>
                  <a:rPr lang="en-GB" dirty="0" err="1">
                    <a:solidFill>
                      <a:schemeClr val="bg2"/>
                    </a:solidFill>
                    <a:ea typeface="MS Gothic" pitchFamily="49" charset="-128"/>
                    <a:cs typeface="MS Gothic" pitchFamily="49" charset="-128"/>
                  </a:rPr>
                  <a:t>z</a:t>
                </a:r>
                <a:r>
                  <a:rPr lang="en-GB" dirty="0">
                    <a:solidFill>
                      <a:schemeClr val="bg2"/>
                    </a:solidFill>
                    <a:ea typeface="MS Gothic" pitchFamily="49" charset="-128"/>
                    <a:cs typeface="MS Gothic" pitchFamily="49" charset="-128"/>
                  </a:rPr>
                  <a:t>&lt;0.4</a:t>
                </a:r>
              </a:p>
            </p:txBody>
          </p:sp>
        </p:grpSp>
        <p:sp>
          <p:nvSpPr>
            <p:cNvPr id="52235" name="TextBox 12"/>
            <p:cNvSpPr txBox="1">
              <a:spLocks noChangeArrowheads="1"/>
            </p:cNvSpPr>
            <p:nvPr/>
          </p:nvSpPr>
          <p:spPr bwMode="auto">
            <a:xfrm>
              <a:off x="3770312" y="1341437"/>
              <a:ext cx="7366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16A1"/>
                  </a:solidFill>
                </a:rPr>
                <a:t>High</a:t>
              </a:r>
            </a:p>
            <a:p>
              <a:r>
                <a:rPr lang="en-US" dirty="0">
                  <a:solidFill>
                    <a:srgbClr val="FF16A1"/>
                  </a:solidFill>
                </a:rPr>
                <a:t>mass</a:t>
              </a:r>
            </a:p>
          </p:txBody>
        </p:sp>
        <p:sp>
          <p:nvSpPr>
            <p:cNvPr id="52234" name="TextBox 11"/>
            <p:cNvSpPr txBox="1">
              <a:spLocks noChangeArrowheads="1"/>
            </p:cNvSpPr>
            <p:nvPr/>
          </p:nvSpPr>
          <p:spPr bwMode="auto">
            <a:xfrm>
              <a:off x="7199312" y="2066925"/>
              <a:ext cx="7366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Low 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mass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49512" y="5218112"/>
            <a:ext cx="1524000" cy="923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Left side of each curve is incomplete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741363" y="1963738"/>
            <a:ext cx="4281487" cy="493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3200">
              <a:solidFill>
                <a:srgbClr val="E6E6E6"/>
              </a:solidFill>
              <a:latin typeface="Times New Roman" charset="0"/>
              <a:ea typeface="MS Gothic" pitchFamily="49" charset="-128"/>
              <a:cs typeface="MS Gothic" pitchFamily="49" charset="-128"/>
            </a:endParaRPr>
          </a:p>
        </p:txBody>
      </p:sp>
      <p:pic>
        <p:nvPicPr>
          <p:cNvPr id="54276" name="Picture 6" descr="aaslle2.jpg"/>
          <p:cNvPicPr>
            <a:picLocks noChangeAspect="1"/>
          </p:cNvPicPr>
          <p:nvPr/>
        </p:nvPicPr>
        <p:blipFill>
          <a:blip r:embed="rId4" cstate="print"/>
          <a:srcRect l="2151" t="11758" r="6451" b="17693"/>
          <a:stretch>
            <a:fillRect/>
          </a:stretch>
        </p:blipFill>
        <p:spPr bwMode="auto">
          <a:xfrm>
            <a:off x="1687512" y="808037"/>
            <a:ext cx="6858000" cy="611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73311" y="960436"/>
            <a:ext cx="1532965" cy="5229453"/>
            <a:chOff x="849313" y="884238"/>
            <a:chExt cx="1447800" cy="4953000"/>
          </a:xfrm>
        </p:grpSpPr>
        <p:sp>
          <p:nvSpPr>
            <p:cNvPr id="54282" name="Rectangle 7"/>
            <p:cNvSpPr>
              <a:spLocks noChangeArrowheads="1"/>
            </p:cNvSpPr>
            <p:nvPr/>
          </p:nvSpPr>
          <p:spPr bwMode="auto">
            <a:xfrm>
              <a:off x="925513" y="884238"/>
              <a:ext cx="1295400" cy="4953000"/>
            </a:xfrm>
            <a:prstGeom prst="rect">
              <a:avLst/>
            </a:prstGeom>
            <a:solidFill>
              <a:srgbClr val="003269">
                <a:alpha val="78822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ea typeface="MS Gothic" pitchFamily="49" charset="-128"/>
                <a:cs typeface="MS Gothic" pitchFamily="49" charset="-128"/>
              </a:endParaRPr>
            </a:p>
          </p:txBody>
        </p:sp>
        <p:sp>
          <p:nvSpPr>
            <p:cNvPr id="54283" name="Text Box 4"/>
            <p:cNvSpPr txBox="1">
              <a:spLocks noChangeArrowheads="1"/>
            </p:cNvSpPr>
            <p:nvPr/>
          </p:nvSpPr>
          <p:spPr bwMode="auto">
            <a:xfrm>
              <a:off x="849313" y="4922838"/>
              <a:ext cx="14478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chemeClr val="tx1"/>
                  </a:solidFill>
                  <a:ea typeface="MS Gothic" pitchFamily="49" charset="-128"/>
                  <a:cs typeface="MS Gothic" pitchFamily="49" charset="-128"/>
                </a:rPr>
                <a:t>Incomplete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44912" y="3170236"/>
            <a:ext cx="2339788" cy="804531"/>
            <a:chOff x="2220913" y="3263900"/>
            <a:chExt cx="2209800" cy="762000"/>
          </a:xfrm>
        </p:grpSpPr>
        <p:sp>
          <p:nvSpPr>
            <p:cNvPr id="54278" name="Left-Right Arrow 9"/>
            <p:cNvSpPr>
              <a:spLocks noChangeArrowheads="1"/>
            </p:cNvSpPr>
            <p:nvPr/>
          </p:nvSpPr>
          <p:spPr bwMode="auto">
            <a:xfrm>
              <a:off x="2220913" y="3263900"/>
              <a:ext cx="2209800" cy="484187"/>
            </a:xfrm>
            <a:prstGeom prst="leftRightArrow">
              <a:avLst>
                <a:gd name="adj1" fmla="val 50000"/>
                <a:gd name="adj2" fmla="val 50055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ea typeface="MS Gothic" pitchFamily="49" charset="-128"/>
                <a:cs typeface="MS Gothic" pitchFamily="49" charset="-128"/>
              </a:endParaRPr>
            </a:p>
          </p:txBody>
        </p:sp>
        <p:sp>
          <p:nvSpPr>
            <p:cNvPr id="54279" name="Text Box 4"/>
            <p:cNvSpPr txBox="1">
              <a:spLocks noChangeArrowheads="1"/>
            </p:cNvSpPr>
            <p:nvPr/>
          </p:nvSpPr>
          <p:spPr bwMode="auto">
            <a:xfrm>
              <a:off x="2601913" y="3568700"/>
              <a:ext cx="14478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dirty="0">
                  <a:solidFill>
                    <a:srgbClr val="0000FF"/>
                  </a:solidFill>
                  <a:ea typeface="MS Gothic" pitchFamily="49" charset="-128"/>
                  <a:cs typeface="MS Gothic" pitchFamily="49" charset="-128"/>
                </a:rPr>
                <a:t>~0.3 </a:t>
              </a:r>
              <a:r>
                <a:rPr lang="en-GB" sz="2000" dirty="0" err="1">
                  <a:solidFill>
                    <a:srgbClr val="0000FF"/>
                  </a:solidFill>
                  <a:ea typeface="MS Gothic" pitchFamily="49" charset="-128"/>
                  <a:cs typeface="MS Gothic" pitchFamily="49" charset="-128"/>
                </a:rPr>
                <a:t>dex</a:t>
              </a:r>
              <a:endParaRPr lang="en-GB" sz="2000" dirty="0">
                <a:solidFill>
                  <a:srgbClr val="0000FF"/>
                </a:solidFill>
                <a:ea typeface="MS Gothic" pitchFamily="49" charset="-128"/>
                <a:cs typeface="MS Gothic" pitchFamily="49" charset="-128"/>
              </a:endParaRPr>
            </a:p>
          </p:txBody>
        </p:sp>
      </p:grp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5649911" y="1417637"/>
            <a:ext cx="2534771" cy="3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606060"/>
                </a:solidFill>
                <a:ea typeface="MS Gothic" pitchFamily="49" charset="-128"/>
                <a:cs typeface="MS Gothic" pitchFamily="49" charset="-128"/>
              </a:rPr>
              <a:t>Normalized to peak</a:t>
            </a:r>
          </a:p>
        </p:txBody>
      </p:sp>
      <p:sp>
        <p:nvSpPr>
          <p:cNvPr id="51210" name="Rectangle 11"/>
          <p:cNvSpPr>
            <a:spLocks noChangeArrowheads="1"/>
          </p:cNvSpPr>
          <p:nvPr/>
        </p:nvSpPr>
        <p:spPr bwMode="auto">
          <a:xfrm>
            <a:off x="1611312" y="1265237"/>
            <a:ext cx="7021512" cy="3517988"/>
          </a:xfrm>
          <a:prstGeom prst="rect">
            <a:avLst/>
          </a:prstGeom>
          <a:solidFill>
            <a:srgbClr val="808080"/>
          </a:solidFill>
          <a:ln w="28575">
            <a:solidFill>
              <a:srgbClr val="668DB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3000"/>
              </a:lnSpc>
              <a:spcAft>
                <a:spcPts val="600"/>
              </a:spcAft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Common form</a:t>
            </a:r>
          </a:p>
          <a:p>
            <a:pPr hangingPunct="0">
              <a:lnSpc>
                <a:spcPct val="93000"/>
              </a:lnSpc>
              <a:spcAft>
                <a:spcPts val="600"/>
              </a:spcAft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Narrow L/</a:t>
            </a:r>
            <a:r>
              <a:rPr lang="en-GB" sz="2800" dirty="0" err="1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L</a:t>
            </a:r>
            <a:r>
              <a:rPr lang="en-GB" sz="2800" baseline="-25000" dirty="0" err="1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Edd</a:t>
            </a:r>
            <a:r>
              <a:rPr lang="en-GB" sz="2800" baseline="-250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</a:t>
            </a: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range</a:t>
            </a:r>
            <a:endParaRPr lang="en-GB" sz="3200" baseline="-250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hangingPunct="0">
              <a:lnSpc>
                <a:spcPct val="93000"/>
              </a:lnSpc>
              <a:spcAft>
                <a:spcPts val="600"/>
              </a:spcAft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Comparable to  variability</a:t>
            </a:r>
          </a:p>
          <a:p>
            <a:pPr hangingPunct="0">
              <a:lnSpc>
                <a:spcPct val="93000"/>
              </a:lnSpc>
              <a:spcAft>
                <a:spcPts val="600"/>
              </a:spcAft>
              <a:buSzPct val="100000"/>
              <a:buFont typeface="Wingdings" charset="2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  <a:sym typeface="Wingdings" charset="2"/>
              </a:rPr>
              <a:t>Intrinsic range is small</a:t>
            </a:r>
          </a:p>
          <a:p>
            <a:pPr hangingPunct="0">
              <a:lnSpc>
                <a:spcPct val="93000"/>
              </a:lnSpc>
              <a:spcAft>
                <a:spcPts val="12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+mj-lt"/>
                <a:ea typeface="MS Gothic" pitchFamily="49" charset="-128"/>
                <a:cs typeface="MS Gothic" pitchFamily="49" charset="-128"/>
              </a:rPr>
              <a:t>= Characteristic L//</a:t>
            </a:r>
            <a:r>
              <a:rPr lang="en-GB" sz="2800" dirty="0" err="1" smtClean="0">
                <a:solidFill>
                  <a:srgbClr val="FFFFFF"/>
                </a:solidFill>
                <a:latin typeface="+mj-lt"/>
                <a:ea typeface="MS Gothic" pitchFamily="49" charset="-128"/>
                <a:cs typeface="MS Gothic" pitchFamily="49" charset="-128"/>
              </a:rPr>
              <a:t>l</a:t>
            </a:r>
            <a:r>
              <a:rPr lang="en-GB" sz="2800" baseline="-25000" dirty="0" err="1" smtClean="0">
                <a:solidFill>
                  <a:srgbClr val="FFFFFF"/>
                </a:solidFill>
                <a:latin typeface="+mj-lt"/>
                <a:ea typeface="MS Gothic" pitchFamily="49" charset="-128"/>
                <a:cs typeface="MS Gothic" pitchFamily="49" charset="-128"/>
              </a:rPr>
              <a:t>Edd</a:t>
            </a:r>
            <a:r>
              <a:rPr lang="en-GB" sz="2800" dirty="0" smtClean="0">
                <a:solidFill>
                  <a:srgbClr val="FFFFFF"/>
                </a:solidFill>
                <a:latin typeface="+mj-lt"/>
                <a:ea typeface="MS Gothic" pitchFamily="49" charset="-128"/>
                <a:cs typeface="MS Gothic" pitchFamily="49" charset="-128"/>
              </a:rPr>
              <a:t> at each (</a:t>
            </a:r>
            <a:r>
              <a:rPr lang="en-GB" sz="2800" dirty="0" err="1" smtClean="0">
                <a:solidFill>
                  <a:srgbClr val="FFFFFF"/>
                </a:solidFill>
                <a:latin typeface="+mj-lt"/>
                <a:ea typeface="MS Gothic" pitchFamily="49" charset="-128"/>
                <a:cs typeface="MS Gothic" pitchFamily="49" charset="-128"/>
              </a:rPr>
              <a:t>M,z</a:t>
            </a:r>
            <a:r>
              <a:rPr lang="en-GB" sz="2800" dirty="0" smtClean="0">
                <a:solidFill>
                  <a:srgbClr val="FFFFFF"/>
                </a:solidFill>
                <a:latin typeface="+mj-lt"/>
                <a:ea typeface="MS Gothic" pitchFamily="49" charset="-128"/>
                <a:cs typeface="MS Gothic" pitchFamily="49" charset="-128"/>
              </a:rPr>
              <a:t>)</a:t>
            </a:r>
            <a:r>
              <a:rPr lang="en-US" sz="2800" dirty="0" smtClean="0">
                <a:solidFill>
                  <a:srgbClr val="FFFFFF"/>
                </a:solidFill>
                <a:latin typeface="Perpetua Titling MT"/>
                <a:ea typeface="MS Gothic" pitchFamily="49" charset="-128"/>
                <a:cs typeface="Perpetua Titling MT"/>
                <a:sym typeface="Wingdings" charset="2"/>
              </a:rPr>
              <a:t> </a:t>
            </a:r>
          </a:p>
          <a:p>
            <a:pPr hangingPunct="0">
              <a:lnSpc>
                <a:spcPct val="93000"/>
              </a:lnSpc>
              <a:spcAft>
                <a:spcPts val="12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MS Gothic" pitchFamily="49" charset="-128"/>
                <a:cs typeface="Arial"/>
                <a:sym typeface="Wingdings" charset="2"/>
              </a:rPr>
              <a:t>Are Quasars “Standard candles” after all?</a:t>
            </a:r>
          </a:p>
          <a:p>
            <a:pPr hangingPunct="0">
              <a:lnSpc>
                <a:spcPct val="93000"/>
              </a:lnSpc>
              <a:spcAft>
                <a:spcPts val="12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solidFill>
                <a:srgbClr val="FFFFFF"/>
              </a:solidFill>
              <a:latin typeface="Arial"/>
              <a:ea typeface="MS Gothic" pitchFamily="49" charset="-128"/>
              <a:cs typeface="Arial"/>
              <a:sym typeface="Wingdings" charset="2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 algn="ctr"/>
            <a:r>
              <a:rPr lang="en-GB" sz="28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Narrow L/</a:t>
            </a:r>
            <a:r>
              <a:rPr lang="en-GB" sz="2800" dirty="0" err="1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L</a:t>
            </a:r>
            <a:r>
              <a:rPr lang="en-GB" sz="2800" baseline="-25000" dirty="0" err="1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edd</a:t>
            </a:r>
            <a:r>
              <a:rPr lang="en-GB" sz="28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 Distribution at fixed redshift, Mass</a:t>
            </a:r>
            <a:endParaRPr lang="en-GB" sz="2800" dirty="0" smtClean="0">
              <a:solidFill>
                <a:srgbClr val="FFFFFF"/>
              </a:solidFill>
              <a:latin typeface="Perpetua Titling MT"/>
              <a:ea typeface="MS Gothic" pitchFamily="49" charset="-128"/>
              <a:cs typeface="Perpetua Titling MT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1054099"/>
            <a:ext cx="8772525" cy="4706938"/>
          </a:xfrm>
          <a:prstGeom prst="rect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Not all quasars can radiate at the </a:t>
            </a:r>
            <a:r>
              <a:rPr lang="en-GB" sz="2800" dirty="0" err="1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Eddington</a:t>
            </a:r>
            <a:r>
              <a:rPr lang="en-GB" sz="2800" dirty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limit</a:t>
            </a:r>
          </a:p>
          <a:p>
            <a:pPr marL="1169988" lvl="1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E6E6E6"/>
                </a:solidFill>
                <a:ea typeface="MS Gothic" pitchFamily="49" charset="-128"/>
                <a:cs typeface="MS Gothic" pitchFamily="49" charset="-128"/>
              </a:rPr>
              <a:t>Highest mass quasars at each </a:t>
            </a:r>
            <a:r>
              <a:rPr lang="en-GB" sz="2400" dirty="0" err="1">
                <a:solidFill>
                  <a:srgbClr val="E6E6E6"/>
                </a:solidFill>
                <a:ea typeface="MS Gothic" pitchFamily="49" charset="-128"/>
                <a:cs typeface="MS Gothic" pitchFamily="49" charset="-128"/>
              </a:rPr>
              <a:t>z</a:t>
            </a:r>
            <a:r>
              <a:rPr lang="en-GB" sz="2400" dirty="0">
                <a:solidFill>
                  <a:srgbClr val="E6E6E6"/>
                </a:solidFill>
                <a:ea typeface="MS Gothic" pitchFamily="49" charset="-128"/>
                <a:cs typeface="MS Gothic" pitchFamily="49" charset="-128"/>
              </a:rPr>
              <a:t> are sub-</a:t>
            </a:r>
            <a:r>
              <a:rPr lang="en-GB" sz="2400" dirty="0" err="1">
                <a:solidFill>
                  <a:srgbClr val="E6E6E6"/>
                </a:solidFill>
                <a:ea typeface="MS Gothic" pitchFamily="49" charset="-128"/>
                <a:cs typeface="MS Gothic" pitchFamily="49" charset="-128"/>
              </a:rPr>
              <a:t>Eddington</a:t>
            </a:r>
            <a:endParaRPr lang="en-GB" sz="2400" dirty="0">
              <a:solidFill>
                <a:srgbClr val="E6E6E6"/>
              </a:solidFill>
              <a:ea typeface="MS Gothic" pitchFamily="49" charset="-128"/>
              <a:cs typeface="MS Gothic" pitchFamily="49" charset="-128"/>
            </a:endParaRPr>
          </a:p>
          <a:p>
            <a:pPr marL="1169988" lvl="1" indent="-322263" hangingPunct="0">
              <a:lnSpc>
                <a:spcPct val="95000"/>
              </a:lnSpc>
              <a:buClr>
                <a:srgbClr val="E6E6E6"/>
              </a:buClr>
              <a:buSzPct val="4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solidFill>
                <a:srgbClr val="FFFF00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SMBH knows about cosmic </a:t>
            </a: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time</a:t>
            </a:r>
          </a:p>
          <a:p>
            <a:pPr marL="1169988" lvl="1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Boundaries move with </a:t>
            </a:r>
            <a:r>
              <a:rPr lang="en-GB" sz="2400" dirty="0" err="1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z</a:t>
            </a:r>
            <a:endParaRPr lang="en-GB" sz="24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>
              <a:solidFill>
                <a:srgbClr val="7F7F7F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Quasars may not be episodic</a:t>
            </a:r>
          </a:p>
          <a:p>
            <a:pPr marL="1169988" lvl="1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Could have</a:t>
            </a:r>
            <a:r>
              <a:rPr lang="en-GB" sz="24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a single </a:t>
            </a:r>
            <a:r>
              <a:rPr lang="en-GB" sz="2400" dirty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long on-</a:t>
            </a:r>
            <a:r>
              <a:rPr lang="en-GB" sz="24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phase</a:t>
            </a:r>
          </a:p>
          <a:p>
            <a:pPr marL="1169988" lvl="1" indent="-322263" hangingPunct="0">
              <a:lnSpc>
                <a:spcPct val="95000"/>
              </a:lnSpc>
              <a:buClr>
                <a:srgbClr val="E6E6E6"/>
              </a:buClr>
              <a:buSzPct val="4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spcAft>
                <a:spcPts val="600"/>
              </a:spcAft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At each (</a:t>
            </a:r>
            <a:r>
              <a:rPr lang="en-GB" sz="2800" dirty="0" err="1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z,M</a:t>
            </a: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) there is a characteristic L/</a:t>
            </a:r>
            <a:r>
              <a:rPr lang="en-GB" sz="2800" dirty="0" err="1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L</a:t>
            </a:r>
            <a:r>
              <a:rPr lang="en-GB" sz="2800" baseline="-25000" dirty="0" err="1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E</a:t>
            </a:r>
            <a:r>
              <a:rPr lang="en-GB" sz="2800" baseline="-25000" dirty="0" err="1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dd</a:t>
            </a:r>
            <a:endParaRPr lang="en-GB" sz="2800" baseline="-250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marL="1169988" lvl="1" indent="-322263" hangingPunct="0">
              <a:lnSpc>
                <a:spcPct val="95000"/>
              </a:lnSpc>
              <a:spcAft>
                <a:spcPts val="600"/>
              </a:spcAft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“Standard Candles”?</a:t>
            </a:r>
            <a:r>
              <a:rPr lang="en-GB" sz="2800" dirty="0" smtClean="0">
                <a:solidFill>
                  <a:srgbClr val="7F7F7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  <a:t/>
            </a:r>
            <a:br>
              <a:rPr lang="en-GB" sz="2800" dirty="0" smtClean="0">
                <a:solidFill>
                  <a:srgbClr val="7F7F7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</a:br>
            <a:endParaRPr lang="en-GB" sz="2800" dirty="0">
              <a:solidFill>
                <a:srgbClr val="7F7F7F"/>
              </a:solidFill>
              <a:latin typeface="Times New Roman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ea typeface="MS Gothic" pitchFamily="49" charset="-128"/>
                <a:cs typeface="MS Gothic" pitchFamily="49" charset="-128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More Complex Quasar Growth phase</a:t>
            </a:r>
            <a:endParaRPr lang="en-GB" sz="3600" dirty="0">
              <a:solidFill>
                <a:schemeClr val="tx1"/>
              </a:solidFill>
              <a:latin typeface="Perpetua Titling MT" charset="0"/>
              <a:ea typeface="MS Gothic" pitchFamily="49" charset="-128"/>
              <a:cs typeface="MS Gothic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7"/>
            <a:ext cx="10080625" cy="762000"/>
          </a:xfrm>
        </p:spPr>
        <p:txBody>
          <a:bodyPr/>
          <a:lstStyle/>
          <a:p>
            <a:r>
              <a:rPr lang="en-US" dirty="0" smtClean="0"/>
              <a:t>Age 6:  Quasar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39712" y="274637"/>
            <a:ext cx="5105400" cy="2819400"/>
            <a:chOff x="4049638" y="808037"/>
            <a:chExt cx="5106014" cy="2819400"/>
          </a:xfrm>
        </p:grpSpPr>
        <p:grpSp>
          <p:nvGrpSpPr>
            <p:cNvPr id="16402" name="Group 15"/>
            <p:cNvGrpSpPr>
              <a:grpSpLocks/>
            </p:cNvGrpSpPr>
            <p:nvPr/>
          </p:nvGrpSpPr>
          <p:grpSpPr bwMode="auto">
            <a:xfrm>
              <a:off x="4887939" y="808037"/>
              <a:ext cx="4267713" cy="2819400"/>
              <a:chOff x="5040339" y="655637"/>
              <a:chExt cx="4267713" cy="2819400"/>
            </a:xfrm>
          </p:grpSpPr>
          <p:pic>
            <p:nvPicPr>
              <p:cNvPr id="16404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50012" y="1112837"/>
                <a:ext cx="2972157" cy="1981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Donut 14"/>
              <p:cNvSpPr/>
              <p:nvPr/>
            </p:nvSpPr>
            <p:spPr bwMode="auto">
              <a:xfrm>
                <a:off x="5040339" y="655637"/>
                <a:ext cx="4267713" cy="2819400"/>
              </a:xfrm>
              <a:prstGeom prst="donut">
                <a:avLst/>
              </a:prstGeom>
              <a:solidFill>
                <a:srgbClr val="233F1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MS Gothic" charset="-128"/>
                </a:endParaRPr>
              </a:p>
            </p:txBody>
          </p:sp>
        </p:grpSp>
        <p:sp>
          <p:nvSpPr>
            <p:cNvPr id="16403" name="TextBox 16"/>
            <p:cNvSpPr txBox="1">
              <a:spLocks noChangeArrowheads="1"/>
            </p:cNvSpPr>
            <p:nvPr/>
          </p:nvSpPr>
          <p:spPr bwMode="auto">
            <a:xfrm>
              <a:off x="4049638" y="1189037"/>
              <a:ext cx="1917468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Astronomy: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100,000 </a:t>
              </a:r>
              <a:r>
                <a:rPr lang="en-US" dirty="0">
                  <a:solidFill>
                    <a:schemeClr val="tx1"/>
                  </a:solidFill>
                </a:rPr>
                <a:t>quasars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in the ROSAT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X-ray sky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497509" y="1036637"/>
            <a:ext cx="4343403" cy="2057400"/>
            <a:chOff x="6107111" y="2941637"/>
            <a:chExt cx="3848397" cy="1478565"/>
          </a:xfrm>
        </p:grpSpPr>
        <p:pic>
          <p:nvPicPr>
            <p:cNvPr id="16400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7111" y="2941637"/>
              <a:ext cx="1971673" cy="147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TextBox 18"/>
            <p:cNvSpPr txBox="1">
              <a:spLocks noChangeArrowheads="1"/>
            </p:cNvSpPr>
            <p:nvPr/>
          </p:nvSpPr>
          <p:spPr bwMode="auto">
            <a:xfrm>
              <a:off x="8065069" y="2941637"/>
              <a:ext cx="1890439" cy="72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Astrophysics: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Gravity </a:t>
              </a:r>
              <a:r>
                <a:rPr lang="en-US" dirty="0">
                  <a:solidFill>
                    <a:srgbClr val="FFFFFF"/>
                  </a:solidFill>
                </a:rPr>
                <a:t>powered</a:t>
              </a:r>
            </a:p>
            <a:p>
              <a:r>
                <a:rPr lang="en-US" dirty="0">
                  <a:solidFill>
                    <a:srgbClr val="FFFFFF"/>
                  </a:solidFill>
                </a:rPr>
                <a:t>Not fusion.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92111" y="2865437"/>
            <a:ext cx="3048000" cy="3200400"/>
            <a:chOff x="6411912" y="3947113"/>
            <a:chExt cx="2410734" cy="2575544"/>
          </a:xfrm>
        </p:grpSpPr>
        <p:pic>
          <p:nvPicPr>
            <p:cNvPr id="16398" name="Picture 8" descr="perseus.jpg                                                    000270BBMacintosh HD                   B746CC0A:"/>
            <p:cNvPicPr>
              <a:picLocks noChangeAspect="1" noChangeArrowheads="1"/>
            </p:cNvPicPr>
            <p:nvPr/>
          </p:nvPicPr>
          <p:blipFill>
            <a:blip r:embed="rId5" cstate="print"/>
            <a:srcRect l="3659" t="4237"/>
            <a:stretch>
              <a:fillRect/>
            </a:stretch>
          </p:blipFill>
          <p:spPr bwMode="auto">
            <a:xfrm>
              <a:off x="6411912" y="4331220"/>
              <a:ext cx="2410734" cy="219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Text Box 9"/>
            <p:cNvSpPr txBox="1">
              <a:spLocks noChangeArrowheads="1"/>
            </p:cNvSpPr>
            <p:nvPr/>
          </p:nvSpPr>
          <p:spPr bwMode="auto">
            <a:xfrm>
              <a:off x="6411913" y="3947113"/>
              <a:ext cx="2035174" cy="1139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FFFFFF"/>
                  </a:solidFill>
                </a:rPr>
                <a:t>Cosmology: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FFFF"/>
                  </a:solidFill>
                </a:rPr>
                <a:t>Co</a:t>
              </a:r>
              <a:r>
                <a:rPr lang="en-US" sz="2000" dirty="0">
                  <a:solidFill>
                    <a:srgbClr val="FFFFFF"/>
                  </a:solidFill>
                </a:rPr>
                <a:t>-evolution</a:t>
              </a:r>
              <a:r>
                <a:rPr lang="en-US" sz="2000" dirty="0" smtClean="0">
                  <a:solidFill>
                    <a:srgbClr val="FFFFFF"/>
                  </a:solidFill>
                </a:rPr>
                <a:t> </a:t>
              </a:r>
              <a:r>
                <a:rPr lang="en-US" sz="1600" dirty="0" smtClean="0">
                  <a:solidFill>
                    <a:srgbClr val="FFFFFF"/>
                  </a:solidFill>
                </a:rPr>
                <a:t>of galaxies and </a:t>
              </a:r>
              <a:r>
                <a:rPr lang="en-US" sz="1600" dirty="0" err="1" smtClean="0">
                  <a:solidFill>
                    <a:srgbClr val="FFFFFF"/>
                  </a:solidFill>
                </a:rPr>
                <a:t>supermassive</a:t>
              </a:r>
              <a:r>
                <a:rPr lang="en-US" sz="1600" dirty="0" smtClean="0">
                  <a:solidFill>
                    <a:srgbClr val="FFFFFF"/>
                  </a:solidFill>
                </a:rPr>
                <a:t> black holes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97312" y="3779837"/>
            <a:ext cx="5791201" cy="2228503"/>
            <a:chOff x="1763712" y="4999037"/>
            <a:chExt cx="5508667" cy="1702882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763712" y="4999037"/>
              <a:ext cx="5508667" cy="1702882"/>
              <a:chOff x="4354511" y="4846637"/>
              <a:chExt cx="5508669" cy="1702882"/>
            </a:xfrm>
          </p:grpSpPr>
          <p:grpSp>
            <p:nvGrpSpPr>
              <p:cNvPr id="16393" name="Group 31"/>
              <p:cNvGrpSpPr>
                <a:grpSpLocks/>
              </p:cNvGrpSpPr>
              <p:nvPr/>
            </p:nvGrpSpPr>
            <p:grpSpPr bwMode="auto">
              <a:xfrm>
                <a:off x="4354511" y="4846637"/>
                <a:ext cx="5508669" cy="1702882"/>
                <a:chOff x="4354512" y="5380037"/>
                <a:chExt cx="5508669" cy="1702882"/>
              </a:xfrm>
            </p:grpSpPr>
            <p:pic>
              <p:nvPicPr>
                <p:cNvPr id="16394" name="Picture 22" descr="reynolds_disk_edge_o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3259" r="11382"/>
                <a:stretch>
                  <a:fillRect/>
                </a:stretch>
              </p:blipFill>
              <p:spPr bwMode="auto">
                <a:xfrm>
                  <a:off x="4354512" y="5729401"/>
                  <a:ext cx="2899299" cy="763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5" name="Picture 17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50386" r="48627"/>
                <a:stretch>
                  <a:fillRect/>
                </a:stretch>
              </p:blipFill>
              <p:spPr bwMode="auto">
                <a:xfrm>
                  <a:off x="7499544" y="5380038"/>
                  <a:ext cx="2363637" cy="1702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396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7572027" y="5380037"/>
                  <a:ext cx="1928741" cy="282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solidFill>
                        <a:srgbClr val="FFFFFF"/>
                      </a:solidFill>
                    </a:rPr>
                    <a:t> Relativistic  jets</a:t>
                  </a:r>
                </a:p>
              </p:txBody>
            </p:sp>
            <p:sp>
              <p:nvSpPr>
                <p:cNvPr id="16397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4354512" y="6544582"/>
                  <a:ext cx="2514600" cy="493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solidFill>
                        <a:srgbClr val="FFFFFF"/>
                      </a:solidFill>
                    </a:rPr>
                    <a:t>Light bending near the </a:t>
                  </a:r>
                </a:p>
                <a:p>
                  <a:r>
                    <a:rPr lang="en-US" dirty="0">
                      <a:solidFill>
                        <a:srgbClr val="FFFFFF"/>
                      </a:solidFill>
                    </a:rPr>
                    <a:t>Event horizon</a:t>
                  </a:r>
                </a:p>
              </p:txBody>
            </p:sp>
          </p:grp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6337823" y="5778273"/>
                <a:ext cx="915987" cy="194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50" i="1" dirty="0"/>
                  <a:t>Reynolds C.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763712" y="4999038"/>
              <a:ext cx="1449649" cy="352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Physics:</a:t>
              </a: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163"/>
            <a:ext cx="94599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Perpetua Titling MT" charset="0"/>
              </a:rPr>
              <a:t>Why Study Quasars?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 cstate="print"/>
          <a:srcRect l="2103" t="11414" r="5243" b="19415"/>
          <a:stretch>
            <a:fillRect/>
          </a:stretch>
        </p:blipFill>
        <p:spPr bwMode="auto">
          <a:xfrm>
            <a:off x="1916112" y="579438"/>
            <a:ext cx="6553200" cy="633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8372" name="Group 22"/>
          <p:cNvGrpSpPr>
            <a:grpSpLocks/>
          </p:cNvGrpSpPr>
          <p:nvPr/>
        </p:nvGrpSpPr>
        <p:grpSpPr bwMode="auto">
          <a:xfrm>
            <a:off x="2678112" y="4999038"/>
            <a:ext cx="5486400" cy="614362"/>
            <a:chOff x="1992313" y="4999038"/>
            <a:chExt cx="5486400" cy="614324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992313" y="4999038"/>
              <a:ext cx="5486400" cy="158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891" name="TextBox 7"/>
            <p:cNvSpPr txBox="1">
              <a:spLocks noChangeArrowheads="1"/>
            </p:cNvSpPr>
            <p:nvPr/>
          </p:nvSpPr>
          <p:spPr bwMode="auto">
            <a:xfrm>
              <a:off x="3135313" y="5210162"/>
              <a:ext cx="2224087" cy="4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itchFamily="-111" charset="0"/>
                <a:buNone/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MS Gothic" pitchFamily="49" charset="-128"/>
                  <a:cs typeface="MS Gothic" pitchFamily="49" charset="-128"/>
                </a:rPr>
                <a:t>Detection Limit</a:t>
              </a:r>
            </a:p>
          </p:txBody>
        </p:sp>
      </p:grpSp>
      <p:sp>
        <p:nvSpPr>
          <p:cNvPr id="58375" name="Rectangle 8"/>
          <p:cNvSpPr>
            <a:spLocks noChangeArrowheads="1"/>
          </p:cNvSpPr>
          <p:nvPr/>
        </p:nvSpPr>
        <p:spPr bwMode="auto">
          <a:xfrm rot="-5400000">
            <a:off x="-1182689" y="3449637"/>
            <a:ext cx="63246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ea typeface="MS Gothic" pitchFamily="49" charset="-128"/>
                <a:cs typeface="MS Gothic" pitchFamily="49" charset="-128"/>
              </a:rPr>
              <a:t>Luminosity</a:t>
            </a:r>
            <a:endParaRPr lang="en-US" sz="3200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486517" y="1570037"/>
            <a:ext cx="478171" cy="3411238"/>
            <a:chOff x="5800724" y="1646239"/>
            <a:chExt cx="478947" cy="3411238"/>
          </a:xfrm>
        </p:grpSpPr>
        <p:cxnSp>
          <p:nvCxnSpPr>
            <p:cNvPr id="10" name="Straight Connector 9"/>
            <p:cNvCxnSpPr/>
            <p:nvPr/>
          </p:nvCxnSpPr>
          <p:spPr bwMode="auto">
            <a:xfrm rot="5400000">
              <a:off x="4123532" y="3323431"/>
              <a:ext cx="3355975" cy="159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381" name="Rectangle 8"/>
            <p:cNvSpPr>
              <a:spLocks noChangeArrowheads="1"/>
            </p:cNvSpPr>
            <p:nvPr/>
          </p:nvSpPr>
          <p:spPr bwMode="auto">
            <a:xfrm rot="5400000">
              <a:off x="4401651" y="3179456"/>
              <a:ext cx="3352200" cy="40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400" dirty="0">
                  <a:solidFill>
                    <a:srgbClr val="FF0000"/>
                  </a:solidFill>
                  <a:latin typeface="Perpetua Titling MT"/>
                  <a:ea typeface="MS Gothic" pitchFamily="49" charset="-128"/>
                  <a:cs typeface="Perpetua Titling MT"/>
                </a:rPr>
                <a:t>Quasar Death line</a:t>
              </a:r>
            </a:p>
          </p:txBody>
        </p:sp>
      </p:grpSp>
      <p:sp>
        <p:nvSpPr>
          <p:cNvPr id="58374" name="Freeform 19"/>
          <p:cNvSpPr>
            <a:spLocks noChangeArrowheads="1"/>
          </p:cNvSpPr>
          <p:nvPr/>
        </p:nvSpPr>
        <p:spPr bwMode="auto">
          <a:xfrm>
            <a:off x="3559174" y="1651000"/>
            <a:ext cx="2933700" cy="2906713"/>
          </a:xfrm>
          <a:custGeom>
            <a:avLst/>
            <a:gdLst>
              <a:gd name="T0" fmla="*/ 0 w 2934268"/>
              <a:gd name="T1" fmla="*/ 2903853 h 2906973"/>
              <a:gd name="T2" fmla="*/ 2927459 w 2934268"/>
              <a:gd name="T3" fmla="*/ 1158815 h 2906973"/>
              <a:gd name="T4" fmla="*/ 2927459 w 2934268"/>
              <a:gd name="T5" fmla="*/ 0 h 2906973"/>
              <a:gd name="T6" fmla="*/ 136165 w 2934268"/>
              <a:gd name="T7" fmla="*/ 2822056 h 2906973"/>
              <a:gd name="T8" fmla="*/ 149777 w 2934268"/>
              <a:gd name="T9" fmla="*/ 2835687 h 29069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4268"/>
              <a:gd name="T16" fmla="*/ 0 h 2906973"/>
              <a:gd name="T17" fmla="*/ 2934268 w 2934268"/>
              <a:gd name="T18" fmla="*/ 2906973 h 29069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4268" h="2906973">
                <a:moveTo>
                  <a:pt x="0" y="2906973"/>
                </a:moveTo>
                <a:lnTo>
                  <a:pt x="2934268" y="1160060"/>
                </a:lnTo>
                <a:lnTo>
                  <a:pt x="2934268" y="0"/>
                </a:lnTo>
                <a:lnTo>
                  <a:pt x="136477" y="2825087"/>
                </a:lnTo>
                <a:lnTo>
                  <a:pt x="150125" y="2838734"/>
                </a:lnTo>
              </a:path>
            </a:pathLst>
          </a:custGeom>
          <a:solidFill>
            <a:srgbClr val="FF0000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7208837" y="6305550"/>
            <a:ext cx="114935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Mass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7353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Quasar </a:t>
            </a:r>
            <a:r>
              <a:rPr lang="en-GB" sz="28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Death: High mass SMBH don’t come back</a:t>
            </a:r>
            <a:endParaRPr lang="en-GB" sz="2800" dirty="0">
              <a:solidFill>
                <a:srgbClr val="FFFFFF"/>
              </a:solidFill>
              <a:latin typeface="Perpetua Titling MT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 rot="19739119">
            <a:off x="3859212" y="3527425"/>
            <a:ext cx="27860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Sub-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Edd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 Boundary</a:t>
            </a:r>
          </a:p>
        </p:txBody>
      </p:sp>
      <p:sp>
        <p:nvSpPr>
          <p:cNvPr id="58379" name="Rectangle 21"/>
          <p:cNvSpPr>
            <a:spLocks noChangeArrowheads="1"/>
          </p:cNvSpPr>
          <p:nvPr/>
        </p:nvSpPr>
        <p:spPr bwMode="auto">
          <a:xfrm rot="-2880928">
            <a:off x="5576887" y="98266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L=L</a:t>
            </a:r>
            <a:r>
              <a:rPr lang="en-GB" sz="3200" baseline="-250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Edd</a:t>
            </a:r>
            <a:endParaRPr lang="en-US" sz="3200" baseline="-25000">
              <a:solidFill>
                <a:srgbClr val="000000"/>
              </a:solidFill>
            </a:endParaRPr>
          </a:p>
        </p:txBody>
      </p:sp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5954711" y="5791200"/>
            <a:ext cx="2220913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0.2 &lt; </a:t>
            </a:r>
            <a:r>
              <a:rPr lang="en-GB" sz="2000" i="1" dirty="0" err="1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z</a:t>
            </a:r>
            <a:r>
              <a:rPr lang="en-GB" sz="2000" i="1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 &lt; </a:t>
            </a:r>
            <a:r>
              <a:rPr lang="en-GB" sz="2000" i="1" dirty="0" smtClean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0.4, </a:t>
            </a:r>
            <a:r>
              <a:rPr lang="en-GB" sz="2000" dirty="0" smtClean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H</a:t>
            </a:r>
            <a:r>
              <a:rPr lang="en-GB" sz="2000" dirty="0">
                <a:solidFill>
                  <a:schemeClr val="tx2"/>
                </a:solidFill>
                <a:latin typeface="Symbol" charset="2"/>
                <a:ea typeface="MS Gothic" pitchFamily="49" charset="-128"/>
                <a:cs typeface="MS Gothic" pitchFamily="49" charset="-128"/>
              </a:rPr>
              <a:t></a:t>
            </a:r>
            <a:r>
              <a:rPr lang="ar-SA" sz="2000" i="1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‏</a:t>
            </a:r>
            <a:endParaRPr lang="en-US" sz="2000" i="1" dirty="0">
              <a:solidFill>
                <a:schemeClr val="tx2"/>
              </a:solidFill>
              <a:ea typeface="MS Gothic" pitchFamily="49" charset="-128"/>
              <a:cs typeface="MS Gothic" pitchFamily="49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 cstate="print"/>
          <a:srcRect l="2103" t="11414" r="5243" b="19415"/>
          <a:stretch>
            <a:fillRect/>
          </a:stretch>
        </p:blipFill>
        <p:spPr bwMode="auto">
          <a:xfrm>
            <a:off x="1687512" y="273683"/>
            <a:ext cx="6553200" cy="633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49512" y="4693283"/>
            <a:ext cx="5486400" cy="614324"/>
            <a:chOff x="1992313" y="4999038"/>
            <a:chExt cx="5486400" cy="61428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992313" y="4999038"/>
              <a:ext cx="5486400" cy="158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891" name="TextBox 7"/>
            <p:cNvSpPr txBox="1">
              <a:spLocks noChangeArrowheads="1"/>
            </p:cNvSpPr>
            <p:nvPr/>
          </p:nvSpPr>
          <p:spPr bwMode="auto">
            <a:xfrm>
              <a:off x="3135313" y="5210162"/>
              <a:ext cx="3095719" cy="40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itchFamily="-111" charset="0"/>
                <a:buNone/>
                <a:defRPr/>
              </a:pPr>
              <a:r>
                <a:rPr lang="en-US" sz="2400" dirty="0" smtClean="0">
                  <a:solidFill>
                    <a:srgbClr val="FF0000"/>
                  </a:solidFill>
                  <a:latin typeface="+mj-lt"/>
                  <a:ea typeface="MS Gothic" pitchFamily="49" charset="-128"/>
                  <a:cs typeface="MS Gothic" pitchFamily="49" charset="-128"/>
                </a:rPr>
                <a:t>SDSS detection 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ea typeface="MS Gothic" pitchFamily="49" charset="-128"/>
                  <a:cs typeface="MS Gothic" pitchFamily="49" charset="-128"/>
                </a:rPr>
                <a:t>Limit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257917" y="1340484"/>
            <a:ext cx="478174" cy="3355975"/>
            <a:chOff x="5800724" y="1646239"/>
            <a:chExt cx="478950" cy="3355975"/>
          </a:xfrm>
        </p:grpSpPr>
        <p:cxnSp>
          <p:nvCxnSpPr>
            <p:cNvPr id="10" name="Straight Connector 9"/>
            <p:cNvCxnSpPr/>
            <p:nvPr/>
          </p:nvCxnSpPr>
          <p:spPr bwMode="auto">
            <a:xfrm rot="5400000">
              <a:off x="4123532" y="3323431"/>
              <a:ext cx="3355975" cy="159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381" name="Rectangle 8"/>
            <p:cNvSpPr>
              <a:spLocks noChangeArrowheads="1"/>
            </p:cNvSpPr>
            <p:nvPr/>
          </p:nvSpPr>
          <p:spPr bwMode="auto">
            <a:xfrm rot="5400000">
              <a:off x="4786375" y="3179456"/>
              <a:ext cx="2582758" cy="40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400" dirty="0" smtClean="0">
                  <a:solidFill>
                    <a:srgbClr val="FF0000"/>
                  </a:solidFill>
                  <a:latin typeface="Arial"/>
                  <a:ea typeface="MS Gothic" pitchFamily="49" charset="-128"/>
                  <a:cs typeface="Arial"/>
                </a:rPr>
                <a:t>Upper Mass Limit</a:t>
              </a:r>
              <a:endParaRPr lang="en-US" sz="2400" dirty="0">
                <a:solidFill>
                  <a:srgbClr val="FF0000"/>
                </a:solidFill>
                <a:latin typeface="Arial"/>
                <a:ea typeface="MS Gothic" pitchFamily="49" charset="-128"/>
                <a:cs typeface="Arial"/>
              </a:endParaRPr>
            </a:p>
          </p:txBody>
        </p:sp>
      </p:grpSp>
      <p:sp>
        <p:nvSpPr>
          <p:cNvPr id="58375" name="Rectangle 8"/>
          <p:cNvSpPr>
            <a:spLocks noChangeArrowheads="1"/>
          </p:cNvSpPr>
          <p:nvPr/>
        </p:nvSpPr>
        <p:spPr bwMode="auto">
          <a:xfrm rot="-5400000">
            <a:off x="-1563688" y="3143883"/>
            <a:ext cx="6324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>
                <a:solidFill>
                  <a:schemeClr val="tx1"/>
                </a:solidFill>
                <a:ea typeface="MS Gothic" pitchFamily="49" charset="-128"/>
                <a:cs typeface="MS Gothic" pitchFamily="49" charset="-128"/>
              </a:rPr>
              <a:t>Luminosity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6980237" y="5999795"/>
            <a:ext cx="114935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Mass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 rot="19739119">
            <a:off x="3630612" y="3221670"/>
            <a:ext cx="27860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Sub-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Edd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 Boundary</a:t>
            </a:r>
          </a:p>
        </p:txBody>
      </p:sp>
      <p:sp>
        <p:nvSpPr>
          <p:cNvPr id="58379" name="Rectangle 21"/>
          <p:cNvSpPr>
            <a:spLocks noChangeArrowheads="1"/>
          </p:cNvSpPr>
          <p:nvPr/>
        </p:nvSpPr>
        <p:spPr bwMode="auto">
          <a:xfrm rot="-2880928">
            <a:off x="5348287" y="676908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L=L</a:t>
            </a:r>
            <a:r>
              <a:rPr lang="en-GB" sz="3200" baseline="-250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Edd</a:t>
            </a:r>
            <a:endParaRPr lang="en-US" sz="3200" baseline="-2500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3592512" y="2560637"/>
            <a:ext cx="2667000" cy="1524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number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513" y="803275"/>
            <a:ext cx="79248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Death line moves to higher mass with redshift</a:t>
            </a:r>
          </a:p>
        </p:txBody>
      </p:sp>
      <p:grpSp>
        <p:nvGrpSpPr>
          <p:cNvPr id="60420" name="Group 23"/>
          <p:cNvGrpSpPr>
            <a:grpSpLocks/>
          </p:cNvGrpSpPr>
          <p:nvPr/>
        </p:nvGrpSpPr>
        <p:grpSpPr bwMode="auto">
          <a:xfrm>
            <a:off x="3363913" y="884238"/>
            <a:ext cx="439737" cy="2362200"/>
            <a:chOff x="5800725" y="1646238"/>
            <a:chExt cx="439754" cy="3467839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>
              <a:off x="4123532" y="3323430"/>
              <a:ext cx="3355973" cy="158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426" name="Rectangle 8"/>
            <p:cNvSpPr>
              <a:spLocks noChangeArrowheads="1"/>
            </p:cNvSpPr>
            <p:nvPr/>
          </p:nvSpPr>
          <p:spPr bwMode="auto">
            <a:xfrm rot="5400000">
              <a:off x="4452204" y="3325802"/>
              <a:ext cx="3251100" cy="3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>
                  <a:solidFill>
                    <a:srgbClr val="FF0000"/>
                  </a:solidFill>
                  <a:ea typeface="MS Gothic" pitchFamily="49" charset="-128"/>
                  <a:cs typeface="MS Gothic" pitchFamily="49" charset="-128"/>
                </a:rPr>
                <a:t>Quasar Death line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rot="5400000">
            <a:off x="6565107" y="2026444"/>
            <a:ext cx="2286000" cy="158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2526507" y="5226844"/>
            <a:ext cx="2286000" cy="158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5400000">
            <a:off x="6869907" y="5226844"/>
            <a:ext cx="2286000" cy="158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2112" y="1493837"/>
            <a:ext cx="9296400" cy="2209800"/>
          </a:xfrm>
          <a:prstGeom prst="rect">
            <a:avLst/>
          </a:prstGeom>
          <a:solidFill>
            <a:schemeClr val="tx2"/>
          </a:solidFill>
          <a:ln w="38100">
            <a:solidFill>
              <a:srgbClr val="668DB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86000"/>
              </a:lnSpc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In </a:t>
            </a:r>
            <a:r>
              <a:rPr lang="en-US" sz="28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each redshift bin,</a:t>
            </a:r>
            <a:r>
              <a:rPr lang="en-US" sz="28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the </a:t>
            </a:r>
            <a:r>
              <a:rPr lang="en-US" sz="28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highest mass quasars “die”</a:t>
            </a:r>
            <a:r>
              <a:rPr lang="en-US" sz="28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by </a:t>
            </a:r>
            <a:r>
              <a:rPr lang="en-US" sz="28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the next </a:t>
            </a:r>
            <a:r>
              <a:rPr lang="en-US" sz="2800" dirty="0" err="1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800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z</a:t>
            </a:r>
            <a:r>
              <a:rPr lang="en-US" sz="28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=0.2 bin</a:t>
            </a:r>
            <a:endParaRPr lang="en-US" sz="2800" dirty="0" smtClean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marL="342900" indent="-342900" eaLnBrk="0" hangingPunct="0">
              <a:lnSpc>
                <a:spcPct val="86000"/>
              </a:lnSpc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Co-</a:t>
            </a:r>
            <a:r>
              <a:rPr lang="en-US" sz="2800" dirty="0" err="1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ordinated</a:t>
            </a:r>
            <a:r>
              <a:rPr lang="en-US" sz="28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demise:</a:t>
            </a:r>
            <a:r>
              <a:rPr lang="en-US" sz="28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Quasars </a:t>
            </a:r>
            <a:r>
              <a:rPr lang="en-US" sz="28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know about cosmic time</a:t>
            </a:r>
          </a:p>
          <a:p>
            <a:pPr marL="342900" indent="-342900" eaLnBrk="0" hangingPunct="0">
              <a:lnSpc>
                <a:spcPct val="86000"/>
              </a:lnSpc>
              <a:spcAft>
                <a:spcPts val="600"/>
              </a:spcAft>
              <a:buClr>
                <a:srgbClr val="E2E2E2"/>
              </a:buClr>
              <a:buSzPct val="100000"/>
              <a:buFont typeface="Times New Roman" charset="0"/>
              <a:buNone/>
            </a:pPr>
            <a:endParaRPr lang="en-US" sz="2800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marL="342900" indent="-342900" eaLnBrk="0" hangingPunct="0">
              <a:lnSpc>
                <a:spcPct val="86000"/>
              </a:lnSpc>
              <a:buClr>
                <a:srgbClr val="E2E2E2"/>
              </a:buClr>
              <a:buSzPct val="100000"/>
              <a:buFont typeface="Times New Roman" charset="0"/>
              <a:buChar char="•"/>
            </a:pPr>
            <a:endParaRPr lang="en-US" sz="2800" dirty="0">
              <a:solidFill>
                <a:srgbClr val="E2E2E2"/>
              </a:solidFill>
              <a:latin typeface="Times New Roman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4354512" y="3932237"/>
            <a:ext cx="1216152" cy="560832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1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Gyr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 cstate="print"/>
          <a:srcRect l="923" t="11188" r="5673" b="17863"/>
          <a:stretch>
            <a:fillRect/>
          </a:stretch>
        </p:blipFill>
        <p:spPr bwMode="auto">
          <a:xfrm>
            <a:off x="1636712" y="731837"/>
            <a:ext cx="6527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8393113" y="123507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8661400" y="1189038"/>
            <a:ext cx="110490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  <a:t>9.75-10.0	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8316913" y="808038"/>
            <a:ext cx="1476375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  <a:t>Log M (solar)</a:t>
            </a: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8661400" y="1585913"/>
            <a:ext cx="106680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FFF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  <a:t>9.50-9.75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8661400" y="1997075"/>
            <a:ext cx="1066800" cy="31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  <a:t>9.25-9.50</a:t>
            </a: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8661400" y="2378075"/>
            <a:ext cx="1066800" cy="31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  <a:t>9.00-9.25</a:t>
            </a:r>
          </a:p>
        </p:txBody>
      </p:sp>
      <p:sp>
        <p:nvSpPr>
          <p:cNvPr id="69641" name="Text Box 13"/>
          <p:cNvSpPr txBox="1">
            <a:spLocks noChangeArrowheads="1"/>
          </p:cNvSpPr>
          <p:nvPr/>
        </p:nvSpPr>
        <p:spPr bwMode="auto">
          <a:xfrm>
            <a:off x="0" y="-4763"/>
            <a:ext cx="10069513" cy="812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decline rate of number density depends on mass</a:t>
            </a:r>
          </a:p>
        </p:txBody>
      </p:sp>
      <p:sp>
        <p:nvSpPr>
          <p:cNvPr id="69642" name="Rectangle 2"/>
          <p:cNvSpPr>
            <a:spLocks noChangeArrowheads="1"/>
          </p:cNvSpPr>
          <p:nvPr/>
        </p:nvSpPr>
        <p:spPr bwMode="auto">
          <a:xfrm>
            <a:off x="8393113" y="16160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69643" name="Rectangle 2"/>
          <p:cNvSpPr>
            <a:spLocks noChangeArrowheads="1"/>
          </p:cNvSpPr>
          <p:nvPr/>
        </p:nvSpPr>
        <p:spPr bwMode="auto">
          <a:xfrm>
            <a:off x="8393113" y="1997075"/>
            <a:ext cx="228600" cy="228600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69644" name="Rectangle 2"/>
          <p:cNvSpPr>
            <a:spLocks noChangeArrowheads="1"/>
          </p:cNvSpPr>
          <p:nvPr/>
        </p:nvSpPr>
        <p:spPr bwMode="auto">
          <a:xfrm>
            <a:off x="8393113" y="2378075"/>
            <a:ext cx="228600" cy="2286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69645" name="TextBox 12"/>
          <p:cNvSpPr txBox="1">
            <a:spLocks noChangeArrowheads="1"/>
          </p:cNvSpPr>
          <p:nvPr/>
        </p:nvSpPr>
        <p:spPr bwMode="auto">
          <a:xfrm>
            <a:off x="6157912" y="332263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high M</a:t>
            </a:r>
          </a:p>
        </p:txBody>
      </p:sp>
      <p:sp>
        <p:nvSpPr>
          <p:cNvPr id="69646" name="TextBox 13"/>
          <p:cNvSpPr txBox="1">
            <a:spLocks noChangeArrowheads="1"/>
          </p:cNvSpPr>
          <p:nvPr/>
        </p:nvSpPr>
        <p:spPr bwMode="auto">
          <a:xfrm>
            <a:off x="4024312" y="1646238"/>
            <a:ext cx="98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low M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35512" y="6599237"/>
            <a:ext cx="534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186" tIns="48092" rIns="96186" bIns="48092" anchor="ctr">
            <a:prstTxWarp prst="textNoShape">
              <a:avLst/>
            </a:prstTxWarp>
          </a:bodyPr>
          <a:lstStyle/>
          <a:p>
            <a:pPr algn="r" defTabSz="4451350" eaLnBrk="0" hangingPunct="0"/>
            <a:r>
              <a:rPr lang="en-US" dirty="0">
                <a:solidFill>
                  <a:srgbClr val="C2FFF0"/>
                </a:solidFill>
              </a:rPr>
              <a:t>Steinhardt &amp; Elvis</a:t>
            </a:r>
            <a:r>
              <a:rPr lang="en-US" dirty="0" smtClean="0">
                <a:solidFill>
                  <a:srgbClr val="C2FFF0"/>
                </a:solidFill>
              </a:rPr>
              <a:t>, 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2011MNRAS.410..201S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8312" y="1417637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Low Mass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2912" y="3246437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72DB0"/>
                </a:solidFill>
              </a:rPr>
              <a:t>High Mass</a:t>
            </a:r>
            <a:endParaRPr lang="en-US" dirty="0">
              <a:solidFill>
                <a:srgbClr val="B72DB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A rapid demise</a:t>
            </a:r>
            <a:endParaRPr lang="en-US" sz="3200" baseline="30000" dirty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</p:txBody>
      </p:sp>
      <p:grpSp>
        <p:nvGrpSpPr>
          <p:cNvPr id="71684" name="Group 11"/>
          <p:cNvGrpSpPr>
            <a:grpSpLocks/>
          </p:cNvGrpSpPr>
          <p:nvPr/>
        </p:nvGrpSpPr>
        <p:grpSpPr bwMode="auto">
          <a:xfrm>
            <a:off x="1803180" y="884237"/>
            <a:ext cx="6154956" cy="5503046"/>
            <a:chOff x="4130741" y="731837"/>
            <a:chExt cx="5557771" cy="5406572"/>
          </a:xfrm>
        </p:grpSpPr>
        <p:pic>
          <p:nvPicPr>
            <p:cNvPr id="716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69" t="11131" r="5170" b="18372"/>
            <a:stretch>
              <a:fillRect/>
            </a:stretch>
          </p:blipFill>
          <p:spPr bwMode="auto">
            <a:xfrm>
              <a:off x="4430712" y="731837"/>
              <a:ext cx="5257800" cy="5257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687" name="TextBox 3"/>
            <p:cNvSpPr txBox="1">
              <a:spLocks noChangeArrowheads="1"/>
            </p:cNvSpPr>
            <p:nvPr/>
          </p:nvSpPr>
          <p:spPr bwMode="auto">
            <a:xfrm rot="16200000">
              <a:off x="1793651" y="3068928"/>
              <a:ext cx="5257801" cy="5836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0000"/>
                  </a:solidFill>
                  <a:latin typeface="Symbol" charset="2"/>
                  <a:ea typeface="Symbol" charset="2"/>
                  <a:cs typeface="Symbol" charset="2"/>
                </a:rPr>
                <a:t>t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Gyr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71688" name="Straight Connector 5"/>
            <p:cNvCxnSpPr>
              <a:cxnSpLocks noChangeShapeType="1"/>
            </p:cNvCxnSpPr>
            <p:nvPr/>
          </p:nvCxnSpPr>
          <p:spPr bwMode="auto">
            <a:xfrm>
              <a:off x="4964112" y="4694237"/>
              <a:ext cx="44958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71689" name="TextBox 6"/>
            <p:cNvSpPr txBox="1">
              <a:spLocks noChangeArrowheads="1"/>
            </p:cNvSpPr>
            <p:nvPr/>
          </p:nvSpPr>
          <p:spPr bwMode="auto">
            <a:xfrm>
              <a:off x="5116512" y="4202504"/>
              <a:ext cx="1139688" cy="453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1 Gyr</a:t>
              </a:r>
            </a:p>
          </p:txBody>
        </p:sp>
        <p:sp>
          <p:nvSpPr>
            <p:cNvPr id="71690" name="TextBox 7"/>
            <p:cNvSpPr txBox="1">
              <a:spLocks noChangeArrowheads="1"/>
            </p:cNvSpPr>
            <p:nvPr/>
          </p:nvSpPr>
          <p:spPr bwMode="auto">
            <a:xfrm>
              <a:off x="4163908" y="5684837"/>
              <a:ext cx="5524603" cy="4535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log M/Msol</a:t>
              </a:r>
            </a:p>
          </p:txBody>
        </p:sp>
        <p:sp>
          <p:nvSpPr>
            <p:cNvPr id="71691" name="TextBox 9"/>
            <p:cNvSpPr txBox="1">
              <a:spLocks noChangeArrowheads="1"/>
            </p:cNvSpPr>
            <p:nvPr/>
          </p:nvSpPr>
          <p:spPr bwMode="auto">
            <a:xfrm>
              <a:off x="4735513" y="5456237"/>
              <a:ext cx="866913" cy="4535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9.0</a:t>
              </a:r>
            </a:p>
          </p:txBody>
        </p:sp>
        <p:sp>
          <p:nvSpPr>
            <p:cNvPr id="71692" name="TextBox 10"/>
            <p:cNvSpPr txBox="1">
              <a:spLocks noChangeArrowheads="1"/>
            </p:cNvSpPr>
            <p:nvPr/>
          </p:nvSpPr>
          <p:spPr bwMode="auto">
            <a:xfrm>
              <a:off x="9002712" y="5456237"/>
              <a:ext cx="609600" cy="4535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>
                  <a:solidFill>
                    <a:srgbClr val="000000"/>
                  </a:solidFill>
                </a:rPr>
                <a:t>10</a:t>
              </a: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964111" y="6599237"/>
            <a:ext cx="50292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186" tIns="48092" rIns="96186" bIns="48092" anchor="ctr">
            <a:prstTxWarp prst="textNoShape">
              <a:avLst/>
            </a:prstTxWarp>
          </a:bodyPr>
          <a:lstStyle/>
          <a:p>
            <a:pPr algn="r" defTabSz="4451350" eaLnBrk="0" hangingPunct="0"/>
            <a:r>
              <a:rPr lang="en-US" dirty="0">
                <a:solidFill>
                  <a:srgbClr val="C2FFF0"/>
                </a:solidFill>
              </a:rPr>
              <a:t>Steinhardt &amp; Elvis</a:t>
            </a:r>
            <a:r>
              <a:rPr lang="en-US" dirty="0" smtClean="0">
                <a:solidFill>
                  <a:srgbClr val="C2FFF0"/>
                </a:solidFill>
              </a:rPr>
              <a:t>, </a:t>
            </a:r>
            <a:r>
              <a:rPr lang="en-US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2011MNRAS.410..201S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683" name="TextBox 8"/>
          <p:cNvSpPr txBox="1">
            <a:spLocks noChangeArrowheads="1"/>
          </p:cNvSpPr>
          <p:nvPr/>
        </p:nvSpPr>
        <p:spPr bwMode="auto">
          <a:xfrm>
            <a:off x="5257800" y="1189037"/>
            <a:ext cx="2449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 err="1" smtClean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N</a:t>
            </a:r>
            <a:r>
              <a:rPr lang="en-US" sz="2400" dirty="0" err="1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(t</a:t>
            </a:r>
            <a:r>
              <a:rPr lang="en-US" sz="2400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) = N</a:t>
            </a:r>
            <a:r>
              <a:rPr lang="en-US" sz="2400" baseline="-25000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0</a:t>
            </a:r>
            <a:r>
              <a:rPr lang="en-US" sz="2400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e</a:t>
            </a:r>
            <a:r>
              <a:rPr lang="en-US" sz="2800" baseline="30000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-t/</a:t>
            </a:r>
            <a:r>
              <a:rPr lang="en-US" sz="2800" baseline="30000" dirty="0">
                <a:solidFill>
                  <a:schemeClr val="tx2"/>
                </a:solidFill>
                <a:latin typeface="Symbol" charset="2"/>
                <a:ea typeface="MS Gothic" pitchFamily="49" charset="-128"/>
                <a:cs typeface="MS Gothic" pitchFamily="49" charset="-128"/>
              </a:rPr>
              <a:t>t</a:t>
            </a:r>
            <a:r>
              <a:rPr lang="en-US" sz="2800" baseline="30000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(M</a:t>
            </a:r>
            <a:r>
              <a:rPr lang="en-US" sz="2800" baseline="30000" dirty="0" smtClean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)</a:t>
            </a:r>
            <a:endParaRPr lang="en-US" sz="2000" baseline="30000" dirty="0">
              <a:solidFill>
                <a:schemeClr val="tx2"/>
              </a:solidFill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77912" y="1189037"/>
            <a:ext cx="7696200" cy="1815882"/>
          </a:xfrm>
          <a:prstGeom prst="rect">
            <a:avLst/>
          </a:prstGeom>
          <a:solidFill>
            <a:srgbClr val="808080"/>
          </a:solidFill>
          <a:ln w="9525">
            <a:solidFill>
              <a:srgbClr val="668DB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Coordinated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to &lt;0.7Gyr @ highest </a:t>
            </a:r>
            <a:r>
              <a:rPr lang="en-US" sz="2800" dirty="0" smtClean="0">
                <a:solidFill>
                  <a:schemeClr val="tx1"/>
                </a:solidFill>
              </a:rPr>
              <a:t>Masses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Set up at </a:t>
            </a:r>
            <a:r>
              <a:rPr lang="en-US" sz="2800" dirty="0" err="1" smtClean="0">
                <a:solidFill>
                  <a:schemeClr val="tx1"/>
                </a:solidFill>
              </a:rPr>
              <a:t>z</a:t>
            </a:r>
            <a:r>
              <a:rPr lang="en-US" sz="2800" dirty="0" smtClean="0">
                <a:solidFill>
                  <a:schemeClr val="tx1"/>
                </a:solidFill>
              </a:rPr>
              <a:t>&gt;~10?  (Age &lt; 0.5 </a:t>
            </a:r>
            <a:r>
              <a:rPr lang="en-US" sz="2800" dirty="0" err="1" smtClean="0">
                <a:solidFill>
                  <a:schemeClr val="tx1"/>
                </a:solidFill>
              </a:rPr>
              <a:t>Gyr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Declines faster than galaxy mergers?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712" y="1017587"/>
            <a:ext cx="8331200" cy="552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1808" y="6523037"/>
            <a:ext cx="434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Thomas et al., 2010, MNRAS, 404, 1775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9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Brief High </a:t>
            </a:r>
            <a:r>
              <a:rPr lang="en-US" sz="2900" dirty="0" err="1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z</a:t>
            </a:r>
            <a:r>
              <a:rPr lang="en-US" sz="29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 Star Formation In Massive Galaxies</a:t>
            </a:r>
            <a:endParaRPr lang="en-US" sz="2900" baseline="30000" dirty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11712" y="3856037"/>
            <a:ext cx="3657600" cy="400110"/>
            <a:chOff x="4811712" y="3856037"/>
            <a:chExt cx="3657600" cy="40011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6716712" y="4084637"/>
              <a:ext cx="1752600" cy="158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770D93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811712" y="3856037"/>
              <a:ext cx="1992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B72DB0"/>
                  </a:solidFill>
                </a:rPr>
                <a:t>FWHM~100Myr</a:t>
              </a:r>
              <a:endParaRPr lang="en-US" sz="2000" dirty="0">
                <a:solidFill>
                  <a:srgbClr val="B72DB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 cstate="print"/>
          <a:srcRect l="2103" t="11414" r="5243" b="19415"/>
          <a:stretch>
            <a:fillRect/>
          </a:stretch>
        </p:blipFill>
        <p:spPr bwMode="auto">
          <a:xfrm>
            <a:off x="1890714" y="579438"/>
            <a:ext cx="6553200" cy="633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652714" y="4999038"/>
            <a:ext cx="5486400" cy="614362"/>
            <a:chOff x="1992313" y="4999038"/>
            <a:chExt cx="5486400" cy="614324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992313" y="4999038"/>
              <a:ext cx="5486400" cy="158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891" name="TextBox 7"/>
            <p:cNvSpPr txBox="1">
              <a:spLocks noChangeArrowheads="1"/>
            </p:cNvSpPr>
            <p:nvPr/>
          </p:nvSpPr>
          <p:spPr bwMode="auto">
            <a:xfrm>
              <a:off x="3135313" y="5210162"/>
              <a:ext cx="2224087" cy="4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pitchFamily="-111" charset="0"/>
                <a:buNone/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MS Gothic" pitchFamily="49" charset="-128"/>
                  <a:cs typeface="MS Gothic" pitchFamily="49" charset="-128"/>
                </a:rPr>
                <a:t>Detection Limit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461126" y="1646238"/>
            <a:ext cx="477838" cy="3355975"/>
            <a:chOff x="5800725" y="1646238"/>
            <a:chExt cx="478613" cy="3355975"/>
          </a:xfrm>
        </p:grpSpPr>
        <p:cxnSp>
          <p:nvCxnSpPr>
            <p:cNvPr id="10" name="Straight Connector 9"/>
            <p:cNvCxnSpPr/>
            <p:nvPr/>
          </p:nvCxnSpPr>
          <p:spPr bwMode="auto">
            <a:xfrm rot="5400000">
              <a:off x="4123532" y="3323431"/>
              <a:ext cx="3355975" cy="159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381" name="Rectangle 8"/>
            <p:cNvSpPr>
              <a:spLocks noChangeArrowheads="1"/>
            </p:cNvSpPr>
            <p:nvPr/>
          </p:nvSpPr>
          <p:spPr bwMode="auto">
            <a:xfrm rot="5400000">
              <a:off x="4483273" y="3179783"/>
              <a:ext cx="3188944" cy="40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400">
                  <a:solidFill>
                    <a:srgbClr val="FF0000"/>
                  </a:solidFill>
                  <a:latin typeface="Arial Black" charset="0"/>
                  <a:ea typeface="MS Gothic" pitchFamily="49" charset="-128"/>
                  <a:cs typeface="MS Gothic" pitchFamily="49" charset="-128"/>
                </a:rPr>
                <a:t>Quasar Death line</a:t>
              </a:r>
            </a:p>
          </p:txBody>
        </p:sp>
      </p:grpSp>
      <p:sp>
        <p:nvSpPr>
          <p:cNvPr id="58374" name="Freeform 19"/>
          <p:cNvSpPr>
            <a:spLocks noChangeArrowheads="1"/>
          </p:cNvSpPr>
          <p:nvPr/>
        </p:nvSpPr>
        <p:spPr bwMode="auto">
          <a:xfrm>
            <a:off x="3533776" y="1651000"/>
            <a:ext cx="2933700" cy="2906713"/>
          </a:xfrm>
          <a:custGeom>
            <a:avLst/>
            <a:gdLst>
              <a:gd name="T0" fmla="*/ 0 w 2934268"/>
              <a:gd name="T1" fmla="*/ 2903853 h 2906973"/>
              <a:gd name="T2" fmla="*/ 2927459 w 2934268"/>
              <a:gd name="T3" fmla="*/ 1158815 h 2906973"/>
              <a:gd name="T4" fmla="*/ 2927459 w 2934268"/>
              <a:gd name="T5" fmla="*/ 0 h 2906973"/>
              <a:gd name="T6" fmla="*/ 136165 w 2934268"/>
              <a:gd name="T7" fmla="*/ 2822056 h 2906973"/>
              <a:gd name="T8" fmla="*/ 149777 w 2934268"/>
              <a:gd name="T9" fmla="*/ 2835687 h 29069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4268"/>
              <a:gd name="T16" fmla="*/ 0 h 2906973"/>
              <a:gd name="T17" fmla="*/ 2934268 w 2934268"/>
              <a:gd name="T18" fmla="*/ 2906973 h 29069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4268" h="2906973">
                <a:moveTo>
                  <a:pt x="0" y="2906973"/>
                </a:moveTo>
                <a:lnTo>
                  <a:pt x="2934268" y="1160060"/>
                </a:lnTo>
                <a:lnTo>
                  <a:pt x="2934268" y="0"/>
                </a:lnTo>
                <a:lnTo>
                  <a:pt x="136477" y="2825087"/>
                </a:lnTo>
                <a:lnTo>
                  <a:pt x="150125" y="2838734"/>
                </a:lnTo>
              </a:path>
            </a:pathLst>
          </a:custGeom>
          <a:solidFill>
            <a:srgbClr val="FF0000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 rot="-5400000">
            <a:off x="-1182688" y="3449638"/>
            <a:ext cx="6324600" cy="5842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ea typeface="MS Gothic" pitchFamily="49" charset="-128"/>
                <a:cs typeface="MS Gothic" pitchFamily="49" charset="-128"/>
              </a:rPr>
              <a:t>Luminosity</a:t>
            </a:r>
            <a:endParaRPr lang="en-US" sz="3200" dirty="0"/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7183439" y="6305550"/>
            <a:ext cx="114935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Mass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7353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The Quasar ‘Dying Zone’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 rot="19739119">
            <a:off x="3833814" y="3527425"/>
            <a:ext cx="27860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Sub-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Edd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MS Gothic" pitchFamily="49" charset="-128"/>
                <a:cs typeface="MS Gothic" pitchFamily="49" charset="-128"/>
              </a:rPr>
              <a:t> Boundary</a:t>
            </a:r>
          </a:p>
        </p:txBody>
      </p:sp>
      <p:sp>
        <p:nvSpPr>
          <p:cNvPr id="58379" name="Rectangle 21"/>
          <p:cNvSpPr>
            <a:spLocks noChangeArrowheads="1"/>
          </p:cNvSpPr>
          <p:nvPr/>
        </p:nvSpPr>
        <p:spPr bwMode="auto">
          <a:xfrm rot="-2880928">
            <a:off x="5551489" y="98266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L=L</a:t>
            </a:r>
            <a:r>
              <a:rPr lang="en-GB" sz="3200" baseline="-250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Edd</a:t>
            </a:r>
            <a:endParaRPr lang="en-US" sz="3200" baseline="-2500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462713" y="2865437"/>
            <a:ext cx="1676400" cy="2133600"/>
          </a:xfrm>
          <a:prstGeom prst="roundRect">
            <a:avLst/>
          </a:prstGeom>
          <a:solidFill>
            <a:srgbClr val="00B8FF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6081713" y="5684837"/>
            <a:ext cx="2133601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0.2 &lt; </a:t>
            </a:r>
            <a:r>
              <a:rPr lang="en-GB" sz="2000" i="1" dirty="0" err="1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z</a:t>
            </a:r>
            <a:r>
              <a:rPr lang="en-GB" sz="2000" i="1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 &lt; </a:t>
            </a:r>
            <a:r>
              <a:rPr lang="en-GB" sz="2000" i="1" dirty="0" smtClean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0.4, </a:t>
            </a:r>
            <a:r>
              <a:rPr lang="en-GB" sz="2000" dirty="0" smtClean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H</a:t>
            </a:r>
            <a:r>
              <a:rPr lang="en-GB" sz="2000" dirty="0">
                <a:solidFill>
                  <a:schemeClr val="tx2"/>
                </a:solidFill>
                <a:latin typeface="Symbol" charset="2"/>
                <a:ea typeface="MS Gothic" pitchFamily="49" charset="-128"/>
                <a:cs typeface="MS Gothic" pitchFamily="49" charset="-128"/>
              </a:rPr>
              <a:t></a:t>
            </a:r>
            <a:r>
              <a:rPr lang="ar-SA" sz="2000" i="1" dirty="0">
                <a:solidFill>
                  <a:schemeClr val="tx2"/>
                </a:solidFill>
                <a:ea typeface="MS Gothic" pitchFamily="49" charset="-128"/>
                <a:cs typeface="MS Gothic" pitchFamily="49" charset="-128"/>
              </a:rPr>
              <a:t>‏</a:t>
            </a:r>
            <a:endParaRPr lang="en-US" sz="2000" i="1" dirty="0">
              <a:solidFill>
                <a:schemeClr val="tx2"/>
              </a:solidFill>
              <a:ea typeface="MS Gothic" pitchFamily="49" charset="-128"/>
              <a:cs typeface="MS Gothic" pitchFamily="49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3"/>
          <p:cNvPicPr>
            <a:picLocks noChangeAspect="1" noChangeArrowheads="1"/>
          </p:cNvPicPr>
          <p:nvPr/>
        </p:nvPicPr>
        <p:blipFill>
          <a:blip r:embed="rId4" cstate="print"/>
          <a:srcRect t="3554"/>
          <a:stretch>
            <a:fillRect/>
          </a:stretch>
        </p:blipFill>
        <p:spPr bwMode="auto">
          <a:xfrm>
            <a:off x="1214437" y="960437"/>
            <a:ext cx="7559675" cy="571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11524" y="1963737"/>
            <a:ext cx="3952875" cy="2776538"/>
            <a:chOff x="2488742" y="1698067"/>
            <a:chExt cx="3953496" cy="2777130"/>
          </a:xfrm>
        </p:grpSpPr>
        <p:sp>
          <p:nvSpPr>
            <p:cNvPr id="62477" name="Oval 21"/>
            <p:cNvSpPr>
              <a:spLocks noChangeArrowheads="1"/>
            </p:cNvSpPr>
            <p:nvPr/>
          </p:nvSpPr>
          <p:spPr bwMode="auto">
            <a:xfrm>
              <a:off x="6099216" y="1871309"/>
              <a:ext cx="173260" cy="1732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0794" tIns="50397" rIns="100794" bIns="50397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Oval 22"/>
            <p:cNvSpPr>
              <a:spLocks noChangeArrowheads="1"/>
            </p:cNvSpPr>
            <p:nvPr/>
          </p:nvSpPr>
          <p:spPr bwMode="auto">
            <a:xfrm>
              <a:off x="5512930" y="1955306"/>
              <a:ext cx="173261" cy="1732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0794" tIns="50397" rIns="100794" bIns="50397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Oval 23"/>
            <p:cNvSpPr>
              <a:spLocks noChangeArrowheads="1"/>
            </p:cNvSpPr>
            <p:nvPr/>
          </p:nvSpPr>
          <p:spPr bwMode="auto">
            <a:xfrm>
              <a:off x="2488742" y="2207295"/>
              <a:ext cx="173261" cy="1732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0794" tIns="50397" rIns="100794" bIns="50397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0" name="Oval 24"/>
            <p:cNvSpPr>
              <a:spLocks noChangeArrowheads="1"/>
            </p:cNvSpPr>
            <p:nvPr/>
          </p:nvSpPr>
          <p:spPr bwMode="auto">
            <a:xfrm>
              <a:off x="3076779" y="1955306"/>
              <a:ext cx="173261" cy="1732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0794" tIns="50397" rIns="100794" bIns="50397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Oval 25"/>
            <p:cNvSpPr>
              <a:spLocks noChangeArrowheads="1"/>
            </p:cNvSpPr>
            <p:nvPr/>
          </p:nvSpPr>
          <p:spPr bwMode="auto">
            <a:xfrm>
              <a:off x="6268977" y="4301955"/>
              <a:ext cx="173261" cy="1732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0794" tIns="50397" rIns="100794" bIns="50397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Oval 26"/>
            <p:cNvSpPr>
              <a:spLocks noChangeArrowheads="1"/>
            </p:cNvSpPr>
            <p:nvPr/>
          </p:nvSpPr>
          <p:spPr bwMode="auto">
            <a:xfrm>
              <a:off x="6015211" y="1698067"/>
              <a:ext cx="173260" cy="1732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0794" tIns="50397" rIns="100794" bIns="50397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Oval 27"/>
            <p:cNvSpPr>
              <a:spLocks noChangeArrowheads="1"/>
            </p:cNvSpPr>
            <p:nvPr/>
          </p:nvSpPr>
          <p:spPr bwMode="auto">
            <a:xfrm>
              <a:off x="5511180" y="2627277"/>
              <a:ext cx="173260" cy="1732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0794" tIns="50397" rIns="100794" bIns="50397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68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579438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  <a:latin typeface="Perpetua Titling MT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Perpetua Titling MT" charset="0"/>
              </a:rPr>
              <a:t>Intrinsically red quasars lie in dying zone</a:t>
            </a:r>
          </a:p>
        </p:txBody>
      </p:sp>
      <p:sp>
        <p:nvSpPr>
          <p:cNvPr id="62470" name="Rectangle 32"/>
          <p:cNvSpPr>
            <a:spLocks noChangeArrowheads="1"/>
          </p:cNvSpPr>
          <p:nvPr/>
        </p:nvSpPr>
        <p:spPr bwMode="auto">
          <a:xfrm>
            <a:off x="2433637" y="960437"/>
            <a:ext cx="126047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z = 1-1.2</a:t>
            </a:r>
          </a:p>
        </p:txBody>
      </p:sp>
      <p:sp>
        <p:nvSpPr>
          <p:cNvPr id="62471" name="Rectangle 33"/>
          <p:cNvSpPr>
            <a:spLocks noChangeArrowheads="1"/>
          </p:cNvSpPr>
          <p:nvPr/>
        </p:nvSpPr>
        <p:spPr bwMode="auto">
          <a:xfrm>
            <a:off x="5749924" y="960437"/>
            <a:ext cx="126047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z = 1.2-1.4</a:t>
            </a:r>
          </a:p>
        </p:txBody>
      </p:sp>
      <p:sp>
        <p:nvSpPr>
          <p:cNvPr id="62472" name="Rectangle 34"/>
          <p:cNvSpPr>
            <a:spLocks noChangeArrowheads="1"/>
          </p:cNvSpPr>
          <p:nvPr/>
        </p:nvSpPr>
        <p:spPr bwMode="auto">
          <a:xfrm>
            <a:off x="5749924" y="3816350"/>
            <a:ext cx="126047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z = 1.8-2.0</a:t>
            </a:r>
          </a:p>
        </p:txBody>
      </p:sp>
      <p:sp>
        <p:nvSpPr>
          <p:cNvPr id="62473" name="Line 36"/>
          <p:cNvSpPr>
            <a:spLocks noChangeShapeType="1"/>
          </p:cNvSpPr>
          <p:nvPr/>
        </p:nvSpPr>
        <p:spPr bwMode="auto">
          <a:xfrm>
            <a:off x="3348037" y="1911350"/>
            <a:ext cx="0" cy="14271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Line 37"/>
          <p:cNvSpPr>
            <a:spLocks noChangeShapeType="1"/>
          </p:cNvSpPr>
          <p:nvPr/>
        </p:nvSpPr>
        <p:spPr bwMode="auto">
          <a:xfrm>
            <a:off x="6789737" y="1884362"/>
            <a:ext cx="0" cy="14287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Line 38"/>
          <p:cNvSpPr>
            <a:spLocks noChangeShapeType="1"/>
          </p:cNvSpPr>
          <p:nvPr/>
        </p:nvSpPr>
        <p:spPr bwMode="auto">
          <a:xfrm>
            <a:off x="7051674" y="4572000"/>
            <a:ext cx="0" cy="15128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TextBox 19"/>
          <p:cNvSpPr txBox="1">
            <a:spLocks noChangeArrowheads="1"/>
          </p:cNvSpPr>
          <p:nvPr/>
        </p:nvSpPr>
        <p:spPr bwMode="auto">
          <a:xfrm>
            <a:off x="5954712" y="6687105"/>
            <a:ext cx="4049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C2FFF0"/>
                </a:solidFill>
              </a:rPr>
              <a:t>Young, Steinhardt et al. </a:t>
            </a:r>
            <a:r>
              <a:rPr lang="en-US" dirty="0" smtClean="0">
                <a:solidFill>
                  <a:srgbClr val="C2FFF0"/>
                </a:solidFill>
              </a:rPr>
              <a:t>2011, </a:t>
            </a:r>
            <a:r>
              <a:rPr lang="en-US" dirty="0">
                <a:solidFill>
                  <a:srgbClr val="C2FFF0"/>
                </a:solidFill>
              </a:rPr>
              <a:t>in prep.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230312" y="427037"/>
            <a:ext cx="7924800" cy="44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Monica Young, Boston University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PhD 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Thesis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2010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469" name="Rectangle 31"/>
          <p:cNvSpPr>
            <a:spLocks noChangeArrowheads="1"/>
          </p:cNvSpPr>
          <p:nvPr/>
        </p:nvSpPr>
        <p:spPr bwMode="auto">
          <a:xfrm>
            <a:off x="1752599" y="1189037"/>
            <a:ext cx="6716713" cy="762000"/>
          </a:xfrm>
          <a:prstGeom prst="rect">
            <a:avLst/>
          </a:prstGeom>
          <a:solidFill>
            <a:schemeClr val="tx2"/>
          </a:solidFill>
          <a:ln w="28575">
            <a:solidFill>
              <a:srgbClr val="668DB1"/>
            </a:solidFill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2800" i="1" dirty="0">
                <a:solidFill>
                  <a:srgbClr val="FFFFFF"/>
                </a:solidFill>
              </a:rPr>
              <a:t> 5/7</a:t>
            </a:r>
            <a:r>
              <a:rPr lang="en-US" sz="2800" i="1" dirty="0" smtClean="0">
                <a:solidFill>
                  <a:srgbClr val="FFFFFF"/>
                </a:solidFill>
              </a:rPr>
              <a:t> Red </a:t>
            </a:r>
            <a:r>
              <a:rPr lang="en-US" sz="2800" i="1" dirty="0">
                <a:solidFill>
                  <a:srgbClr val="FFFFFF"/>
                </a:solidFill>
              </a:rPr>
              <a:t>Q</a:t>
            </a:r>
            <a:r>
              <a:rPr lang="en-US" sz="2800" i="1" dirty="0" smtClean="0">
                <a:solidFill>
                  <a:srgbClr val="FFFFFF"/>
                </a:solidFill>
              </a:rPr>
              <a:t>uasars </a:t>
            </a:r>
            <a:r>
              <a:rPr lang="en-US" sz="2800" i="1" dirty="0">
                <a:solidFill>
                  <a:srgbClr val="FFFFFF"/>
                </a:solidFill>
              </a:rPr>
              <a:t>lie in “turn-off” </a:t>
            </a:r>
            <a:r>
              <a:rPr lang="en-US" sz="2800" i="1" dirty="0" smtClean="0">
                <a:solidFill>
                  <a:srgbClr val="FFFFFF"/>
                </a:solidFill>
              </a:rPr>
              <a:t>region</a:t>
            </a:r>
            <a:endParaRPr lang="en-US" sz="2800" i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5"/>
          <p:cNvSpPr txBox="1">
            <a:spLocks noChangeArrowheads="1"/>
          </p:cNvSpPr>
          <p:nvPr/>
        </p:nvSpPr>
        <p:spPr bwMode="auto">
          <a:xfrm>
            <a:off x="5573712" y="6523037"/>
            <a:ext cx="4506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2FFF0"/>
                </a:solidFill>
              </a:rPr>
              <a:t>Young, Steinhardt et al. 2010, in prep.</a:t>
            </a:r>
          </a:p>
        </p:txBody>
      </p:sp>
      <p:cxnSp>
        <p:nvCxnSpPr>
          <p:cNvPr id="64518" name="Straight Connector 21"/>
          <p:cNvCxnSpPr>
            <a:cxnSpLocks noChangeShapeType="1"/>
          </p:cNvCxnSpPr>
          <p:nvPr/>
        </p:nvCxnSpPr>
        <p:spPr bwMode="auto">
          <a:xfrm rot="5400000" flipH="1" flipV="1">
            <a:off x="5953919" y="2559844"/>
            <a:ext cx="3352800" cy="1588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ash"/>
            <a:round/>
            <a:headEnd/>
            <a:tailEnd/>
          </a:ln>
        </p:spPr>
      </p:cxnSp>
      <p:pic>
        <p:nvPicPr>
          <p:cNvPr id="64526" name="Picture 14" descr="z1.5frac_reds.jpg"/>
          <p:cNvPicPr>
            <a:picLocks noChangeAspect="1"/>
          </p:cNvPicPr>
          <p:nvPr/>
        </p:nvPicPr>
        <p:blipFill>
          <a:blip r:embed="rId2" cstate="print">
            <a:lum bright="-20000" contrast="32000"/>
          </a:blip>
          <a:srcRect r="3780"/>
          <a:stretch>
            <a:fillRect/>
          </a:stretch>
        </p:blipFill>
        <p:spPr bwMode="auto">
          <a:xfrm>
            <a:off x="1535112" y="884237"/>
            <a:ext cx="7086600" cy="518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Rectangle 16"/>
          <p:cNvSpPr>
            <a:spLocks noChangeArrowheads="1"/>
          </p:cNvSpPr>
          <p:nvPr/>
        </p:nvSpPr>
        <p:spPr bwMode="auto">
          <a:xfrm>
            <a:off x="7173912" y="5531925"/>
            <a:ext cx="1150122" cy="5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00000"/>
                </a:solidFill>
                <a:ea typeface="MS Gothic" pitchFamily="49" charset="-128"/>
                <a:cs typeface="MS Gothic" pitchFamily="49" charset="-128"/>
              </a:rPr>
              <a:t>Mass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4529" name="TextBox 18"/>
          <p:cNvSpPr txBox="1">
            <a:spLocks noChangeArrowheads="1"/>
          </p:cNvSpPr>
          <p:nvPr/>
        </p:nvSpPr>
        <p:spPr bwMode="auto">
          <a:xfrm>
            <a:off x="5497512" y="1950920"/>
            <a:ext cx="1499679" cy="46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L&lt;0.1L</a:t>
            </a:r>
            <a:r>
              <a:rPr lang="en-US" sz="2400" baseline="-25000" dirty="0">
                <a:solidFill>
                  <a:srgbClr val="FF0000"/>
                </a:solidFill>
              </a:rPr>
              <a:t>Edd</a:t>
            </a:r>
          </a:p>
        </p:txBody>
      </p:sp>
      <p:cxnSp>
        <p:nvCxnSpPr>
          <p:cNvPr id="64525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5383443" y="3131889"/>
            <a:ext cx="4190539" cy="1588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ash"/>
            <a:round/>
            <a:headEnd/>
            <a:tailEnd/>
          </a:ln>
        </p:spPr>
      </p:cxnSp>
      <p:sp>
        <p:nvSpPr>
          <p:cNvPr id="64520" name="Rectangle 22"/>
          <p:cNvSpPr>
            <a:spLocks noChangeArrowheads="1"/>
          </p:cNvSpPr>
          <p:nvPr/>
        </p:nvSpPr>
        <p:spPr bwMode="auto">
          <a:xfrm>
            <a:off x="2601912" y="1417637"/>
            <a:ext cx="1676400" cy="3581400"/>
          </a:xfrm>
          <a:prstGeom prst="rect">
            <a:avLst/>
          </a:prstGeom>
          <a:solidFill>
            <a:srgbClr val="FBFBF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64521" name="TextBox 23"/>
          <p:cNvSpPr txBox="1">
            <a:spLocks noChangeArrowheads="1"/>
          </p:cNvSpPr>
          <p:nvPr/>
        </p:nvSpPr>
        <p:spPr bwMode="auto">
          <a:xfrm rot="16200000">
            <a:off x="245268" y="2866231"/>
            <a:ext cx="3041650" cy="461962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Red Quasar Fraction</a:t>
            </a:r>
          </a:p>
        </p:txBody>
      </p:sp>
      <p:sp>
        <p:nvSpPr>
          <p:cNvPr id="64522" name="Rectangle 12"/>
          <p:cNvSpPr>
            <a:spLocks noChangeArrowheads="1"/>
          </p:cNvSpPr>
          <p:nvPr/>
        </p:nvSpPr>
        <p:spPr bwMode="auto">
          <a:xfrm>
            <a:off x="2678113" y="1493838"/>
            <a:ext cx="210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800">
                <a:solidFill>
                  <a:srgbClr val="808080"/>
                </a:solidFill>
              </a:rPr>
              <a:t>(g - i) &gt; 0.3</a:t>
            </a:r>
          </a:p>
        </p:txBody>
      </p:sp>
      <p:sp>
        <p:nvSpPr>
          <p:cNvPr id="64523" name="Text Box 1"/>
          <p:cNvSpPr txBox="1">
            <a:spLocks noChangeArrowheads="1"/>
          </p:cNvSpPr>
          <p:nvPr/>
        </p:nvSpPr>
        <p:spPr bwMode="auto">
          <a:xfrm>
            <a:off x="2743200" y="1112838"/>
            <a:ext cx="2601913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chemeClr val="bg2"/>
                </a:solidFill>
                <a:ea typeface="MS Gothic" pitchFamily="49" charset="-128"/>
                <a:cs typeface="MS Gothic" pitchFamily="49" charset="-128"/>
              </a:rPr>
              <a:t>1.5 &lt; z &lt; 1.7</a:t>
            </a:r>
            <a:r>
              <a:rPr lang="ar-SA" sz="2800">
                <a:solidFill>
                  <a:schemeClr val="bg2"/>
                </a:solidFill>
                <a:ea typeface="MS Gothic" pitchFamily="49" charset="-128"/>
                <a:cs typeface="MS Gothic" pitchFamily="49" charset="-128"/>
              </a:rPr>
              <a:t>‏</a:t>
            </a:r>
            <a:endParaRPr lang="en-US" sz="2800">
              <a:solidFill>
                <a:schemeClr val="bg2"/>
              </a:solidFill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64517" name="Title 1"/>
          <p:cNvSpPr txBox="1">
            <a:spLocks/>
          </p:cNvSpPr>
          <p:nvPr/>
        </p:nvSpPr>
        <p:spPr bwMode="auto">
          <a:xfrm>
            <a:off x="0" y="-30163"/>
            <a:ext cx="10080625" cy="103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dirty="0">
                <a:solidFill>
                  <a:srgbClr val="FFFFFF"/>
                </a:solidFill>
                <a:latin typeface="Perpetua Titling MT" charset="0"/>
                <a:ea typeface="Lucida Sans Unicode" charset="0"/>
                <a:cs typeface="Lucida Sans Unicode" charset="0"/>
              </a:rPr>
              <a:t> Dying (red) Quasars common at highest masses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7554912" y="1341437"/>
            <a:ext cx="80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35%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4912" y="2332037"/>
            <a:ext cx="80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25%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20" name="Freeform 17"/>
          <p:cNvSpPr>
            <a:spLocks noChangeArrowheads="1"/>
          </p:cNvSpPr>
          <p:nvPr/>
        </p:nvSpPr>
        <p:spPr bwMode="auto">
          <a:xfrm>
            <a:off x="5484890" y="1112837"/>
            <a:ext cx="2374822" cy="3245884"/>
          </a:xfrm>
          <a:custGeom>
            <a:avLst/>
            <a:gdLst>
              <a:gd name="T0" fmla="*/ 0 w 2374822"/>
              <a:gd name="T1" fmla="*/ 2919143 h 3246241"/>
              <a:gd name="T2" fmla="*/ 544230 w 2374822"/>
              <a:gd name="T3" fmla="*/ 3100559 h 3246241"/>
              <a:gd name="T4" fmla="*/ 1203903 w 2374822"/>
              <a:gd name="T5" fmla="*/ 2045049 h 3246241"/>
              <a:gd name="T6" fmla="*/ 1500755 w 2374822"/>
              <a:gd name="T7" fmla="*/ 1236925 h 3246241"/>
              <a:gd name="T8" fmla="*/ 1748133 w 2374822"/>
              <a:gd name="T9" fmla="*/ 593724 h 3246241"/>
              <a:gd name="T10" fmla="*/ 2374822 w 2374822"/>
              <a:gd name="T11" fmla="*/ 0 h 32462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74822"/>
              <a:gd name="T19" fmla="*/ 0 h 3246241"/>
              <a:gd name="T20" fmla="*/ 2374822 w 2374822"/>
              <a:gd name="T21" fmla="*/ 3246241 h 32462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74822" h="3246241">
                <a:moveTo>
                  <a:pt x="0" y="2919143"/>
                </a:moveTo>
                <a:cubicBezTo>
                  <a:pt x="171790" y="3082692"/>
                  <a:pt x="343580" y="3246241"/>
                  <a:pt x="544230" y="3100559"/>
                </a:cubicBezTo>
                <a:cubicBezTo>
                  <a:pt x="744881" y="2954877"/>
                  <a:pt x="1044482" y="2355655"/>
                  <a:pt x="1203903" y="2045049"/>
                </a:cubicBezTo>
                <a:cubicBezTo>
                  <a:pt x="1363324" y="1734443"/>
                  <a:pt x="1410050" y="1478812"/>
                  <a:pt x="1500755" y="1236925"/>
                </a:cubicBezTo>
                <a:cubicBezTo>
                  <a:pt x="1591460" y="995038"/>
                  <a:pt x="1602455" y="799878"/>
                  <a:pt x="1748133" y="593724"/>
                </a:cubicBezTo>
                <a:cubicBezTo>
                  <a:pt x="1893811" y="387570"/>
                  <a:pt x="2374822" y="0"/>
                  <a:pt x="2374822" y="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chemeClr val="tx1"/>
              </a:solidFill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64528" name="Freeform 17"/>
          <p:cNvSpPr>
            <a:spLocks noChangeArrowheads="1"/>
          </p:cNvSpPr>
          <p:nvPr/>
        </p:nvSpPr>
        <p:spPr bwMode="auto">
          <a:xfrm>
            <a:off x="5497512" y="1112837"/>
            <a:ext cx="2374822" cy="3245884"/>
          </a:xfrm>
          <a:custGeom>
            <a:avLst/>
            <a:gdLst>
              <a:gd name="T0" fmla="*/ 0 w 2374822"/>
              <a:gd name="T1" fmla="*/ 2919143 h 3246241"/>
              <a:gd name="T2" fmla="*/ 544230 w 2374822"/>
              <a:gd name="T3" fmla="*/ 3100559 h 3246241"/>
              <a:gd name="T4" fmla="*/ 1203903 w 2374822"/>
              <a:gd name="T5" fmla="*/ 2045049 h 3246241"/>
              <a:gd name="T6" fmla="*/ 1500755 w 2374822"/>
              <a:gd name="T7" fmla="*/ 1236925 h 3246241"/>
              <a:gd name="T8" fmla="*/ 1748133 w 2374822"/>
              <a:gd name="T9" fmla="*/ 593724 h 3246241"/>
              <a:gd name="T10" fmla="*/ 2374822 w 2374822"/>
              <a:gd name="T11" fmla="*/ 0 h 32462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74822"/>
              <a:gd name="T19" fmla="*/ 0 h 3246241"/>
              <a:gd name="T20" fmla="*/ 2374822 w 2374822"/>
              <a:gd name="T21" fmla="*/ 3246241 h 32462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74822" h="3246241">
                <a:moveTo>
                  <a:pt x="0" y="2919143"/>
                </a:moveTo>
                <a:cubicBezTo>
                  <a:pt x="171790" y="3082692"/>
                  <a:pt x="343580" y="3246241"/>
                  <a:pt x="544230" y="3100559"/>
                </a:cubicBezTo>
                <a:cubicBezTo>
                  <a:pt x="744881" y="2954877"/>
                  <a:pt x="1044482" y="2355655"/>
                  <a:pt x="1203903" y="2045049"/>
                </a:cubicBezTo>
                <a:cubicBezTo>
                  <a:pt x="1363324" y="1734443"/>
                  <a:pt x="1410050" y="1478812"/>
                  <a:pt x="1500755" y="1236925"/>
                </a:cubicBezTo>
                <a:cubicBezTo>
                  <a:pt x="1591460" y="995038"/>
                  <a:pt x="1602455" y="799878"/>
                  <a:pt x="1748133" y="593724"/>
                </a:cubicBezTo>
                <a:cubicBezTo>
                  <a:pt x="1893811" y="387570"/>
                  <a:pt x="2374822" y="0"/>
                  <a:pt x="2374822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9" grpId="0"/>
      <p:bldP spid="18" grpId="0"/>
      <p:bldP spid="645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6556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Perpetua Titling MT" charset="0"/>
              </a:rPr>
              <a:t> Quasars die first in UV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6488113" y="4237038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186" tIns="48092" rIns="96186" bIns="48092" anchor="ctr">
            <a:prstTxWarp prst="textNoShape">
              <a:avLst/>
            </a:prstTxWarp>
          </a:bodyPr>
          <a:lstStyle/>
          <a:p>
            <a:pPr defTabSz="4451350" eaLnBrk="0" hangingPunct="0"/>
            <a:r>
              <a:rPr lang="en-US" sz="2000" dirty="0">
                <a:solidFill>
                  <a:srgbClr val="C2FFF0"/>
                </a:solidFill>
              </a:rPr>
              <a:t>Steinhardt &amp; Elvis</a:t>
            </a:r>
            <a:r>
              <a:rPr lang="en-US" sz="2000" dirty="0" smtClean="0">
                <a:solidFill>
                  <a:srgbClr val="C2FFF0"/>
                </a:solidFill>
              </a:rPr>
              <a:t>, </a:t>
            </a:r>
          </a:p>
          <a:p>
            <a:pPr defTabSz="4451350" eaLnBrk="0" hangingPunct="0"/>
            <a:r>
              <a:rPr lang="en-US" sz="2000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2011MNRAS.410..201S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5540" name="Picture 15" descr="MgIICIVstragglers.jpg"/>
          <p:cNvPicPr>
            <a:picLocks noChangeAspect="1"/>
          </p:cNvPicPr>
          <p:nvPr/>
        </p:nvPicPr>
        <p:blipFill>
          <a:blip r:embed="rId3" cstate="print">
            <a:lum bright="-16000" contrast="20000"/>
          </a:blip>
          <a:srcRect t="50560" r="6120"/>
          <a:stretch>
            <a:fillRect/>
          </a:stretch>
        </p:blipFill>
        <p:spPr bwMode="auto">
          <a:xfrm>
            <a:off x="239713" y="731838"/>
            <a:ext cx="5397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Box 17"/>
          <p:cNvSpPr txBox="1">
            <a:spLocks noChangeArrowheads="1"/>
          </p:cNvSpPr>
          <p:nvPr/>
        </p:nvSpPr>
        <p:spPr bwMode="auto">
          <a:xfrm>
            <a:off x="4735513" y="3246438"/>
            <a:ext cx="604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z~2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8313" y="1646238"/>
            <a:ext cx="5413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9.5</a:t>
            </a:r>
          </a:p>
        </p:txBody>
      </p:sp>
      <p:sp>
        <p:nvSpPr>
          <p:cNvPr id="65544" name="TextBox 19"/>
          <p:cNvSpPr txBox="1">
            <a:spLocks noChangeArrowheads="1"/>
          </p:cNvSpPr>
          <p:nvPr/>
        </p:nvSpPr>
        <p:spPr bwMode="auto">
          <a:xfrm>
            <a:off x="1611313" y="1646238"/>
            <a:ext cx="541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7113" y="1646238"/>
            <a:ext cx="5413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9.0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5513" y="1570037"/>
            <a:ext cx="914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6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logM</a:t>
            </a:r>
            <a:endParaRPr lang="en-US" sz="2400" dirty="0">
              <a:solidFill>
                <a:schemeClr val="accent6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5547" name="Group 18"/>
          <p:cNvGrpSpPr>
            <a:grpSpLocks/>
          </p:cNvGrpSpPr>
          <p:nvPr/>
        </p:nvGrpSpPr>
        <p:grpSpPr bwMode="auto">
          <a:xfrm>
            <a:off x="5802313" y="808038"/>
            <a:ext cx="3886200" cy="3425825"/>
            <a:chOff x="3168" y="1056"/>
            <a:chExt cx="2448" cy="2158"/>
          </a:xfrm>
        </p:grpSpPr>
        <p:pic>
          <p:nvPicPr>
            <p:cNvPr id="6555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3554" r="56439" b="47385"/>
            <a:stretch>
              <a:fillRect/>
            </a:stretch>
          </p:blipFill>
          <p:spPr bwMode="auto">
            <a:xfrm>
              <a:off x="3168" y="1056"/>
              <a:ext cx="2448" cy="21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5555" name="Rectangle 17"/>
            <p:cNvSpPr>
              <a:spLocks noChangeArrowheads="1"/>
            </p:cNvSpPr>
            <p:nvPr/>
          </p:nvSpPr>
          <p:spPr bwMode="auto">
            <a:xfrm>
              <a:off x="4176" y="1056"/>
              <a:ext cx="72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z = 1-1.2</a:t>
              </a:r>
            </a:p>
          </p:txBody>
        </p:sp>
      </p:grpSp>
      <p:grpSp>
        <p:nvGrpSpPr>
          <p:cNvPr id="65548" name="Group 30"/>
          <p:cNvGrpSpPr>
            <a:grpSpLocks/>
          </p:cNvGrpSpPr>
          <p:nvPr/>
        </p:nvGrpSpPr>
        <p:grpSpPr bwMode="auto">
          <a:xfrm>
            <a:off x="5802313" y="808038"/>
            <a:ext cx="3886200" cy="3429000"/>
            <a:chOff x="5802312" y="808037"/>
            <a:chExt cx="3886200" cy="3429000"/>
          </a:xfrm>
        </p:grpSpPr>
        <p:pic>
          <p:nvPicPr>
            <p:cNvPr id="6555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43271" t="3554" r="13170" b="47385"/>
            <a:stretch>
              <a:fillRect/>
            </a:stretch>
          </p:blipFill>
          <p:spPr bwMode="auto">
            <a:xfrm>
              <a:off x="5802312" y="808037"/>
              <a:ext cx="3886200" cy="3429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5553" name="Rectangle 15"/>
            <p:cNvSpPr>
              <a:spLocks noChangeArrowheads="1"/>
            </p:cNvSpPr>
            <p:nvPr/>
          </p:nvSpPr>
          <p:spPr bwMode="auto">
            <a:xfrm>
              <a:off x="7402512" y="808037"/>
              <a:ext cx="1143000" cy="304800"/>
            </a:xfrm>
            <a:prstGeom prst="rect">
              <a:avLst/>
            </a:prstGeom>
            <a:solidFill>
              <a:srgbClr val="E2E2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z = 1.2-1.4</a:t>
              </a:r>
            </a:p>
          </p:txBody>
        </p:sp>
      </p:grpSp>
      <p:sp>
        <p:nvSpPr>
          <p:cNvPr id="65549" name="Line 14"/>
          <p:cNvSpPr>
            <a:spLocks noChangeShapeType="1"/>
          </p:cNvSpPr>
          <p:nvPr/>
        </p:nvSpPr>
        <p:spPr bwMode="auto">
          <a:xfrm>
            <a:off x="8316913" y="1646238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8697913" y="1646238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97312" y="865127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chemeClr val="accent6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Weak CIV</a:t>
            </a:r>
            <a:endParaRPr lang="en-US" sz="2000" dirty="0">
              <a:solidFill>
                <a:schemeClr val="accent6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1712" y="808037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Strong CIV</a:t>
            </a:r>
            <a:endParaRPr lang="en-US" sz="2000" dirty="0">
              <a:solidFill>
                <a:srgbClr val="FF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8316912" y="3094037"/>
            <a:ext cx="457200" cy="408432"/>
          </a:xfrm>
          <a:prstGeom prst="rightArrow">
            <a:avLst>
              <a:gd name="adj1" fmla="val 29271"/>
              <a:gd name="adj2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65541" name="TextBox 16"/>
          <p:cNvSpPr txBox="1">
            <a:spLocks noChangeArrowheads="1"/>
          </p:cNvSpPr>
          <p:nvPr/>
        </p:nvSpPr>
        <p:spPr bwMode="auto">
          <a:xfrm>
            <a:off x="2449512" y="1417637"/>
            <a:ext cx="6032421" cy="1538883"/>
          </a:xfrm>
          <a:prstGeom prst="rect">
            <a:avLst/>
          </a:prstGeom>
          <a:solidFill>
            <a:srgbClr val="808080"/>
          </a:solidFill>
          <a:ln w="28575">
            <a:solidFill>
              <a:srgbClr val="668DB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Larger </a:t>
            </a:r>
            <a:r>
              <a:rPr lang="en-US" sz="2800" dirty="0" err="1">
                <a:solidFill>
                  <a:srgbClr val="FFFFFF"/>
                </a:solidFill>
              </a:rPr>
              <a:t>MgII</a:t>
            </a:r>
            <a:r>
              <a:rPr lang="en-US" sz="2800" dirty="0">
                <a:solidFill>
                  <a:srgbClr val="FFFFFF"/>
                </a:solidFill>
              </a:rPr>
              <a:t>/CIV at high masses</a:t>
            </a:r>
          </a:p>
          <a:p>
            <a:pPr>
              <a:spcAft>
                <a:spcPts val="600"/>
              </a:spcAft>
              <a:buFont typeface="Symbol" charset="2"/>
              <a:buChar char=""/>
            </a:pPr>
            <a:r>
              <a:rPr lang="en-US" sz="2800" dirty="0">
                <a:solidFill>
                  <a:srgbClr val="FFFFFF"/>
                </a:solidFill>
              </a:rPr>
              <a:t>Weaker/softer ionizing continuum</a:t>
            </a:r>
            <a:r>
              <a:rPr lang="en-US" sz="2800" dirty="0" smtClean="0">
                <a:solidFill>
                  <a:srgbClr val="FFFFFF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554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10080625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Perpetua Titling MT" charset="0"/>
              </a:rPr>
              <a:t>The 7 Ages of </a:t>
            </a:r>
            <a:r>
              <a:rPr lang="en-US" dirty="0" err="1" smtClean="0">
                <a:solidFill>
                  <a:srgbClr val="FFFFFF"/>
                </a:solidFill>
                <a:latin typeface="Perpetua Titling MT" charset="0"/>
              </a:rPr>
              <a:t>Supermassive</a:t>
            </a:r>
            <a:r>
              <a:rPr lang="en-US" dirty="0" smtClean="0">
                <a:solidFill>
                  <a:srgbClr val="FFFFFF"/>
                </a:solidFill>
                <a:latin typeface="Perpetua Titling MT" charset="0"/>
              </a:rPr>
              <a:t> Black Holes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2" y="808037"/>
            <a:ext cx="4572000" cy="5407025"/>
          </a:xfrm>
        </p:spPr>
        <p:txBody>
          <a:bodyPr/>
          <a:lstStyle/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Birth</a:t>
            </a: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Rapid growth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C6FF"/>
                </a:solidFill>
                <a:latin typeface="+mj-lt"/>
              </a:rPr>
              <a:t>– by </a:t>
            </a:r>
            <a:r>
              <a:rPr lang="en-US" sz="2400" dirty="0" err="1" smtClean="0">
                <a:solidFill>
                  <a:srgbClr val="00C6FF"/>
                </a:solidFill>
                <a:latin typeface="+mj-lt"/>
              </a:rPr>
              <a:t>z</a:t>
            </a:r>
            <a:r>
              <a:rPr lang="en-US" sz="2400" dirty="0" smtClean="0">
                <a:solidFill>
                  <a:srgbClr val="00C6FF"/>
                </a:solidFill>
                <a:latin typeface="+mj-lt"/>
              </a:rPr>
              <a:t>=7</a:t>
            </a: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Merger growth</a:t>
            </a: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Quasar growth </a:t>
            </a:r>
            <a:r>
              <a:rPr lang="en-US" sz="2000" dirty="0" smtClean="0">
                <a:solidFill>
                  <a:srgbClr val="00C6FF"/>
                </a:solidFill>
                <a:latin typeface="+mj-lt"/>
              </a:rPr>
              <a:t>– </a:t>
            </a:r>
            <a:r>
              <a:rPr lang="en-US" sz="2000" dirty="0" err="1" smtClean="0">
                <a:solidFill>
                  <a:srgbClr val="00C6FF"/>
                </a:solidFill>
                <a:latin typeface="+mj-lt"/>
              </a:rPr>
              <a:t>Soltan</a:t>
            </a:r>
            <a:endParaRPr lang="en-US" sz="2400" dirty="0" smtClean="0">
              <a:solidFill>
                <a:srgbClr val="00C6FF"/>
              </a:solidFill>
              <a:latin typeface="+mj-lt"/>
            </a:endParaRP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Radio Mode </a:t>
            </a: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Quasar Death 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C6FF"/>
                </a:solidFill>
                <a:latin typeface="+mj-lt"/>
              </a:rPr>
              <a:t>- turn-off</a:t>
            </a:r>
            <a:endParaRPr lang="en-US" dirty="0" smtClean="0">
              <a:solidFill>
                <a:srgbClr val="00C6FF"/>
              </a:solidFill>
              <a:latin typeface="+mj-lt"/>
            </a:endParaRP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Quiescence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7512" y="731837"/>
            <a:ext cx="17033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Ignorant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1312" y="2560637"/>
            <a:ext cx="381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Think we know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quite a bit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7512" y="1417637"/>
            <a:ext cx="1905000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No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7512" y="3779837"/>
            <a:ext cx="17033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Ignorant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7512" y="4313237"/>
            <a:ext cx="2209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Know a little</a:t>
            </a:r>
          </a:p>
        </p:txBody>
      </p:sp>
      <p:sp>
        <p:nvSpPr>
          <p:cNvPr id="17417" name="Rounded Rectangle 12"/>
          <p:cNvSpPr>
            <a:spLocks noChangeArrowheads="1"/>
          </p:cNvSpPr>
          <p:nvPr/>
        </p:nvSpPr>
        <p:spPr bwMode="auto">
          <a:xfrm>
            <a:off x="544512" y="3779837"/>
            <a:ext cx="8686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18039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-111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7512" y="1951037"/>
            <a:ext cx="2209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Know a little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7512" y="3246437"/>
            <a:ext cx="2209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Know a little</a:t>
            </a:r>
          </a:p>
        </p:txBody>
      </p:sp>
      <p:sp>
        <p:nvSpPr>
          <p:cNvPr id="15" name="Rounded Rectangle 12"/>
          <p:cNvSpPr>
            <a:spLocks noChangeArrowheads="1"/>
          </p:cNvSpPr>
          <p:nvPr/>
        </p:nvSpPr>
        <p:spPr bwMode="auto">
          <a:xfrm>
            <a:off x="544512" y="2560637"/>
            <a:ext cx="8686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18039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-111" charset="0"/>
                <a:ea typeface="MS Gothic" pitchFamily="49" charset="-128"/>
                <a:cs typeface="MS Gothic" pitchFamily="49" charset="-128"/>
              </a:rPr>
              <a:t>    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-111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468312" y="1417637"/>
            <a:ext cx="8686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18039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-111" charset="0"/>
                <a:ea typeface="MS Gothic" pitchFamily="49" charset="-128"/>
                <a:cs typeface="MS Gothic" pitchFamily="49" charset="-128"/>
              </a:rPr>
              <a:t>    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-111" charset="0"/>
              <a:ea typeface="MS Gothic" pitchFamily="49" charset="-128"/>
              <a:cs typeface="MS Gothic" pitchFamily="49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8" grpId="0"/>
      <p:bldP spid="9" grpId="0"/>
      <p:bldP spid="10" grpId="0"/>
      <p:bldP spid="11" grpId="0"/>
      <p:bldP spid="12" grpId="0"/>
      <p:bldP spid="17417" grpId="0" animBg="1"/>
      <p:bldP spid="13" grpId="0"/>
      <p:bldP spid="14" grpId="0"/>
      <p:bldP spid="15" grpId="0" animBg="1"/>
      <p:bldP spid="1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55638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Perpetua Titling MT" charset="0"/>
              </a:rPr>
              <a:t>Low accretion rates in the dying zone</a:t>
            </a:r>
          </a:p>
        </p:txBody>
      </p:sp>
      <p:sp>
        <p:nvSpPr>
          <p:cNvPr id="75782" name="TextBox 11"/>
          <p:cNvSpPr txBox="1">
            <a:spLocks noChangeArrowheads="1"/>
          </p:cNvSpPr>
          <p:nvPr/>
        </p:nvSpPr>
        <p:spPr bwMode="auto">
          <a:xfrm>
            <a:off x="5421312" y="6446837"/>
            <a:ext cx="4659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Young, Risaliti &amp; Elvis 2008, ApJ, 688,  128</a:t>
            </a:r>
          </a:p>
          <a:p>
            <a:pPr algn="r"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+ Young, et al., in prep.</a:t>
            </a:r>
          </a:p>
        </p:txBody>
      </p:sp>
      <p:sp>
        <p:nvSpPr>
          <p:cNvPr id="66567" name="Rectangle 9"/>
          <p:cNvSpPr>
            <a:spLocks noChangeArrowheads="1"/>
          </p:cNvSpPr>
          <p:nvPr/>
        </p:nvSpPr>
        <p:spPr bwMode="auto">
          <a:xfrm>
            <a:off x="468313" y="503238"/>
            <a:ext cx="91440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Monica Young, Boston University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PhD Thesis 2010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35112" y="1112837"/>
            <a:ext cx="7235826" cy="5333999"/>
            <a:chOff x="1839912" y="1265237"/>
            <a:chExt cx="7235826" cy="5333999"/>
          </a:xfrm>
        </p:grpSpPr>
        <p:grpSp>
          <p:nvGrpSpPr>
            <p:cNvPr id="67588" name="Group 9"/>
            <p:cNvGrpSpPr>
              <a:grpSpLocks/>
            </p:cNvGrpSpPr>
            <p:nvPr/>
          </p:nvGrpSpPr>
          <p:grpSpPr bwMode="auto">
            <a:xfrm>
              <a:off x="1839912" y="1265237"/>
              <a:ext cx="7235826" cy="5333999"/>
              <a:chOff x="315912" y="2636837"/>
              <a:chExt cx="5712354" cy="4306565"/>
            </a:xfrm>
          </p:grpSpPr>
          <p:pic>
            <p:nvPicPr>
              <p:cNvPr id="67592" name="Picture 11" descr="optSED_RQ_13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2941" t="9091" r="10588" b="46364"/>
              <a:stretch>
                <a:fillRect/>
              </a:stretch>
            </p:blipFill>
            <p:spPr bwMode="auto">
              <a:xfrm>
                <a:off x="315912" y="2636837"/>
                <a:ext cx="5712354" cy="4306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593" name="Rectangle 8"/>
              <p:cNvSpPr>
                <a:spLocks noChangeArrowheads="1"/>
              </p:cNvSpPr>
              <p:nvPr/>
            </p:nvSpPr>
            <p:spPr bwMode="auto">
              <a:xfrm>
                <a:off x="4368271" y="3611845"/>
                <a:ext cx="1512094" cy="251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500">
                    <a:solidFill>
                      <a:srgbClr val="000000"/>
                    </a:solidFill>
                    <a:latin typeface="Tahoma" charset="0"/>
                  </a:rPr>
                  <a:t>Typical quasar</a:t>
                </a:r>
              </a:p>
              <a:p>
                <a:pPr algn="ctr" eaLnBrk="0" hangingPunct="0"/>
                <a:r>
                  <a:rPr lang="en-US" sz="1500">
                    <a:solidFill>
                      <a:srgbClr val="000000"/>
                    </a:solidFill>
                    <a:latin typeface="Tahoma" charset="0"/>
                  </a:rPr>
                  <a:t>(Elvis+94)</a:t>
                </a:r>
              </a:p>
            </p:txBody>
          </p:sp>
          <p:sp>
            <p:nvSpPr>
              <p:cNvPr id="67594" name="Rectangle 8"/>
              <p:cNvSpPr>
                <a:spLocks noChangeArrowheads="1"/>
              </p:cNvSpPr>
              <p:nvPr/>
            </p:nvSpPr>
            <p:spPr bwMode="auto">
              <a:xfrm>
                <a:off x="3864239" y="5879747"/>
                <a:ext cx="1512094" cy="251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  <a:latin typeface="Tahoma" charset="0"/>
                  </a:rPr>
                  <a:t>Toy model</a:t>
                </a:r>
              </a:p>
            </p:txBody>
          </p:sp>
          <p:sp>
            <p:nvSpPr>
              <p:cNvPr id="67595" name="Freeform 17"/>
              <p:cNvSpPr>
                <a:spLocks/>
              </p:cNvSpPr>
              <p:nvPr/>
            </p:nvSpPr>
            <p:spPr bwMode="auto">
              <a:xfrm>
                <a:off x="1176073" y="4199819"/>
                <a:ext cx="4284266" cy="2099910"/>
              </a:xfrm>
              <a:custGeom>
                <a:avLst/>
                <a:gdLst>
                  <a:gd name="T0" fmla="*/ 0 w 2448"/>
                  <a:gd name="T1" fmla="*/ 2147483647 h 1200"/>
                  <a:gd name="T2" fmla="*/ 2147483647 w 2448"/>
                  <a:gd name="T3" fmla="*/ 2147483647 h 1200"/>
                  <a:gd name="T4" fmla="*/ 2147483647 w 2448"/>
                  <a:gd name="T5" fmla="*/ 2147483647 h 1200"/>
                  <a:gd name="T6" fmla="*/ 2147483647 w 2448"/>
                  <a:gd name="T7" fmla="*/ 2147483647 h 1200"/>
                  <a:gd name="T8" fmla="*/ 2147483647 w 2448"/>
                  <a:gd name="T9" fmla="*/ 2147483647 h 1200"/>
                  <a:gd name="T10" fmla="*/ 2147483647 w 2448"/>
                  <a:gd name="T11" fmla="*/ 0 h 1200"/>
                  <a:gd name="T12" fmla="*/ 2147483647 w 2448"/>
                  <a:gd name="T13" fmla="*/ 0 h 1200"/>
                  <a:gd name="T14" fmla="*/ 2147483647 w 2448"/>
                  <a:gd name="T15" fmla="*/ 0 h 1200"/>
                  <a:gd name="T16" fmla="*/ 2147483647 w 2448"/>
                  <a:gd name="T17" fmla="*/ 0 h 1200"/>
                  <a:gd name="T18" fmla="*/ 2147483647 w 2448"/>
                  <a:gd name="T19" fmla="*/ 2147483647 h 1200"/>
                  <a:gd name="T20" fmla="*/ 2147483647 w 2448"/>
                  <a:gd name="T21" fmla="*/ 2147483647 h 1200"/>
                  <a:gd name="T22" fmla="*/ 2147483647 w 2448"/>
                  <a:gd name="T23" fmla="*/ 2147483647 h 1200"/>
                  <a:gd name="T24" fmla="*/ 2147483647 w 2448"/>
                  <a:gd name="T25" fmla="*/ 2147483647 h 1200"/>
                  <a:gd name="T26" fmla="*/ 2147483647 w 2448"/>
                  <a:gd name="T27" fmla="*/ 2147483647 h 1200"/>
                  <a:gd name="T28" fmla="*/ 2147483647 w 2448"/>
                  <a:gd name="T29" fmla="*/ 2147483647 h 1200"/>
                  <a:gd name="T30" fmla="*/ 2147483647 w 2448"/>
                  <a:gd name="T31" fmla="*/ 2147483647 h 1200"/>
                  <a:gd name="T32" fmla="*/ 2147483647 w 2448"/>
                  <a:gd name="T33" fmla="*/ 2147483647 h 1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8"/>
                  <a:gd name="T52" fmla="*/ 0 h 1200"/>
                  <a:gd name="T53" fmla="*/ 2448 w 2448"/>
                  <a:gd name="T54" fmla="*/ 1200 h 12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8" h="1200">
                    <a:moveTo>
                      <a:pt x="0" y="624"/>
                    </a:moveTo>
                    <a:lnTo>
                      <a:pt x="192" y="480"/>
                    </a:lnTo>
                    <a:lnTo>
                      <a:pt x="480" y="288"/>
                    </a:lnTo>
                    <a:lnTo>
                      <a:pt x="624" y="192"/>
                    </a:lnTo>
                    <a:lnTo>
                      <a:pt x="864" y="96"/>
                    </a:lnTo>
                    <a:lnTo>
                      <a:pt x="1056" y="0"/>
                    </a:lnTo>
                    <a:lnTo>
                      <a:pt x="1152" y="0"/>
                    </a:lnTo>
                    <a:lnTo>
                      <a:pt x="1344" y="0"/>
                    </a:lnTo>
                    <a:lnTo>
                      <a:pt x="1488" y="0"/>
                    </a:lnTo>
                    <a:lnTo>
                      <a:pt x="1728" y="96"/>
                    </a:lnTo>
                    <a:lnTo>
                      <a:pt x="1872" y="240"/>
                    </a:lnTo>
                    <a:lnTo>
                      <a:pt x="2016" y="384"/>
                    </a:lnTo>
                    <a:lnTo>
                      <a:pt x="2112" y="528"/>
                    </a:lnTo>
                    <a:lnTo>
                      <a:pt x="2208" y="672"/>
                    </a:lnTo>
                    <a:lnTo>
                      <a:pt x="2304" y="864"/>
                    </a:lnTo>
                    <a:lnTo>
                      <a:pt x="2400" y="1056"/>
                    </a:lnTo>
                    <a:lnTo>
                      <a:pt x="2448" y="1200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00794" tIns="50397" rIns="100794" bIns="50397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01912" y="1265237"/>
              <a:ext cx="5943600" cy="430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Model NOT fit (only normalized)</a:t>
              </a: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592512" y="2713037"/>
              <a:ext cx="4762500" cy="1449917"/>
            </a:xfrm>
            <a:custGeom>
              <a:avLst/>
              <a:gdLst>
                <a:gd name="connsiteX0" fmla="*/ 0 w 4762500"/>
                <a:gd name="connsiteY0" fmla="*/ 1449917 h 1449917"/>
                <a:gd name="connsiteX1" fmla="*/ 647700 w 4762500"/>
                <a:gd name="connsiteY1" fmla="*/ 1119717 h 1449917"/>
                <a:gd name="connsiteX2" fmla="*/ 1054100 w 4762500"/>
                <a:gd name="connsiteY2" fmla="*/ 1043517 h 1449917"/>
                <a:gd name="connsiteX3" fmla="*/ 1435100 w 4762500"/>
                <a:gd name="connsiteY3" fmla="*/ 802217 h 1449917"/>
                <a:gd name="connsiteX4" fmla="*/ 1651000 w 4762500"/>
                <a:gd name="connsiteY4" fmla="*/ 510117 h 1449917"/>
                <a:gd name="connsiteX5" fmla="*/ 2019300 w 4762500"/>
                <a:gd name="connsiteY5" fmla="*/ 205317 h 1449917"/>
                <a:gd name="connsiteX6" fmla="*/ 2362200 w 4762500"/>
                <a:gd name="connsiteY6" fmla="*/ 52917 h 1449917"/>
                <a:gd name="connsiteX7" fmla="*/ 2832100 w 4762500"/>
                <a:gd name="connsiteY7" fmla="*/ 40217 h 1449917"/>
                <a:gd name="connsiteX8" fmla="*/ 3251200 w 4762500"/>
                <a:gd name="connsiteY8" fmla="*/ 2117 h 1449917"/>
                <a:gd name="connsiteX9" fmla="*/ 3505200 w 4762500"/>
                <a:gd name="connsiteY9" fmla="*/ 27517 h 1449917"/>
                <a:gd name="connsiteX10" fmla="*/ 3860800 w 4762500"/>
                <a:gd name="connsiteY10" fmla="*/ 167217 h 1449917"/>
                <a:gd name="connsiteX11" fmla="*/ 4762500 w 4762500"/>
                <a:gd name="connsiteY11" fmla="*/ 573617 h 14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500" h="1449917">
                  <a:moveTo>
                    <a:pt x="0" y="1449917"/>
                  </a:moveTo>
                  <a:cubicBezTo>
                    <a:pt x="236008" y="1318683"/>
                    <a:pt x="472017" y="1187450"/>
                    <a:pt x="647700" y="1119717"/>
                  </a:cubicBezTo>
                  <a:cubicBezTo>
                    <a:pt x="823383" y="1051984"/>
                    <a:pt x="922867" y="1096434"/>
                    <a:pt x="1054100" y="1043517"/>
                  </a:cubicBezTo>
                  <a:cubicBezTo>
                    <a:pt x="1185333" y="990600"/>
                    <a:pt x="1335617" y="891117"/>
                    <a:pt x="1435100" y="802217"/>
                  </a:cubicBezTo>
                  <a:cubicBezTo>
                    <a:pt x="1534583" y="713317"/>
                    <a:pt x="1553633" y="609600"/>
                    <a:pt x="1651000" y="510117"/>
                  </a:cubicBezTo>
                  <a:cubicBezTo>
                    <a:pt x="1748367" y="410634"/>
                    <a:pt x="1900767" y="281517"/>
                    <a:pt x="2019300" y="205317"/>
                  </a:cubicBezTo>
                  <a:cubicBezTo>
                    <a:pt x="2137833" y="129117"/>
                    <a:pt x="2226733" y="80434"/>
                    <a:pt x="2362200" y="52917"/>
                  </a:cubicBezTo>
                  <a:cubicBezTo>
                    <a:pt x="2497667" y="25400"/>
                    <a:pt x="2683933" y="48684"/>
                    <a:pt x="2832100" y="40217"/>
                  </a:cubicBezTo>
                  <a:cubicBezTo>
                    <a:pt x="2980267" y="31750"/>
                    <a:pt x="3139017" y="4234"/>
                    <a:pt x="3251200" y="2117"/>
                  </a:cubicBezTo>
                  <a:cubicBezTo>
                    <a:pt x="3363383" y="0"/>
                    <a:pt x="3403600" y="0"/>
                    <a:pt x="3505200" y="27517"/>
                  </a:cubicBezTo>
                  <a:cubicBezTo>
                    <a:pt x="3606800" y="55034"/>
                    <a:pt x="3651250" y="76200"/>
                    <a:pt x="3860800" y="167217"/>
                  </a:cubicBezTo>
                  <a:cubicBezTo>
                    <a:pt x="4070350" y="258234"/>
                    <a:pt x="4416425" y="415925"/>
                    <a:pt x="4762500" y="573617"/>
                  </a:cubicBez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</p:grp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068512" y="1265237"/>
            <a:ext cx="6096000" cy="1904999"/>
          </a:xfrm>
          <a:prstGeom prst="rect">
            <a:avLst/>
          </a:prstGeom>
          <a:solidFill>
            <a:srgbClr val="808080"/>
          </a:solidFill>
          <a:ln w="9525">
            <a:solidFill>
              <a:srgbClr val="668DB1"/>
            </a:solidFill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</a:rPr>
              <a:t>Low  </a:t>
            </a:r>
            <a:r>
              <a:rPr lang="en-US" sz="2800" dirty="0" err="1">
                <a:solidFill>
                  <a:srgbClr val="FFFFFF"/>
                </a:solidFill>
              </a:rPr>
              <a:t>mdot</a:t>
            </a:r>
            <a:r>
              <a:rPr lang="en-US" sz="2800" dirty="0">
                <a:solidFill>
                  <a:srgbClr val="FFFFFF"/>
                </a:solidFill>
              </a:rPr>
              <a:t>  </a:t>
            </a:r>
            <a:r>
              <a:rPr lang="en-US" sz="2800" dirty="0" err="1">
                <a:solidFill>
                  <a:srgbClr val="FFFFFF"/>
                </a:solidFill>
                <a:sym typeface="Wingdings" charset="2"/>
              </a:rPr>
              <a:t></a:t>
            </a:r>
            <a:r>
              <a:rPr lang="en-US" sz="2800" dirty="0" smtClean="0">
                <a:solidFill>
                  <a:srgbClr val="FFFFFF"/>
                </a:solidFill>
                <a:sym typeface="Wingdings" charset="2"/>
              </a:rPr>
              <a:t> low </a:t>
            </a:r>
            <a:r>
              <a:rPr lang="en-US" sz="2800" dirty="0">
                <a:solidFill>
                  <a:srgbClr val="FFFFFF"/>
                </a:solidFill>
                <a:sym typeface="Wingdings" charset="2"/>
              </a:rPr>
              <a:t>disk temperature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ym typeface="Wingdings" charset="2"/>
              </a:rPr>
              <a:t>	 </a:t>
            </a:r>
            <a:r>
              <a:rPr lang="en-US" sz="2800" dirty="0">
                <a:solidFill>
                  <a:srgbClr val="FFFFFF"/>
                </a:solidFill>
                <a:sym typeface="Wingdings" charset="2"/>
              </a:rPr>
              <a:t>T </a:t>
            </a:r>
            <a:r>
              <a:rPr lang="el-GR" sz="2800" dirty="0">
                <a:solidFill>
                  <a:srgbClr val="FFFFFF"/>
                </a:solidFill>
                <a:sym typeface="Wingdings" charset="2"/>
              </a:rPr>
              <a:t>α</a:t>
            </a:r>
            <a:r>
              <a:rPr lang="en-US" sz="2800" dirty="0">
                <a:solidFill>
                  <a:srgbClr val="FFFFFF"/>
                </a:solidFill>
                <a:sym typeface="Wingdings" charset="2"/>
              </a:rPr>
              <a:t> (</a:t>
            </a:r>
            <a:r>
              <a:rPr lang="en-US" sz="2800" dirty="0" err="1" smtClean="0">
                <a:solidFill>
                  <a:srgbClr val="FFFFFF"/>
                </a:solidFill>
                <a:sym typeface="Wingdings" charset="2"/>
              </a:rPr>
              <a:t>M</a:t>
            </a:r>
            <a:r>
              <a:rPr lang="en-US" sz="2800" baseline="-25000" dirty="0" err="1" smtClean="0">
                <a:solidFill>
                  <a:srgbClr val="FFFFFF"/>
                </a:solidFill>
                <a:sym typeface="Wingdings" charset="2"/>
              </a:rPr>
              <a:t>BH</a:t>
            </a:r>
            <a:r>
              <a:rPr lang="en-US" sz="2800" dirty="0" err="1" smtClean="0">
                <a:solidFill>
                  <a:srgbClr val="FFFFFF"/>
                </a:solidFill>
                <a:sym typeface="Wingdings" charset="2"/>
              </a:rPr>
              <a:t>.mdot</a:t>
            </a:r>
            <a:r>
              <a:rPr lang="en-US" sz="2800" dirty="0" smtClean="0">
                <a:solidFill>
                  <a:srgbClr val="FFFFFF"/>
                </a:solidFill>
                <a:sym typeface="Wingdings" charset="2"/>
              </a:rPr>
              <a:t>) </a:t>
            </a:r>
            <a:r>
              <a:rPr lang="en-US" sz="2800" baseline="30000" dirty="0" smtClean="0">
                <a:solidFill>
                  <a:srgbClr val="FFFFFF"/>
                </a:solidFill>
                <a:sym typeface="Wingdings" charset="2"/>
              </a:rPr>
              <a:t>-1</a:t>
            </a:r>
            <a:r>
              <a:rPr lang="en-US" sz="2800" baseline="30000" dirty="0">
                <a:solidFill>
                  <a:srgbClr val="FFFFFF"/>
                </a:solidFill>
                <a:sym typeface="Wingdings" charset="2"/>
              </a:rPr>
              <a:t>/4</a:t>
            </a:r>
            <a:endParaRPr lang="en-US" sz="2800" dirty="0" smtClean="0">
              <a:solidFill>
                <a:srgbClr val="FFFFFF"/>
              </a:solidFill>
              <a:sym typeface="Wingdings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How </a:t>
            </a:r>
            <a:r>
              <a:rPr lang="en-US" sz="2800" dirty="0">
                <a:solidFill>
                  <a:srgbClr val="FFFFFF"/>
                </a:solidFill>
              </a:rPr>
              <a:t>are emission lines </a:t>
            </a:r>
            <a:r>
              <a:rPr lang="en-US" sz="2800" dirty="0" smtClean="0">
                <a:solidFill>
                  <a:srgbClr val="FFFFFF"/>
                </a:solidFill>
              </a:rPr>
              <a:t>powered?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73112" y="1036637"/>
            <a:ext cx="8610600" cy="3716338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Highest </a:t>
            </a:r>
            <a:r>
              <a:rPr lang="en-GB" sz="2800" dirty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mass quasars at each </a:t>
            </a:r>
            <a:r>
              <a:rPr lang="en-GB" sz="2800" dirty="0" err="1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z</a:t>
            </a: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fail to reach </a:t>
            </a:r>
            <a:r>
              <a:rPr lang="en-GB" sz="2800" dirty="0" err="1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Eddington</a:t>
            </a: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 limit</a:t>
            </a:r>
          </a:p>
          <a:p>
            <a:pPr marL="1169988" lvl="1" indent="-322263" hangingPunct="0">
              <a:lnSpc>
                <a:spcPct val="95000"/>
              </a:lnSpc>
              <a:buClr>
                <a:srgbClr val="E6E6E6"/>
              </a:buClr>
              <a:buSzPct val="4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Quasars die off rapidly above a critical mass at each </a:t>
            </a:r>
            <a:r>
              <a:rPr lang="en-GB" sz="2800" dirty="0" err="1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z</a:t>
            </a:r>
            <a:endParaRPr lang="en-GB" sz="28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Death line moves down in mass toward present</a:t>
            </a:r>
          </a:p>
          <a:p>
            <a:pPr marL="1169988" lvl="1" indent="-322263" hangingPunct="0">
              <a:lnSpc>
                <a:spcPct val="95000"/>
              </a:lnSpc>
              <a:buClr>
                <a:srgbClr val="E6E6E6"/>
              </a:buClr>
              <a:buSzPct val="4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Starving the accretion disk may fit ‘dying quasars’</a:t>
            </a:r>
            <a:endParaRPr lang="en-GB" sz="2800" baseline="-25000" dirty="0" smtClean="0">
              <a:solidFill>
                <a:srgbClr val="FFFFFF"/>
              </a:solidFill>
              <a:ea typeface="MS Gothic" pitchFamily="49" charset="-128"/>
              <a:cs typeface="MS Gothic" pitchFamily="49" charset="-128"/>
            </a:endParaRP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7F7F7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  <a:t/>
            </a:r>
            <a:br>
              <a:rPr lang="en-GB" sz="2800" dirty="0" smtClean="0">
                <a:solidFill>
                  <a:srgbClr val="7F7F7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</a:br>
            <a:endParaRPr lang="en-GB" sz="2800" dirty="0">
              <a:solidFill>
                <a:srgbClr val="7F7F7F"/>
              </a:solidFill>
              <a:latin typeface="Times New Roman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First Clues to Quasar Death</a:t>
            </a:r>
            <a:endParaRPr lang="en-GB" sz="3600" dirty="0">
              <a:solidFill>
                <a:srgbClr val="FFFFFF"/>
              </a:solidFill>
              <a:latin typeface="Perpetua Titling MT" charset="0"/>
              <a:ea typeface="MS Gothic" pitchFamily="49" charset="-128"/>
              <a:cs typeface="MS Gothic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7"/>
            <a:ext cx="10080625" cy="762000"/>
          </a:xfrm>
        </p:spPr>
        <p:txBody>
          <a:bodyPr/>
          <a:lstStyle/>
          <a:p>
            <a:r>
              <a:rPr lang="en-US" dirty="0" smtClean="0"/>
              <a:t>Age 2: Early Rapid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0" y="0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Perpetua Titling MT" charset="0"/>
                <a:ea typeface="Perpetua Titling MT" charset="0"/>
                <a:cs typeface="Perpetua Titling MT" charset="0"/>
              </a:rPr>
              <a:t>Evolutionary Tracks for Individual Quasars</a:t>
            </a:r>
            <a:endParaRPr lang="en-US" sz="2800" dirty="0">
              <a:solidFill>
                <a:srgbClr val="FFFFFF"/>
              </a:solidFill>
              <a:latin typeface="Perpetua Titling MT" charset="0"/>
              <a:ea typeface="Perpetua Titling MT" charset="0"/>
              <a:cs typeface="Perpetua Titling MT" charset="0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1230312" y="6675437"/>
            <a:ext cx="8774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Steinhardt, Elvis &amp;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Amarie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2011 MNRAS in press, astro-ph/1103.4608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5779" name="Picture 2" descr="4paneltracks_me3.jpg"/>
          <p:cNvPicPr>
            <a:picLocks noChangeAspect="1"/>
          </p:cNvPicPr>
          <p:nvPr/>
        </p:nvPicPr>
        <p:blipFill>
          <a:blip r:embed="rId3" cstate="print">
            <a:lum bright="-34000" contrast="55000"/>
          </a:blip>
          <a:srcRect l="2499" t="2499" r="2499" b="2499"/>
          <a:stretch>
            <a:fillRect/>
          </a:stretch>
        </p:blipFill>
        <p:spPr bwMode="auto">
          <a:xfrm>
            <a:off x="1916112" y="579437"/>
            <a:ext cx="589986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24-Point Star 5"/>
          <p:cNvSpPr>
            <a:spLocks noChangeArrowheads="1"/>
          </p:cNvSpPr>
          <p:nvPr/>
        </p:nvSpPr>
        <p:spPr bwMode="auto">
          <a:xfrm>
            <a:off x="3128412" y="1832040"/>
            <a:ext cx="323280" cy="334027"/>
          </a:xfrm>
          <a:prstGeom prst="star24">
            <a:avLst>
              <a:gd name="adj" fmla="val 37500"/>
            </a:avLst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767375">
            <a:off x="4291881" y="3130769"/>
            <a:ext cx="1337584" cy="68564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MS Gothic" charset="-128"/>
              </a:rPr>
              <a:t>1,3Gyr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3345615" y="1670245"/>
            <a:ext cx="471450" cy="320110"/>
          </a:xfrm>
          <a:custGeom>
            <a:avLst/>
            <a:gdLst>
              <a:gd name="connsiteX0" fmla="*/ 0 w 444500"/>
              <a:gd name="connsiteY0" fmla="*/ 292100 h 292100"/>
              <a:gd name="connsiteX1" fmla="*/ 203200 w 444500"/>
              <a:gd name="connsiteY1" fmla="*/ 127000 h 292100"/>
              <a:gd name="connsiteX2" fmla="*/ 444500 w 444500"/>
              <a:gd name="connsiteY2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292100">
                <a:moveTo>
                  <a:pt x="0" y="292100"/>
                </a:moveTo>
                <a:cubicBezTo>
                  <a:pt x="64558" y="233891"/>
                  <a:pt x="129117" y="175683"/>
                  <a:pt x="203200" y="127000"/>
                </a:cubicBezTo>
                <a:cubicBezTo>
                  <a:pt x="277283" y="78317"/>
                  <a:pt x="444500" y="0"/>
                  <a:pt x="444500" y="0"/>
                </a:cubicBezTo>
              </a:path>
            </a:pathLst>
          </a:custGeom>
          <a:solidFill>
            <a:srgbClr val="00B8FF"/>
          </a:solidFill>
          <a:ln w="76200" cap="flat" cmpd="sng" algn="ctr">
            <a:solidFill>
              <a:srgbClr val="00C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201256" y="1711998"/>
            <a:ext cx="390630" cy="97425"/>
          </a:xfrm>
          <a:custGeom>
            <a:avLst/>
            <a:gdLst>
              <a:gd name="connsiteX0" fmla="*/ 0 w 368300"/>
              <a:gd name="connsiteY0" fmla="*/ 88900 h 88900"/>
              <a:gd name="connsiteX1" fmla="*/ 241300 w 368300"/>
              <a:gd name="connsiteY1" fmla="*/ 12700 h 88900"/>
              <a:gd name="connsiteX2" fmla="*/ 368300 w 368300"/>
              <a:gd name="connsiteY2" fmla="*/ 127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88900">
                <a:moveTo>
                  <a:pt x="0" y="88900"/>
                </a:moveTo>
                <a:cubicBezTo>
                  <a:pt x="89958" y="57150"/>
                  <a:pt x="179917" y="25400"/>
                  <a:pt x="241300" y="12700"/>
                </a:cubicBezTo>
                <a:cubicBezTo>
                  <a:pt x="302683" y="0"/>
                  <a:pt x="368300" y="12700"/>
                  <a:pt x="368300" y="12700"/>
                </a:cubicBezTo>
              </a:path>
            </a:pathLst>
          </a:custGeom>
          <a:solidFill>
            <a:srgbClr val="00B8FF"/>
          </a:solidFill>
          <a:ln w="76200" cap="flat" cmpd="sng" algn="ctr">
            <a:solidFill>
              <a:srgbClr val="00C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295546" y="1503231"/>
            <a:ext cx="646560" cy="208767"/>
          </a:xfrm>
          <a:custGeom>
            <a:avLst/>
            <a:gdLst>
              <a:gd name="connsiteX0" fmla="*/ 609600 w 609600"/>
              <a:gd name="connsiteY0" fmla="*/ 12700 h 190500"/>
              <a:gd name="connsiteX1" fmla="*/ 508000 w 609600"/>
              <a:gd name="connsiteY1" fmla="*/ 12700 h 190500"/>
              <a:gd name="connsiteX2" fmla="*/ 406400 w 609600"/>
              <a:gd name="connsiteY2" fmla="*/ 12700 h 190500"/>
              <a:gd name="connsiteX3" fmla="*/ 241300 w 609600"/>
              <a:gd name="connsiteY3" fmla="*/ 88900 h 190500"/>
              <a:gd name="connsiteX4" fmla="*/ 0 w 609600"/>
              <a:gd name="connsiteY4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190500">
                <a:moveTo>
                  <a:pt x="609600" y="12700"/>
                </a:moveTo>
                <a:lnTo>
                  <a:pt x="508000" y="12700"/>
                </a:lnTo>
                <a:cubicBezTo>
                  <a:pt x="474133" y="12700"/>
                  <a:pt x="450850" y="0"/>
                  <a:pt x="406400" y="12700"/>
                </a:cubicBezTo>
                <a:cubicBezTo>
                  <a:pt x="361950" y="25400"/>
                  <a:pt x="309033" y="59267"/>
                  <a:pt x="241300" y="88900"/>
                </a:cubicBezTo>
                <a:cubicBezTo>
                  <a:pt x="173567" y="118533"/>
                  <a:pt x="0" y="190500"/>
                  <a:pt x="0" y="190500"/>
                </a:cubicBezTo>
              </a:path>
            </a:pathLst>
          </a:custGeom>
          <a:noFill/>
          <a:ln w="76200" cap="flat" cmpd="sng" algn="ctr">
            <a:solidFill>
              <a:srgbClr val="00C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259891" y="4214304"/>
            <a:ext cx="377160" cy="206447"/>
          </a:xfrm>
          <a:custGeom>
            <a:avLst/>
            <a:gdLst>
              <a:gd name="connsiteX0" fmla="*/ 0 w 355600"/>
              <a:gd name="connsiteY0" fmla="*/ 10583 h 188383"/>
              <a:gd name="connsiteX1" fmla="*/ 127000 w 355600"/>
              <a:gd name="connsiteY1" fmla="*/ 10583 h 188383"/>
              <a:gd name="connsiteX2" fmla="*/ 279400 w 355600"/>
              <a:gd name="connsiteY2" fmla="*/ 74083 h 188383"/>
              <a:gd name="connsiteX3" fmla="*/ 355600 w 355600"/>
              <a:gd name="connsiteY3" fmla="*/ 188383 h 18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" h="188383">
                <a:moveTo>
                  <a:pt x="0" y="10583"/>
                </a:moveTo>
                <a:cubicBezTo>
                  <a:pt x="40216" y="5291"/>
                  <a:pt x="80433" y="0"/>
                  <a:pt x="127000" y="10583"/>
                </a:cubicBezTo>
                <a:cubicBezTo>
                  <a:pt x="173567" y="21166"/>
                  <a:pt x="241300" y="44450"/>
                  <a:pt x="279400" y="74083"/>
                </a:cubicBezTo>
                <a:cubicBezTo>
                  <a:pt x="317500" y="103716"/>
                  <a:pt x="355600" y="188383"/>
                  <a:pt x="355600" y="188383"/>
                </a:cubicBezTo>
              </a:path>
            </a:pathLst>
          </a:custGeom>
          <a:noFill/>
          <a:ln w="76200" cap="flat" cmpd="sng" algn="ctr">
            <a:solidFill>
              <a:srgbClr val="00C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911356" y="4379578"/>
            <a:ext cx="242460" cy="32475"/>
          </a:xfrm>
          <a:custGeom>
            <a:avLst/>
            <a:gdLst>
              <a:gd name="connsiteX0" fmla="*/ 0 w 228600"/>
              <a:gd name="connsiteY0" fmla="*/ 4233 h 29633"/>
              <a:gd name="connsiteX1" fmla="*/ 101600 w 228600"/>
              <a:gd name="connsiteY1" fmla="*/ 4233 h 29633"/>
              <a:gd name="connsiteX2" fmla="*/ 228600 w 228600"/>
              <a:gd name="connsiteY2" fmla="*/ 29633 h 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29633">
                <a:moveTo>
                  <a:pt x="0" y="4233"/>
                </a:moveTo>
                <a:cubicBezTo>
                  <a:pt x="31750" y="2116"/>
                  <a:pt x="63500" y="0"/>
                  <a:pt x="101600" y="4233"/>
                </a:cubicBezTo>
                <a:cubicBezTo>
                  <a:pt x="139700" y="8466"/>
                  <a:pt x="228600" y="29633"/>
                  <a:pt x="228600" y="29633"/>
                </a:cubicBezTo>
              </a:path>
            </a:pathLst>
          </a:custGeom>
          <a:solidFill>
            <a:srgbClr val="00B8FF"/>
          </a:solidFill>
          <a:ln w="76200" cap="flat" cmpd="sng" algn="ctr">
            <a:solidFill>
              <a:srgbClr val="00C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740056" y="4398135"/>
            <a:ext cx="202050" cy="139178"/>
          </a:xfrm>
          <a:custGeom>
            <a:avLst/>
            <a:gdLst>
              <a:gd name="connsiteX0" fmla="*/ 0 w 190500"/>
              <a:gd name="connsiteY0" fmla="*/ 0 h 127000"/>
              <a:gd name="connsiteX1" fmla="*/ 114300 w 190500"/>
              <a:gd name="connsiteY1" fmla="*/ 25400 h 127000"/>
              <a:gd name="connsiteX2" fmla="*/ 190500 w 190500"/>
              <a:gd name="connsiteY2" fmla="*/ 127000 h 127000"/>
              <a:gd name="connsiteX3" fmla="*/ 190500 w 190500"/>
              <a:gd name="connsiteY3" fmla="*/ 127000 h 127000"/>
              <a:gd name="connsiteX4" fmla="*/ 190500 w 190500"/>
              <a:gd name="connsiteY4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27000">
                <a:moveTo>
                  <a:pt x="0" y="0"/>
                </a:moveTo>
                <a:cubicBezTo>
                  <a:pt x="41275" y="2116"/>
                  <a:pt x="82550" y="4233"/>
                  <a:pt x="114300" y="25400"/>
                </a:cubicBezTo>
                <a:cubicBezTo>
                  <a:pt x="146050" y="46567"/>
                  <a:pt x="190500" y="127000"/>
                  <a:pt x="190500" y="127000"/>
                </a:cubicBezTo>
                <a:lnTo>
                  <a:pt x="190500" y="127000"/>
                </a:lnTo>
                <a:lnTo>
                  <a:pt x="190500" y="127000"/>
                </a:lnTo>
              </a:path>
            </a:pathLst>
          </a:custGeom>
          <a:noFill/>
          <a:ln w="76200" cap="flat" cmpd="sng" algn="ctr">
            <a:solidFill>
              <a:srgbClr val="00C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103746" y="4245039"/>
            <a:ext cx="202050" cy="501041"/>
          </a:xfrm>
          <a:custGeom>
            <a:avLst/>
            <a:gdLst>
              <a:gd name="connsiteX0" fmla="*/ 190500 w 190500"/>
              <a:gd name="connsiteY0" fmla="*/ 457200 h 457200"/>
              <a:gd name="connsiteX1" fmla="*/ 139700 w 190500"/>
              <a:gd name="connsiteY1" fmla="*/ 228600 h 457200"/>
              <a:gd name="connsiteX2" fmla="*/ 63500 w 190500"/>
              <a:gd name="connsiteY2" fmla="*/ 88900 h 457200"/>
              <a:gd name="connsiteX3" fmla="*/ 0 w 1905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457200">
                <a:moveTo>
                  <a:pt x="190500" y="457200"/>
                </a:moveTo>
                <a:cubicBezTo>
                  <a:pt x="175683" y="373591"/>
                  <a:pt x="160867" y="289983"/>
                  <a:pt x="139700" y="228600"/>
                </a:cubicBezTo>
                <a:cubicBezTo>
                  <a:pt x="118533" y="167217"/>
                  <a:pt x="86783" y="127000"/>
                  <a:pt x="63500" y="88900"/>
                </a:cubicBezTo>
                <a:cubicBezTo>
                  <a:pt x="40217" y="50800"/>
                  <a:pt x="0" y="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C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1031" y="1290744"/>
            <a:ext cx="78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B41"/>
                </a:solidFill>
              </a:rPr>
              <a:t>Initial</a:t>
            </a:r>
          </a:p>
          <a:p>
            <a:r>
              <a:rPr lang="en-US" dirty="0" smtClean="0">
                <a:solidFill>
                  <a:srgbClr val="FF3B41"/>
                </a:solidFill>
              </a:rPr>
              <a:t>Mass</a:t>
            </a:r>
            <a:endParaRPr lang="en-US" dirty="0">
              <a:solidFill>
                <a:srgbClr val="FF3B4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>
            <a:off x="1801018" y="3513137"/>
            <a:ext cx="5410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0" y="0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Perpetua Titling MT" charset="0"/>
                <a:ea typeface="Perpetua Titling MT" charset="0"/>
                <a:cs typeface="Perpetua Titling MT" charset="0"/>
              </a:rPr>
              <a:t>Tightly Constrained tracks</a:t>
            </a:r>
            <a:endParaRPr lang="en-US" sz="2800" dirty="0">
              <a:solidFill>
                <a:srgbClr val="FFFFFF"/>
              </a:solidFill>
              <a:latin typeface="Perpetua Titling MT" charset="0"/>
              <a:ea typeface="Perpetua Titling MT" charset="0"/>
              <a:cs typeface="Perpetua Titling MT" charset="0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2449512" y="6610905"/>
            <a:ext cx="7631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Steinhardt, Elvis &amp;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Amarie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2011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MNRAS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in press, astro-ph/1103.4608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 descr="BHtracks.jpg"/>
          <p:cNvPicPr>
            <a:picLocks noChangeAspect="1"/>
          </p:cNvPicPr>
          <p:nvPr/>
        </p:nvPicPr>
        <p:blipFill>
          <a:blip r:embed="rId3" cstate="print">
            <a:lum/>
          </a:blip>
          <a:srcRect l="51181"/>
          <a:stretch>
            <a:fillRect/>
          </a:stretch>
        </p:blipFill>
        <p:spPr>
          <a:xfrm>
            <a:off x="5192712" y="808037"/>
            <a:ext cx="4724400" cy="4483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6312" y="4770437"/>
            <a:ext cx="85717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Time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11483" y="2631808"/>
            <a:ext cx="91999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Mass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6645" y="1275417"/>
            <a:ext cx="110586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 20%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24-Point Star 5"/>
          <p:cNvSpPr>
            <a:spLocks noChangeArrowheads="1"/>
          </p:cNvSpPr>
          <p:nvPr/>
        </p:nvSpPr>
        <p:spPr bwMode="auto">
          <a:xfrm>
            <a:off x="6030912" y="4313237"/>
            <a:ext cx="304800" cy="304800"/>
          </a:xfrm>
          <a:prstGeom prst="star24">
            <a:avLst>
              <a:gd name="adj" fmla="val 37500"/>
            </a:avLst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ea typeface="MS Gothic" pitchFamily="49" charset="-128"/>
              <a:cs typeface="MS Gothic" pitchFamily="49" charset="-12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39712" y="808037"/>
            <a:ext cx="4980432" cy="4500265"/>
            <a:chOff x="392112" y="1265237"/>
            <a:chExt cx="4980432" cy="4500265"/>
          </a:xfrm>
        </p:grpSpPr>
        <p:pic>
          <p:nvPicPr>
            <p:cNvPr id="10" name="Picture 9" descr="BHtracks.jpg"/>
            <p:cNvPicPr>
              <a:picLocks noChangeAspect="1"/>
            </p:cNvPicPr>
            <p:nvPr/>
          </p:nvPicPr>
          <p:blipFill>
            <a:blip r:embed="rId3" cstate="print"/>
            <a:srcRect r="51969"/>
            <a:stretch>
              <a:fillRect/>
            </a:stretch>
          </p:blipFill>
          <p:spPr>
            <a:xfrm>
              <a:off x="392112" y="1265237"/>
              <a:ext cx="4648200" cy="44836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525712" y="5303837"/>
              <a:ext cx="91999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Mass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204941" y="3310091"/>
              <a:ext cx="165577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Luminosity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30312" y="1722437"/>
              <a:ext cx="110586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400" dirty="0" smtClean="0">
                  <a:solidFill>
                    <a:srgbClr val="000000"/>
                  </a:solidFill>
                </a:rPr>
                <a:t> 20%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511300" y="3619500"/>
              <a:ext cx="3098800" cy="1117600"/>
            </a:xfrm>
            <a:custGeom>
              <a:avLst/>
              <a:gdLst>
                <a:gd name="connsiteX0" fmla="*/ 3098800 w 3098800"/>
                <a:gd name="connsiteY0" fmla="*/ 76200 h 1117600"/>
                <a:gd name="connsiteX1" fmla="*/ 2857500 w 3098800"/>
                <a:gd name="connsiteY1" fmla="*/ 12700 h 1117600"/>
                <a:gd name="connsiteX2" fmla="*/ 2667000 w 3098800"/>
                <a:gd name="connsiteY2" fmla="*/ 12700 h 1117600"/>
                <a:gd name="connsiteX3" fmla="*/ 2514600 w 3098800"/>
                <a:gd name="connsiteY3" fmla="*/ 12700 h 1117600"/>
                <a:gd name="connsiteX4" fmla="*/ 2108200 w 3098800"/>
                <a:gd name="connsiteY4" fmla="*/ 88900 h 1117600"/>
                <a:gd name="connsiteX5" fmla="*/ 1752600 w 3098800"/>
                <a:gd name="connsiteY5" fmla="*/ 215900 h 1117600"/>
                <a:gd name="connsiteX6" fmla="*/ 1358900 w 3098800"/>
                <a:gd name="connsiteY6" fmla="*/ 381000 h 1117600"/>
                <a:gd name="connsiteX7" fmla="*/ 863600 w 3098800"/>
                <a:gd name="connsiteY7" fmla="*/ 635000 h 1117600"/>
                <a:gd name="connsiteX8" fmla="*/ 0 w 3098800"/>
                <a:gd name="connsiteY8" fmla="*/ 1117600 h 1117600"/>
                <a:gd name="connsiteX9" fmla="*/ 0 w 3098800"/>
                <a:gd name="connsiteY9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8800" h="1117600">
                  <a:moveTo>
                    <a:pt x="3098800" y="76200"/>
                  </a:moveTo>
                  <a:cubicBezTo>
                    <a:pt x="3014133" y="49741"/>
                    <a:pt x="2929467" y="23283"/>
                    <a:pt x="2857500" y="12700"/>
                  </a:cubicBezTo>
                  <a:cubicBezTo>
                    <a:pt x="2785533" y="2117"/>
                    <a:pt x="2667000" y="12700"/>
                    <a:pt x="2667000" y="12700"/>
                  </a:cubicBezTo>
                  <a:cubicBezTo>
                    <a:pt x="2609850" y="12700"/>
                    <a:pt x="2607733" y="0"/>
                    <a:pt x="2514600" y="12700"/>
                  </a:cubicBezTo>
                  <a:cubicBezTo>
                    <a:pt x="2421467" y="25400"/>
                    <a:pt x="2235200" y="55033"/>
                    <a:pt x="2108200" y="88900"/>
                  </a:cubicBezTo>
                  <a:cubicBezTo>
                    <a:pt x="1981200" y="122767"/>
                    <a:pt x="1877483" y="167217"/>
                    <a:pt x="1752600" y="215900"/>
                  </a:cubicBezTo>
                  <a:cubicBezTo>
                    <a:pt x="1627717" y="264583"/>
                    <a:pt x="1507067" y="311150"/>
                    <a:pt x="1358900" y="381000"/>
                  </a:cubicBezTo>
                  <a:cubicBezTo>
                    <a:pt x="1210733" y="450850"/>
                    <a:pt x="1090083" y="512233"/>
                    <a:pt x="863600" y="635000"/>
                  </a:cubicBezTo>
                  <a:cubicBezTo>
                    <a:pt x="637117" y="757767"/>
                    <a:pt x="0" y="1117600"/>
                    <a:pt x="0" y="1117600"/>
                  </a:cubicBezTo>
                  <a:lnTo>
                    <a:pt x="0" y="111760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18" name="24-Point Star 5"/>
            <p:cNvSpPr>
              <a:spLocks noChangeArrowheads="1"/>
            </p:cNvSpPr>
            <p:nvPr/>
          </p:nvSpPr>
          <p:spPr bwMode="auto">
            <a:xfrm>
              <a:off x="1382712" y="4541837"/>
              <a:ext cx="304800" cy="304800"/>
            </a:xfrm>
            <a:prstGeom prst="star24">
              <a:avLst>
                <a:gd name="adj" fmla="val 37500"/>
              </a:avLst>
            </a:prstGeom>
            <a:solidFill>
              <a:srgbClr val="FF0000">
                <a:alpha val="5294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ea typeface="MS Gothic" pitchFamily="49" charset="-128"/>
                <a:cs typeface="MS Gothic" pitchFamily="49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83112" y="3246437"/>
              <a:ext cx="493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M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0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83112" y="2789237"/>
              <a:ext cx="351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16A1"/>
                  </a:solidFill>
                </a:rPr>
                <a:t>t</a:t>
              </a:r>
              <a:r>
                <a:rPr lang="en-US" sz="2000" baseline="-25000" dirty="0" smtClean="0">
                  <a:solidFill>
                    <a:srgbClr val="FF16A1"/>
                  </a:solidFill>
                </a:rPr>
                <a:t>0</a:t>
              </a:r>
              <a:endParaRPr lang="en-US" sz="2000" baseline="-25000" dirty="0">
                <a:solidFill>
                  <a:srgbClr val="FF16A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9312" y="4922837"/>
              <a:ext cx="34646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a</a:t>
              </a:r>
              <a:endParaRPr lang="en-US" sz="2000" baseline="-25000" dirty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59312" y="4541837"/>
              <a:ext cx="32573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k</a:t>
              </a:r>
              <a:endParaRPr lang="en-US" sz="2000" baseline="-25000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4" name="Up-Down Arrow 23"/>
            <p:cNvSpPr/>
            <p:nvPr/>
          </p:nvSpPr>
          <p:spPr bwMode="auto">
            <a:xfrm>
              <a:off x="4964112" y="3170237"/>
              <a:ext cx="408432" cy="1600200"/>
            </a:xfrm>
            <a:prstGeom prst="up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648642" y="3790508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0.5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dex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Up-Down Arrow 26"/>
          <p:cNvSpPr/>
          <p:nvPr/>
        </p:nvSpPr>
        <p:spPr bwMode="auto">
          <a:xfrm>
            <a:off x="9612312" y="1722437"/>
            <a:ext cx="304800" cy="914400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4512" y="560863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k</a:t>
            </a:r>
            <a:r>
              <a:rPr lang="en-US" sz="28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=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L/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  <a:cs typeface="Symbol" charset="2"/>
              </a:rPr>
              <a:t>mdot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= </a:t>
            </a:r>
            <a:r>
              <a:rPr lang="en-US" sz="28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e</a:t>
            </a:r>
            <a:r>
              <a:rPr lang="en-US" sz="28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/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lifetime</a:t>
            </a:r>
            <a:endParaRPr lang="en-US" sz="2400" baseline="-25000" dirty="0">
              <a:solidFill>
                <a:srgbClr val="FFFFFF"/>
              </a:solidFill>
              <a:latin typeface="+mj-lt"/>
              <a:cs typeface="Symbol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0" y="0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Perpetua Titling MT" charset="0"/>
                <a:ea typeface="Perpetua Titling MT" charset="0"/>
                <a:cs typeface="Perpetua Titling MT" charset="0"/>
              </a:rPr>
              <a:t>A Single Track for all SMBH?</a:t>
            </a:r>
            <a:endParaRPr lang="en-US" sz="2800" dirty="0">
              <a:solidFill>
                <a:srgbClr val="FFFFFF"/>
              </a:solidFill>
              <a:latin typeface="Perpetua Titling MT" charset="0"/>
              <a:ea typeface="Perpetua Titling MT" charset="0"/>
              <a:cs typeface="Perpetua Titling MT" charset="0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2460626" y="6687105"/>
            <a:ext cx="7619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Steinhardt, Elvis &amp;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Amarie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2011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MNRAS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in press, astro-ph/1103.4608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9912" y="579437"/>
            <a:ext cx="6248400" cy="6150462"/>
          </a:xfrm>
          <a:prstGeom prst="rect">
            <a:avLst/>
          </a:prstGeom>
        </p:spPr>
      </p:pic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468312" y="1112838"/>
            <a:ext cx="9220199" cy="1031051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err="1" smtClean="0">
                <a:solidFill>
                  <a:schemeClr val="accent3"/>
                </a:solidFill>
                <a:latin typeface="Symbol" charset="2"/>
                <a:cs typeface="Symbol" charset="2"/>
              </a:rPr>
              <a:t>k</a:t>
            </a:r>
            <a:r>
              <a:rPr lang="en-US" sz="2400" dirty="0" smtClean="0">
                <a:solidFill>
                  <a:schemeClr val="accent3"/>
                </a:solidFill>
              </a:rPr>
              <a:t> small: non-luminous growth dominates, but  anti-</a:t>
            </a:r>
            <a:r>
              <a:rPr lang="en-US" sz="2400" dirty="0" err="1" smtClean="0">
                <a:solidFill>
                  <a:schemeClr val="accent3"/>
                </a:solidFill>
              </a:rPr>
              <a:t>Soltan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err="1" smtClean="0">
                <a:solidFill>
                  <a:schemeClr val="accent3"/>
                </a:solidFill>
                <a:latin typeface="Symbol" charset="2"/>
                <a:cs typeface="Symbol" charset="2"/>
              </a:rPr>
              <a:t>k</a:t>
            </a:r>
            <a:r>
              <a:rPr lang="en-US" sz="2400" dirty="0" smtClean="0">
                <a:solidFill>
                  <a:schemeClr val="accent3"/>
                </a:solidFill>
              </a:rPr>
              <a:t> large: slow growth, smaller turn-off masses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74299" y="351822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k</a:t>
            </a:r>
            <a:r>
              <a:rPr lang="en-US" sz="28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=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L/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  <a:cs typeface="Symbol" charset="2"/>
              </a:rPr>
              <a:t>mdot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= </a:t>
            </a:r>
            <a:r>
              <a:rPr lang="en-US" sz="28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e</a:t>
            </a:r>
            <a:r>
              <a:rPr lang="en-US" sz="28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/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lifetime</a:t>
            </a:r>
            <a:endParaRPr lang="en-US" sz="2400" baseline="-25000" dirty="0">
              <a:solidFill>
                <a:srgbClr val="FFFFFF"/>
              </a:solidFill>
              <a:latin typeface="+mj-lt"/>
              <a:cs typeface="Symbol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8240712" y="4999037"/>
            <a:ext cx="18288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3"/>
                </a:solidFill>
              </a:rPr>
              <a:t>: &gt;0.2dex from boundary </a:t>
            </a:r>
          </a:p>
          <a:p>
            <a:pPr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3"/>
                </a:solidFill>
              </a:rPr>
              <a:t> Interpolation issues</a:t>
            </a: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2536826" y="6675437"/>
            <a:ext cx="7543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Steinhardt, Elvis &amp;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Amarie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2010 MNRAS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in press, astro-ph/1103.4608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87512" y="655637"/>
            <a:ext cx="6477000" cy="6019800"/>
            <a:chOff x="1306512" y="655637"/>
            <a:chExt cx="6477000" cy="6019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lum bright="-43000" contrast="100000"/>
            </a:blip>
            <a:srcRect l="3896" t="2395" r="6494" b="3020"/>
            <a:stretch>
              <a:fillRect/>
            </a:stretch>
          </p:blipFill>
          <p:spPr>
            <a:xfrm>
              <a:off x="1306512" y="655637"/>
              <a:ext cx="6477000" cy="6019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51338" y="950498"/>
              <a:ext cx="2439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3366FF"/>
                  </a:solidFill>
                </a:rPr>
                <a:t>MgII</a:t>
              </a:r>
              <a:r>
                <a:rPr lang="en-US" dirty="0" smtClean="0">
                  <a:solidFill>
                    <a:srgbClr val="3366FF"/>
                  </a:solidFill>
                </a:rPr>
                <a:t> masses only</a:t>
              </a:r>
            </a:p>
            <a:p>
              <a:r>
                <a:rPr lang="en-US" dirty="0" err="1" smtClean="0">
                  <a:solidFill>
                    <a:srgbClr val="3366FF"/>
                  </a:solidFill>
                </a:rPr>
                <a:t>z</a:t>
              </a:r>
              <a:r>
                <a:rPr lang="en-US" dirty="0" smtClean="0">
                  <a:solidFill>
                    <a:srgbClr val="3366FF"/>
                  </a:solidFill>
                </a:rPr>
                <a:t>&gt;0.8, t</a:t>
              </a:r>
              <a:r>
                <a:rPr lang="en-US" baseline="-25000" dirty="0" smtClean="0">
                  <a:solidFill>
                    <a:srgbClr val="3366FF"/>
                  </a:solidFill>
                </a:rPr>
                <a:t>0</a:t>
              </a:r>
              <a:r>
                <a:rPr lang="en-US" dirty="0" smtClean="0">
                  <a:solidFill>
                    <a:srgbClr val="3366FF"/>
                  </a:solidFill>
                </a:rPr>
                <a:t> &lt; 6 </a:t>
              </a:r>
              <a:r>
                <a:rPr lang="en-US" dirty="0" err="1" smtClean="0">
                  <a:solidFill>
                    <a:srgbClr val="3366FF"/>
                  </a:solidFill>
                </a:rPr>
                <a:t>Gyr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45208" y="5436804"/>
              <a:ext cx="332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No exponential solutions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06512" y="1046817"/>
            <a:ext cx="7239000" cy="52322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Invert to give SMBH Initial Mass Function?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840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solidFill>
                  <a:srgbClr val="FFFFFF"/>
                </a:solidFill>
                <a:latin typeface="Perpetua Titling MT"/>
                <a:cs typeface="Perpetua Titling MT"/>
              </a:rPr>
              <a:t>A single track for ALL Quasars ?</a:t>
            </a:r>
            <a:endParaRPr lang="en-US" sz="2700" dirty="0">
              <a:latin typeface="Perpetua Titling MT"/>
              <a:cs typeface="Perpetua Titling M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44512" y="1036637"/>
            <a:ext cx="8915400" cy="281940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27038" indent="-322263" hangingPunct="0">
              <a:lnSpc>
                <a:spcPct val="95000"/>
              </a:lnSpc>
              <a:spcAft>
                <a:spcPts val="1800"/>
              </a:spcAft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Quasars must stay within M,L locus</a:t>
            </a:r>
          </a:p>
          <a:p>
            <a:pPr marL="427038" indent="-322263" hangingPunct="0">
              <a:lnSpc>
                <a:spcPct val="95000"/>
              </a:lnSpc>
              <a:spcAft>
                <a:spcPts val="1800"/>
              </a:spcAft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Simple evolutionary tracks can achieve this</a:t>
            </a:r>
          </a:p>
          <a:p>
            <a:pPr marL="427038" indent="-322263" hangingPunct="0">
              <a:lnSpc>
                <a:spcPct val="95000"/>
              </a:lnSpc>
              <a:spcAft>
                <a:spcPts val="1800"/>
              </a:spcAft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A single evolutionary track for all quasars is allowed</a:t>
            </a:r>
          </a:p>
          <a:p>
            <a:pPr marL="427038" indent="-322263" hangingPunct="0">
              <a:lnSpc>
                <a:spcPct val="95000"/>
              </a:lnSpc>
              <a:spcAft>
                <a:spcPts val="1800"/>
              </a:spcAft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MS Gothic" pitchFamily="49" charset="-128"/>
                <a:cs typeface="MS Gothic" pitchFamily="49" charset="-128"/>
              </a:rPr>
              <a:t>Invert to get SMBH IMF?</a:t>
            </a:r>
          </a:p>
          <a:p>
            <a:pPr marL="427038" indent="-322263" hangingPunct="0">
              <a:lnSpc>
                <a:spcPct val="95000"/>
              </a:lnSpc>
              <a:buClr>
                <a:srgbClr val="E6E6E6"/>
              </a:buClr>
              <a:buSzPct val="4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7F7F7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  <a:t/>
            </a:r>
            <a:br>
              <a:rPr lang="en-GB" sz="2800" dirty="0" smtClean="0">
                <a:solidFill>
                  <a:srgbClr val="7F7F7F"/>
                </a:solidFill>
                <a:latin typeface="Times New Roman" charset="0"/>
                <a:ea typeface="MS Gothic" pitchFamily="49" charset="-128"/>
                <a:cs typeface="MS Gothic" pitchFamily="49" charset="-128"/>
              </a:rPr>
            </a:br>
            <a:endParaRPr lang="en-GB" sz="2800" dirty="0">
              <a:solidFill>
                <a:srgbClr val="7F7F7F"/>
              </a:solidFill>
              <a:latin typeface="Times New Roman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First Clues to Quasar Initial growth</a:t>
            </a:r>
            <a:endParaRPr lang="en-GB" sz="3600" dirty="0">
              <a:solidFill>
                <a:srgbClr val="FFFFFF"/>
              </a:solidFill>
              <a:latin typeface="Perpetua Titling MT" charset="0"/>
              <a:ea typeface="MS Gothic" pitchFamily="49" charset="-128"/>
              <a:cs typeface="MS Gothic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10080625" cy="990599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dirty="0" smtClean="0">
                <a:latin typeface="Perpetua Titling MT" charset="0"/>
              </a:rPr>
              <a:t>The 7 Ages of </a:t>
            </a:r>
            <a:r>
              <a:rPr lang="en-US" sz="2800" dirty="0" err="1" smtClean="0">
                <a:latin typeface="Perpetua Titling MT" charset="0"/>
              </a:rPr>
              <a:t>Supermassive</a:t>
            </a:r>
            <a:r>
              <a:rPr lang="en-US" sz="2800" dirty="0" smtClean="0">
                <a:latin typeface="Perpetua Titling MT" charset="0"/>
              </a:rPr>
              <a:t> Black Holes:</a:t>
            </a:r>
            <a:r>
              <a:rPr lang="en-US" dirty="0" smtClean="0">
                <a:latin typeface="Perpetua Titling MT" charset="0"/>
              </a:rPr>
              <a:t/>
            </a:r>
            <a:br>
              <a:rPr lang="en-US" dirty="0" smtClean="0">
                <a:latin typeface="Perpetua Titling MT" charset="0"/>
              </a:rPr>
            </a:br>
            <a:r>
              <a:rPr lang="en-US" dirty="0" smtClean="0">
                <a:latin typeface="Perpetua Titling MT" charset="0"/>
              </a:rPr>
              <a:t>What have we learned?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2" y="1116012"/>
            <a:ext cx="4572000" cy="5407025"/>
          </a:xfrm>
        </p:spPr>
        <p:txBody>
          <a:bodyPr/>
          <a:lstStyle/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Birth</a:t>
            </a: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Rapid growth </a:t>
            </a:r>
            <a:endParaRPr lang="en-US" sz="2400" dirty="0" smtClean="0">
              <a:solidFill>
                <a:srgbClr val="FFFFFF"/>
              </a:solidFill>
              <a:latin typeface="+mj-lt"/>
            </a:endParaRP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Merger growth</a:t>
            </a: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Quasar growth </a:t>
            </a:r>
            <a:endParaRPr lang="en-US" sz="2400" dirty="0" smtClean="0">
              <a:solidFill>
                <a:srgbClr val="FFFFFF"/>
              </a:solidFill>
              <a:latin typeface="+mj-lt"/>
            </a:endParaRP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Radio Mode </a:t>
            </a: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Quasar Death</a:t>
            </a:r>
          </a:p>
          <a:p>
            <a:pPr marL="514350" indent="-514350" eaLnBrk="1" hangingPunct="1">
              <a:spcAft>
                <a:spcPts val="1800"/>
              </a:spcAft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Quiescence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30712" y="1039812"/>
            <a:ext cx="3810000" cy="4043362"/>
            <a:chOff x="5421312" y="731837"/>
            <a:chExt cx="3810000" cy="4043362"/>
          </a:xfrm>
        </p:grpSpPr>
        <p:sp>
          <p:nvSpPr>
            <p:cNvPr id="8" name="TextBox 7"/>
            <p:cNvSpPr txBox="1"/>
            <p:nvPr/>
          </p:nvSpPr>
          <p:spPr>
            <a:xfrm>
              <a:off x="5497512" y="731837"/>
              <a:ext cx="170338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-111" charset="0"/>
                  <a:ea typeface="Arial" pitchFamily="-111" charset="0"/>
                  <a:cs typeface="Arial" pitchFamily="-111" charset="0"/>
                </a:rPr>
                <a:t>Ignorant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21312" y="2560637"/>
              <a:ext cx="3810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-111" charset="0"/>
                  <a:ea typeface="Arial" pitchFamily="-111" charset="0"/>
                  <a:cs typeface="Arial" pitchFamily="-111" charset="0"/>
                </a:rPr>
                <a:t>Think we know </a:t>
              </a:r>
              <a:r>
                <a: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-111" charset="0"/>
                  <a:ea typeface="Arial" pitchFamily="-111" charset="0"/>
                  <a:cs typeface="Arial" pitchFamily="-111" charset="0"/>
                </a:rPr>
                <a:t>quite a bit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97512" y="1417637"/>
              <a:ext cx="1905000" cy="461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-111" charset="0"/>
                  <a:ea typeface="Arial" pitchFamily="-111" charset="0"/>
                  <a:cs typeface="Arial" pitchFamily="-111" charset="0"/>
                </a:rPr>
                <a:t>No data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7512" y="3779837"/>
              <a:ext cx="1703387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-111" charset="0"/>
                  <a:ea typeface="Arial" pitchFamily="-111" charset="0"/>
                  <a:cs typeface="Arial" pitchFamily="-111" charset="0"/>
                </a:rPr>
                <a:t>Ignorant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97512" y="4313237"/>
              <a:ext cx="22098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-111" charset="0"/>
                  <a:ea typeface="Arial" pitchFamily="-111" charset="0"/>
                  <a:cs typeface="Arial" pitchFamily="-111" charset="0"/>
                </a:rPr>
                <a:t>Know a little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97512" y="1951037"/>
              <a:ext cx="22098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-111" charset="0"/>
                  <a:ea typeface="Arial" pitchFamily="-111" charset="0"/>
                  <a:cs typeface="Arial" pitchFamily="-111" charset="0"/>
                </a:rPr>
                <a:t>Know a little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7512" y="3246437"/>
              <a:ext cx="22098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-111" charset="0"/>
                  <a:ea typeface="Arial" pitchFamily="-111" charset="0"/>
                  <a:cs typeface="Arial" pitchFamily="-111" charset="0"/>
                </a:rPr>
                <a:t>Know a little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30712" y="1722437"/>
            <a:ext cx="3440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Initial Mass Function?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430711" y="2865437"/>
            <a:ext cx="5649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 ≠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</a:t>
            </a:r>
            <a:r>
              <a:rPr lang="en-US" sz="2400" b="1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edd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; knows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z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; standard candle?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0712" y="4084637"/>
            <a:ext cx="4811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Rapid, coordinated; starvation?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750" y="5608637"/>
            <a:ext cx="7948385" cy="523220"/>
          </a:xfrm>
          <a:prstGeom prst="rect">
            <a:avLst/>
          </a:prstGeom>
          <a:noFill/>
          <a:ln>
            <a:solidFill>
              <a:srgbClr val="00C6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Quasar Mass-Luminosity Plane is a valuable tool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7" grpId="0"/>
      <p:bldP spid="18" grpId="0"/>
      <p:bldP spid="19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688513" cy="762000"/>
          </a:xfrm>
        </p:spPr>
        <p:txBody>
          <a:bodyPr/>
          <a:lstStyle/>
          <a:p>
            <a:pPr algn="r"/>
            <a:r>
              <a:rPr lang="en-US" smtClean="0">
                <a:latin typeface="Perpetua Titling MT" charset="0"/>
              </a:rPr>
              <a:t>The Seven ages of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" y="46038"/>
            <a:ext cx="5486400" cy="6781800"/>
          </a:xfrm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	</a:t>
            </a:r>
            <a:r>
              <a:rPr lang="en-US" sz="1800" dirty="0" smtClean="0"/>
              <a:t>All the world's a </a:t>
            </a:r>
            <a:r>
              <a:rPr lang="en-US" sz="1800" dirty="0" err="1" smtClean="0"/>
              <a:t>stage, And</a:t>
            </a:r>
            <a:r>
              <a:rPr lang="en-US" sz="1800" dirty="0" smtClean="0"/>
              <a:t> all the men and women merely </a:t>
            </a:r>
            <a:r>
              <a:rPr lang="en-US" sz="1800" dirty="0" err="1" smtClean="0"/>
              <a:t>players; They</a:t>
            </a:r>
            <a:r>
              <a:rPr lang="en-US" sz="1800" dirty="0" smtClean="0"/>
              <a:t> have their exits and their </a:t>
            </a:r>
            <a:r>
              <a:rPr lang="en-US" sz="1800" dirty="0" err="1" smtClean="0"/>
              <a:t>entrances; And</a:t>
            </a:r>
            <a:r>
              <a:rPr lang="en-US" sz="1800" dirty="0" smtClean="0"/>
              <a:t> one man in his time plays many </a:t>
            </a:r>
            <a:r>
              <a:rPr lang="en-US" sz="1800" dirty="0" err="1" smtClean="0"/>
              <a:t>parts, His</a:t>
            </a:r>
            <a:r>
              <a:rPr lang="en-US" sz="1800" dirty="0" smtClean="0"/>
              <a:t> acts being seven ages. At first the </a:t>
            </a:r>
            <a:r>
              <a:rPr lang="en-US" sz="1800" dirty="0" err="1" smtClean="0"/>
              <a:t>infant, Mewling</a:t>
            </a:r>
            <a:r>
              <a:rPr lang="en-US" sz="1800" dirty="0" smtClean="0"/>
              <a:t> and puking in the nurse's </a:t>
            </a:r>
            <a:r>
              <a:rPr lang="en-US" sz="1800" dirty="0" err="1" smtClean="0"/>
              <a:t>arms; And</a:t>
            </a:r>
            <a:r>
              <a:rPr lang="en-US" sz="1800" dirty="0" smtClean="0"/>
              <a:t> then the whining school-boy, with his </a:t>
            </a:r>
            <a:r>
              <a:rPr lang="en-US" sz="1800" dirty="0" err="1" smtClean="0"/>
              <a:t>satchel And</a:t>
            </a:r>
            <a:r>
              <a:rPr lang="en-US" sz="1800" dirty="0" smtClean="0"/>
              <a:t> shining morning face, creeping like </a:t>
            </a:r>
            <a:r>
              <a:rPr lang="en-US" sz="1800" dirty="0" err="1" smtClean="0"/>
              <a:t>snail Unwillingly</a:t>
            </a:r>
            <a:r>
              <a:rPr lang="en-US" sz="1800" dirty="0" smtClean="0"/>
              <a:t> to school. And then the </a:t>
            </a:r>
            <a:r>
              <a:rPr lang="en-US" sz="1800" dirty="0" err="1" smtClean="0"/>
              <a:t>lover, Sighing</a:t>
            </a:r>
            <a:r>
              <a:rPr lang="en-US" sz="1800" dirty="0" smtClean="0"/>
              <a:t> like furnace, with a woeful </a:t>
            </a:r>
            <a:r>
              <a:rPr lang="en-US" sz="1800" dirty="0" err="1" smtClean="0"/>
              <a:t>ballad Made</a:t>
            </a:r>
            <a:r>
              <a:rPr lang="en-US" sz="1800" dirty="0" smtClean="0"/>
              <a:t> to his mistress' eyebrow. Then a </a:t>
            </a:r>
            <a:r>
              <a:rPr lang="en-US" sz="1800" dirty="0" err="1" smtClean="0"/>
              <a:t>soldier, Full</a:t>
            </a:r>
            <a:r>
              <a:rPr lang="en-US" sz="1800" dirty="0" smtClean="0"/>
              <a:t> of strange oaths, and bearded like the </a:t>
            </a:r>
            <a:r>
              <a:rPr lang="en-US" sz="1800" dirty="0" err="1" smtClean="0"/>
              <a:t>pard, Jealous</a:t>
            </a:r>
            <a:r>
              <a:rPr lang="en-US" sz="1800" dirty="0" smtClean="0"/>
              <a:t> in </a:t>
            </a:r>
            <a:r>
              <a:rPr lang="en-US" sz="1800" dirty="0" err="1" smtClean="0"/>
              <a:t>honour</a:t>
            </a:r>
            <a:r>
              <a:rPr lang="en-US" sz="1800" dirty="0" smtClean="0"/>
              <a:t>, sudden and quick in </a:t>
            </a:r>
            <a:r>
              <a:rPr lang="en-US" sz="1800" dirty="0" err="1" smtClean="0"/>
              <a:t>quarrel, Seeking</a:t>
            </a:r>
            <a:r>
              <a:rPr lang="en-US" sz="1800" dirty="0" smtClean="0"/>
              <a:t> the bubble </a:t>
            </a:r>
            <a:r>
              <a:rPr lang="en-US" sz="1800" dirty="0" err="1" smtClean="0"/>
              <a:t>reputation Even</a:t>
            </a:r>
            <a:r>
              <a:rPr lang="en-US" sz="1800" dirty="0" smtClean="0"/>
              <a:t> in the cannon's mouth. And then the </a:t>
            </a:r>
            <a:r>
              <a:rPr lang="en-US" sz="1800" dirty="0" err="1" smtClean="0"/>
              <a:t>justice, In</a:t>
            </a:r>
            <a:r>
              <a:rPr lang="en-US" sz="1800" dirty="0" smtClean="0"/>
              <a:t> fair round belly with good capon </a:t>
            </a:r>
            <a:r>
              <a:rPr lang="en-US" sz="1800" dirty="0" err="1" smtClean="0"/>
              <a:t>lin'd, With</a:t>
            </a:r>
            <a:r>
              <a:rPr lang="en-US" sz="1800" dirty="0" smtClean="0"/>
              <a:t> eyes severe and beard of formal </a:t>
            </a:r>
            <a:r>
              <a:rPr lang="en-US" sz="1800" dirty="0" err="1" smtClean="0"/>
              <a:t>cut, Full</a:t>
            </a:r>
            <a:r>
              <a:rPr lang="en-US" sz="1800" dirty="0" smtClean="0"/>
              <a:t> of wise saws and modern </a:t>
            </a:r>
            <a:r>
              <a:rPr lang="en-US" sz="1800" dirty="0" err="1" smtClean="0"/>
              <a:t>instances; And</a:t>
            </a:r>
            <a:r>
              <a:rPr lang="en-US" sz="1800" dirty="0" smtClean="0"/>
              <a:t> so he plays his part. The sixth age </a:t>
            </a:r>
            <a:r>
              <a:rPr lang="en-US" sz="1800" dirty="0" err="1" smtClean="0"/>
              <a:t>shifts Into</a:t>
            </a:r>
            <a:r>
              <a:rPr lang="en-US" sz="1800" dirty="0" smtClean="0"/>
              <a:t> the lean and </a:t>
            </a:r>
            <a:r>
              <a:rPr lang="en-US" sz="1800" dirty="0" err="1" smtClean="0"/>
              <a:t>slipper'd</a:t>
            </a:r>
            <a:r>
              <a:rPr lang="en-US" sz="1800" dirty="0" smtClean="0"/>
              <a:t> </a:t>
            </a:r>
            <a:r>
              <a:rPr lang="en-US" sz="1800" dirty="0" err="1" smtClean="0"/>
              <a:t>pantaloon, With</a:t>
            </a:r>
            <a:r>
              <a:rPr lang="en-US" sz="1800" dirty="0" smtClean="0"/>
              <a:t> spectacles on nose and pouch on </a:t>
            </a:r>
            <a:r>
              <a:rPr lang="en-US" sz="1800" dirty="0" err="1" smtClean="0"/>
              <a:t>side; His</a:t>
            </a:r>
            <a:r>
              <a:rPr lang="en-US" sz="1800" dirty="0" smtClean="0"/>
              <a:t> youthful hose, well </a:t>
            </a:r>
            <a:r>
              <a:rPr lang="en-US" sz="1800" dirty="0" err="1" smtClean="0"/>
              <a:t>sav'd</a:t>
            </a:r>
            <a:r>
              <a:rPr lang="en-US" sz="1800" dirty="0" smtClean="0"/>
              <a:t>, a world too </a:t>
            </a:r>
            <a:r>
              <a:rPr lang="en-US" sz="1800" dirty="0" err="1" smtClean="0"/>
              <a:t>wide For</a:t>
            </a:r>
            <a:r>
              <a:rPr lang="en-US" sz="1800" dirty="0" smtClean="0"/>
              <a:t> his shrunk shank; and his big manly </a:t>
            </a:r>
            <a:r>
              <a:rPr lang="en-US" sz="1800" dirty="0" err="1" smtClean="0"/>
              <a:t>voice, Turning</a:t>
            </a:r>
            <a:r>
              <a:rPr lang="en-US" sz="1800" dirty="0" smtClean="0"/>
              <a:t> again toward childish treble, </a:t>
            </a:r>
            <a:r>
              <a:rPr lang="en-US" sz="1800" dirty="0" err="1" smtClean="0"/>
              <a:t>pipes And</a:t>
            </a:r>
            <a:r>
              <a:rPr lang="en-US" sz="1800" dirty="0" smtClean="0"/>
              <a:t> whistles in his sound. Last scene of </a:t>
            </a:r>
            <a:r>
              <a:rPr lang="en-US" sz="1800" dirty="0" err="1" smtClean="0"/>
              <a:t>all, That</a:t>
            </a:r>
            <a:r>
              <a:rPr lang="en-US" sz="1800" dirty="0" smtClean="0"/>
              <a:t> ends this strange eventful </a:t>
            </a:r>
            <a:r>
              <a:rPr lang="en-US" sz="1800" dirty="0" err="1" smtClean="0"/>
              <a:t>history, Is</a:t>
            </a:r>
            <a:r>
              <a:rPr lang="en-US" sz="1800" dirty="0" smtClean="0"/>
              <a:t> second childishness and mere </a:t>
            </a:r>
            <a:r>
              <a:rPr lang="en-US" sz="1800" dirty="0" err="1" smtClean="0"/>
              <a:t>oblivion; Sans</a:t>
            </a:r>
            <a:r>
              <a:rPr lang="en-US" sz="1800" dirty="0" smtClean="0"/>
              <a:t> teeth, sans eyes, sans taste, sans everything.</a:t>
            </a:r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6335712" y="655637"/>
            <a:ext cx="3409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ADADEB"/>
                </a:solidFill>
              </a:rPr>
              <a:t>Jaques</a:t>
            </a:r>
            <a:r>
              <a:rPr lang="en-US" dirty="0">
                <a:solidFill>
                  <a:srgbClr val="ADADEB"/>
                </a:solidFill>
              </a:rPr>
              <a:t>;</a:t>
            </a:r>
          </a:p>
          <a:p>
            <a:r>
              <a:rPr lang="en-US" i="1" dirty="0">
                <a:solidFill>
                  <a:srgbClr val="ADADEB"/>
                </a:solidFill>
              </a:rPr>
              <a:t>As You Like It, </a:t>
            </a:r>
          </a:p>
          <a:p>
            <a:r>
              <a:rPr lang="en-US" dirty="0">
                <a:solidFill>
                  <a:srgbClr val="ADADEB"/>
                </a:solidFill>
              </a:rPr>
              <a:t>Act II, Scene VII, lines 139-166’</a:t>
            </a:r>
          </a:p>
          <a:p>
            <a:r>
              <a:rPr lang="en-US" dirty="0">
                <a:solidFill>
                  <a:srgbClr val="ADADEB"/>
                </a:solidFill>
              </a:rPr>
              <a:t>William Shakespeare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76825" y="2027238"/>
            <a:ext cx="4916488" cy="3798887"/>
            <a:chOff x="5076825" y="2027238"/>
            <a:chExt cx="4916488" cy="3798887"/>
          </a:xfrm>
        </p:grpSpPr>
        <p:pic>
          <p:nvPicPr>
            <p:cNvPr id="77830" name="Picture 4" descr="SHarris_7AgesOfMan.jpg"/>
            <p:cNvPicPr>
              <a:picLocks noChangeAspect="1"/>
            </p:cNvPicPr>
            <p:nvPr/>
          </p:nvPicPr>
          <p:blipFill>
            <a:blip r:embed="rId2" cstate="print"/>
            <a:srcRect b="49602"/>
            <a:stretch>
              <a:fillRect/>
            </a:stretch>
          </p:blipFill>
          <p:spPr bwMode="auto">
            <a:xfrm>
              <a:off x="5076825" y="2027238"/>
              <a:ext cx="4916488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31" name="TextBox 5"/>
            <p:cNvSpPr txBox="1">
              <a:spLocks noChangeArrowheads="1"/>
            </p:cNvSpPr>
            <p:nvPr/>
          </p:nvSpPr>
          <p:spPr bwMode="auto">
            <a:xfrm>
              <a:off x="8834438" y="5456238"/>
              <a:ext cx="10826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ADADEB"/>
                  </a:solidFill>
                </a:rPr>
                <a:t>S. Harris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7"/>
            <a:ext cx="10080625" cy="12192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Quasar Standard Model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7"/>
            <a:ext cx="10080625" cy="1905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Postscript:</a:t>
            </a:r>
            <a:br>
              <a:rPr lang="en-US" dirty="0" smtClean="0"/>
            </a:br>
            <a:r>
              <a:rPr lang="en-US" dirty="0" smtClean="0"/>
              <a:t>Accretion Disk Winds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1066"/>
          <p:cNvSpPr txBox="1">
            <a:spLocks noChangeArrowheads="1"/>
          </p:cNvSpPr>
          <p:nvPr/>
        </p:nvSpPr>
        <p:spPr bwMode="auto">
          <a:xfrm>
            <a:off x="-58665" y="5479472"/>
            <a:ext cx="2165466" cy="123285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00794" tIns="50397" rIns="100794" bIns="503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B40F11"/>
                </a:solidFill>
              </a:rPr>
              <a:t>High ionization BELs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B40F11"/>
                </a:solidFill>
              </a:rPr>
              <a:t>e.g. CIV, OVI</a:t>
            </a:r>
            <a:endParaRPr lang="en-US" sz="1200" baseline="30000" dirty="0">
              <a:solidFill>
                <a:srgbClr val="B40F1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B40F11"/>
                </a:solidFill>
              </a:rPr>
              <a:t>Low ionization BELs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B40F11"/>
                </a:solidFill>
              </a:rPr>
              <a:t>e.g. </a:t>
            </a:r>
            <a:r>
              <a:rPr lang="en-US" sz="1200" dirty="0" err="1">
                <a:solidFill>
                  <a:srgbClr val="B40F11"/>
                </a:solidFill>
              </a:rPr>
              <a:t>MgII</a:t>
            </a:r>
            <a:r>
              <a:rPr lang="en-US" sz="1200" dirty="0">
                <a:solidFill>
                  <a:srgbClr val="B40F11"/>
                </a:solidFill>
              </a:rPr>
              <a:t>, </a:t>
            </a:r>
            <a:r>
              <a:rPr lang="en-US" sz="1200" dirty="0" err="1">
                <a:solidFill>
                  <a:srgbClr val="B40F11"/>
                </a:solidFill>
              </a:rPr>
              <a:t>H</a:t>
            </a:r>
            <a:r>
              <a:rPr lang="en-US" sz="1200" dirty="0" err="1">
                <a:solidFill>
                  <a:srgbClr val="B40F11"/>
                </a:solidFill>
                <a:latin typeface="Symbol" charset="2"/>
              </a:rPr>
              <a:t>b</a:t>
            </a:r>
            <a:r>
              <a:rPr lang="en-US" sz="1200" dirty="0">
                <a:solidFill>
                  <a:srgbClr val="B40F11"/>
                </a:solidFill>
              </a:rPr>
              <a:t>. </a:t>
            </a:r>
            <a:endParaRPr lang="en-US" sz="1200" i="1" baseline="30000" dirty="0">
              <a:solidFill>
                <a:srgbClr val="B40F1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105794"/>
            <a:ext cx="10070681" cy="6453881"/>
            <a:chOff x="0" y="1003156"/>
            <a:chExt cx="9134980" cy="5854844"/>
          </a:xfrm>
        </p:grpSpPr>
        <p:pic>
          <p:nvPicPr>
            <p:cNvPr id="47108" name="Picture 1031"/>
            <p:cNvPicPr>
              <a:picLocks noChangeAspect="1" noChangeArrowheads="1"/>
            </p:cNvPicPr>
            <p:nvPr/>
          </p:nvPicPr>
          <p:blipFill>
            <a:blip r:embed="rId2" cstate="print"/>
            <a:srcRect l="4854" t="15056" r="3707"/>
            <a:stretch>
              <a:fillRect/>
            </a:stretch>
          </p:blipFill>
          <p:spPr bwMode="auto">
            <a:xfrm>
              <a:off x="0" y="1003156"/>
              <a:ext cx="9134980" cy="585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Rectangle 1067"/>
            <p:cNvSpPr>
              <a:spLocks noChangeArrowheads="1"/>
            </p:cNvSpPr>
            <p:nvPr/>
          </p:nvSpPr>
          <p:spPr bwMode="auto">
            <a:xfrm>
              <a:off x="3499023" y="6018727"/>
              <a:ext cx="2185740" cy="6258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67197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Atomic Features in </a:t>
            </a:r>
            <a:r>
              <a:rPr lang="en-US" sz="2800" dirty="0" smtClean="0">
                <a:solidFill>
                  <a:schemeClr val="tx1"/>
                </a:solidFill>
              </a:rPr>
              <a:t>Quasar Spectra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37433" y="6163425"/>
            <a:ext cx="1848115" cy="37987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1007943" eaLnBrk="0" hangingPunct="0"/>
            <a:endParaRPr lang="en-US" sz="26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912" y="1493837"/>
            <a:ext cx="8610600" cy="901997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en-US" sz="2800" kern="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None are predicted by the Quasar Standard </a:t>
            </a: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Model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9036020" y="1112837"/>
            <a:ext cx="881091" cy="472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8512" y="655637"/>
            <a:ext cx="6722093" cy="37877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US" dirty="0" smtClean="0">
                <a:solidFill>
                  <a:srgbClr val="D2D2F4"/>
                </a:solidFill>
              </a:rPr>
              <a:t>Elvis </a:t>
            </a:r>
            <a:r>
              <a:rPr lang="en-US" u="sng" dirty="0" smtClean="0">
                <a:solidFill>
                  <a:srgbClr val="D2D2F4"/>
                </a:solidFill>
              </a:rPr>
              <a:t>2000ApJ...545...63E</a:t>
            </a:r>
            <a:r>
              <a:rPr lang="en-US" dirty="0" smtClean="0">
                <a:solidFill>
                  <a:srgbClr val="D2D2F4"/>
                </a:solidFill>
              </a:rPr>
              <a:t>;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Risaliti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&amp; Elvis, 2010, A&amp;A 516, A 89</a:t>
            </a:r>
          </a:p>
        </p:txBody>
      </p:sp>
      <p:pic>
        <p:nvPicPr>
          <p:cNvPr id="6" name="Picture 5" descr="QWINDlines.jpg"/>
          <p:cNvPicPr>
            <a:picLocks noChangeAspect="1"/>
          </p:cNvPicPr>
          <p:nvPr/>
        </p:nvPicPr>
        <p:blipFill>
          <a:blip r:embed="rId2" cstate="print">
            <a:lum bright="-19000" contrast="38000"/>
          </a:blip>
          <a:srcRect b="62699"/>
          <a:stretch>
            <a:fillRect/>
          </a:stretch>
        </p:blipFill>
        <p:spPr>
          <a:xfrm>
            <a:off x="87312" y="1105677"/>
            <a:ext cx="8986989" cy="4750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261" y="3398837"/>
            <a:ext cx="1319597" cy="1209774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FF0022"/>
                </a:solidFill>
              </a:rPr>
              <a:t>(failed) </a:t>
            </a:r>
          </a:p>
          <a:p>
            <a:r>
              <a:rPr lang="en-US" b="1" dirty="0" smtClean="0">
                <a:solidFill>
                  <a:srgbClr val="FF0022"/>
                </a:solidFill>
              </a:rPr>
              <a:t>electron-</a:t>
            </a:r>
          </a:p>
          <a:p>
            <a:r>
              <a:rPr lang="en-US" b="1" dirty="0" smtClean="0">
                <a:solidFill>
                  <a:srgbClr val="FF0022"/>
                </a:solidFill>
              </a:rPr>
              <a:t>scattering </a:t>
            </a:r>
          </a:p>
          <a:p>
            <a:r>
              <a:rPr lang="en-US" dirty="0" smtClean="0">
                <a:solidFill>
                  <a:srgbClr val="FF0022"/>
                </a:solidFill>
              </a:rPr>
              <a:t>wind</a:t>
            </a:r>
            <a:endParaRPr lang="en-US" dirty="0">
              <a:solidFill>
                <a:srgbClr val="FF002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912" y="3475037"/>
            <a:ext cx="1473360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Line-Driven</a:t>
            </a:r>
          </a:p>
          <a:p>
            <a:r>
              <a:rPr lang="en-US" dirty="0">
                <a:solidFill>
                  <a:srgbClr val="000090"/>
                </a:solidFill>
              </a:rPr>
              <a:t>w</a:t>
            </a:r>
            <a:r>
              <a:rPr lang="en-US" dirty="0" smtClean="0">
                <a:solidFill>
                  <a:srgbClr val="000090"/>
                </a:solidFill>
              </a:rPr>
              <a:t>ind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8829" y="3700836"/>
            <a:ext cx="845083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Failed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wind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9033" y="1399880"/>
            <a:ext cx="1204519" cy="93277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Ionization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Absorber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770" y="1349544"/>
            <a:ext cx="1730542" cy="1209774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Warm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Absorber/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High ionization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BLR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3138" y="1363420"/>
            <a:ext cx="1216654" cy="148677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Cold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Eclipsers/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Low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ionization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BLR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3912" y="1441512"/>
            <a:ext cx="1139961" cy="93277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Slow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Cold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Eclipsers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8697912" y="1951037"/>
            <a:ext cx="1255663" cy="624805"/>
            <a:chOff x="8005005" y="1817538"/>
            <a:chExt cx="1138995" cy="566812"/>
          </a:xfrm>
        </p:grpSpPr>
        <p:cxnSp>
          <p:nvCxnSpPr>
            <p:cNvPr id="19" name="Straight Connector 18"/>
            <p:cNvCxnSpPr/>
            <p:nvPr/>
          </p:nvCxnSpPr>
          <p:spPr bwMode="auto">
            <a:xfrm flipV="1">
              <a:off x="8005005" y="1817538"/>
              <a:ext cx="1138995" cy="442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8014852" y="1981922"/>
              <a:ext cx="1129148" cy="4024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8850312" y="1341437"/>
            <a:ext cx="1024770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NLR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Bicones</a:t>
            </a: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-1" y="-30163"/>
            <a:ext cx="10080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Perpetua Titling MT"/>
                <a:ea typeface="+mj-ea"/>
                <a:cs typeface="Perpetua Titling MT"/>
              </a:rPr>
              <a:t>Radiation Driving Determines Quasar Structure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erpetua Titling MT"/>
              <a:ea typeface="+mj-ea"/>
              <a:cs typeface="Perpetua Titling MT"/>
            </a:endParaRPr>
          </a:p>
        </p:txBody>
      </p:sp>
      <p:sp>
        <p:nvSpPr>
          <p:cNvPr id="23" name="Left Arrow 22"/>
          <p:cNvSpPr/>
          <p:nvPr/>
        </p:nvSpPr>
        <p:spPr bwMode="auto">
          <a:xfrm rot="20420112">
            <a:off x="8309401" y="2558730"/>
            <a:ext cx="978408" cy="484632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74112" y="293270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Broad Absorption Lines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0112" y="3627437"/>
            <a:ext cx="1511795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Dust-Driven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3" grpId="0" animBg="1"/>
      <p:bldP spid="24" grpId="0"/>
      <p:bldP spid="2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94018" y="0"/>
            <a:ext cx="9744604" cy="884237"/>
          </a:xfrm>
          <a:noFill/>
        </p:spPr>
        <p:txBody>
          <a:bodyPr>
            <a:normAutofit/>
          </a:bodyPr>
          <a:lstStyle/>
          <a:p>
            <a:pPr marL="671962" indent="-671962" algn="ctr">
              <a:buNone/>
              <a:defRPr/>
            </a:pP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Perpetua Titling MT"/>
                <a:cs typeface="Perpetua Titling MT"/>
              </a:rPr>
              <a:t>Accretion Disk W</a:t>
            </a:r>
            <a:r>
              <a:rPr lang="en-US" dirty="0" smtClean="0">
                <a:solidFill>
                  <a:srgbClr val="FFFFFF"/>
                </a:solidFill>
                <a:latin typeface="Perpetua Titling MT"/>
                <a:ea typeface="+mn-ea"/>
                <a:cs typeface="Perpetua Titling MT"/>
              </a:rPr>
              <a:t>inds: the 4</a:t>
            </a:r>
            <a:r>
              <a:rPr lang="en-US" baseline="30000" dirty="0" smtClean="0">
                <a:solidFill>
                  <a:srgbClr val="FFFFFF"/>
                </a:solidFill>
                <a:latin typeface="Perpetua Titling MT"/>
                <a:ea typeface="+mn-ea"/>
                <a:cs typeface="Perpetua Titling MT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Perpetua Titling MT"/>
                <a:ea typeface="+mn-ea"/>
                <a:cs typeface="Perpetua Titling MT"/>
              </a:rPr>
              <a:t> Element </a:t>
            </a:r>
          </a:p>
          <a:p>
            <a:pPr marL="671962" indent="-671962" algn="ctr"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Perpetua Titling MT"/>
                <a:ea typeface="+mn-ea"/>
                <a:cs typeface="Perpetua Titling MT"/>
              </a:rPr>
              <a:t>Explains ALL Emission &amp; Absorption </a:t>
            </a:r>
            <a:r>
              <a:rPr lang="en-US" dirty="0" smtClean="0">
                <a:solidFill>
                  <a:srgbClr val="FFFFFF"/>
                </a:solidFill>
                <a:latin typeface="Perpetua Titling MT"/>
                <a:cs typeface="Perpetua Titling MT"/>
              </a:rPr>
              <a:t>Lines</a:t>
            </a:r>
            <a:endParaRPr lang="en-US" sz="4000" dirty="0">
              <a:solidFill>
                <a:srgbClr val="FFFFFF"/>
              </a:solidFill>
              <a:latin typeface="Perpetua Titling MT"/>
              <a:cs typeface="Perpetua Titling MT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0163" y="920804"/>
            <a:ext cx="6188125" cy="61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20678" y="1595932"/>
            <a:ext cx="3448771" cy="37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88" tIns="50794" rIns="101588" bIns="50794">
            <a:prstTxWarp prst="textNoShape">
              <a:avLst/>
            </a:prstTxWarp>
          </a:bodyPr>
          <a:lstStyle/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200" b="1" dirty="0">
                <a:solidFill>
                  <a:srgbClr val="FFFFFF"/>
                </a:solidFill>
                <a:latin typeface="Arial Unicode MS" charset="0"/>
              </a:rPr>
              <a:t>massive black hole</a:t>
            </a:r>
            <a:endParaRPr lang="en-US" sz="2200" dirty="0">
              <a:solidFill>
                <a:srgbClr val="FFFFFF"/>
              </a:solidFill>
            </a:endParaRP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Lynden-Bell 1969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endParaRPr lang="en-US" sz="1300" dirty="0">
              <a:solidFill>
                <a:srgbClr val="FFFFFF"/>
              </a:solidFill>
              <a:latin typeface="Arial Unicode MS" charset="0"/>
            </a:endParaRP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200" b="1" dirty="0">
                <a:solidFill>
                  <a:srgbClr val="FFFFFF"/>
                </a:solidFill>
                <a:latin typeface="Arial Unicode MS" charset="0"/>
              </a:rPr>
              <a:t>accretion disk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Lynden-Bell 1969, Pringle &amp; Rees 1972,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 err="1">
                <a:solidFill>
                  <a:srgbClr val="FFFFFF"/>
                </a:solidFill>
                <a:latin typeface="Arial Unicode MS" charset="0"/>
              </a:rPr>
              <a:t>Shakura</a:t>
            </a: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 &amp; </a:t>
            </a:r>
            <a:r>
              <a:rPr lang="en-US" sz="1300" dirty="0" err="1">
                <a:solidFill>
                  <a:srgbClr val="FFFFFF"/>
                </a:solidFill>
                <a:latin typeface="Arial Unicode MS" charset="0"/>
              </a:rPr>
              <a:t>Sunyaev</a:t>
            </a: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 1972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endParaRPr lang="en-US" sz="1300" dirty="0">
              <a:solidFill>
                <a:srgbClr val="FFFFFF"/>
              </a:solidFill>
              <a:latin typeface="Arial Unicode MS" charset="0"/>
            </a:endParaRP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200" b="1" dirty="0">
                <a:solidFill>
                  <a:srgbClr val="FFFFFF"/>
                </a:solidFill>
                <a:latin typeface="Arial Unicode MS" charset="0"/>
              </a:rPr>
              <a:t>relativistic jet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Rees 1967 [PhD], 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Blandford &amp; Rees 1974</a:t>
            </a:r>
          </a:p>
        </p:txBody>
      </p:sp>
      <p:pic>
        <p:nvPicPr>
          <p:cNvPr id="10" name="Picture 1044"/>
          <p:cNvPicPr>
            <a:picLocks noChangeAspect="1" noChangeArrowheads="1"/>
          </p:cNvPicPr>
          <p:nvPr/>
        </p:nvPicPr>
        <p:blipFill>
          <a:blip r:embed="rId5" cstate="print">
            <a:alphaModFix amt="63000"/>
            <a:lum bright="23000" contrast="12000"/>
          </a:blip>
          <a:srcRect/>
          <a:stretch>
            <a:fillRect/>
          </a:stretch>
        </p:blipFill>
        <p:spPr bwMode="auto">
          <a:xfrm rot="20565376">
            <a:off x="3576616" y="1825708"/>
            <a:ext cx="5712102" cy="44635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5230" y="5379754"/>
            <a:ext cx="1845157" cy="1348273"/>
          </a:xfrm>
          <a:prstGeom prst="rect">
            <a:avLst/>
          </a:prstGeom>
          <a:noFill/>
          <a:ln>
            <a:noFill/>
          </a:ln>
        </p:spPr>
        <p:txBody>
          <a:bodyPr wrap="square" lIns="100794" tIns="50397" rIns="100794" bIns="50397">
            <a:spAutoFit/>
          </a:bodyPr>
          <a:lstStyle/>
          <a:p>
            <a:pPr marL="671962" indent="-67196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200" b="1" dirty="0">
                <a:solidFill>
                  <a:srgbClr val="FFFFFF"/>
                </a:solidFill>
                <a:latin typeface="Arial Unicode MS" charset="0"/>
              </a:rPr>
              <a:t>disk winds</a:t>
            </a:r>
          </a:p>
          <a:p>
            <a:pPr marL="671962" indent="-67196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b="1" dirty="0">
                <a:solidFill>
                  <a:srgbClr val="FFFFFF"/>
                </a:solidFill>
                <a:latin typeface="Arial Unicode MS" charset="0"/>
              </a:rPr>
              <a:t>Murray et al., 1995</a:t>
            </a:r>
          </a:p>
          <a:p>
            <a:pPr marL="671962" indent="-67196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b="1" dirty="0">
                <a:solidFill>
                  <a:srgbClr val="FFFFFF"/>
                </a:solidFill>
                <a:latin typeface="Arial Unicode MS" charset="0"/>
              </a:rPr>
              <a:t>Elvis 2000</a:t>
            </a:r>
          </a:p>
          <a:p>
            <a:pPr marL="671962" indent="-67196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b="1" dirty="0" err="1">
                <a:solidFill>
                  <a:srgbClr val="FFFFFF"/>
                </a:solidFill>
                <a:latin typeface="Arial Unicode MS" charset="0"/>
              </a:rPr>
              <a:t>Nenkova</a:t>
            </a:r>
            <a:r>
              <a:rPr lang="en-US" sz="1300" b="1" dirty="0">
                <a:solidFill>
                  <a:srgbClr val="FFFFFF"/>
                </a:solidFill>
                <a:latin typeface="Arial Unicode MS" charset="0"/>
              </a:rPr>
              <a:t> et al., 2008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6311" y="914261"/>
            <a:ext cx="6564313" cy="65577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Explains: Broad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Narrow Absorption Lines, High Ionization Emission Lines, hot dust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667890" y="920803"/>
            <a:ext cx="412735" cy="617190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1007943" eaLnBrk="0" hangingPunct="0"/>
            <a:endParaRPr lang="en-US" sz="26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220912" y="1189037"/>
            <a:ext cx="5715000" cy="182532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100794" tIns="50397" rIns="100794" bIns="50397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solidFill>
                  <a:srgbClr val="FFFFFF"/>
                </a:solidFill>
              </a:rPr>
              <a:t>Still no </a:t>
            </a:r>
            <a:r>
              <a:rPr lang="en-US" sz="2800" i="1" dirty="0">
                <a:solidFill>
                  <a:srgbClr val="FFFFFF"/>
                </a:solidFill>
              </a:rPr>
              <a:t>prediction of:</a:t>
            </a:r>
            <a:endParaRPr lang="en-US" sz="2800" i="1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X</a:t>
            </a:r>
            <a:r>
              <a:rPr lang="en-US" sz="2800" dirty="0">
                <a:solidFill>
                  <a:srgbClr val="FFFFFF"/>
                </a:solidFill>
              </a:rPr>
              <a:t>-</a:t>
            </a:r>
            <a:r>
              <a:rPr lang="en-US" sz="2800" dirty="0" smtClean="0">
                <a:solidFill>
                  <a:srgbClr val="FFFFFF"/>
                </a:solidFill>
              </a:rPr>
              <a:t>rays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Evolution: The 7 Ages of BH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992312" y="5684837"/>
            <a:ext cx="3505200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C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7"/>
            <a:ext cx="10080625" cy="762000"/>
          </a:xfrm>
        </p:spPr>
        <p:txBody>
          <a:bodyPr/>
          <a:lstStyle/>
          <a:p>
            <a:r>
              <a:rPr lang="en-US" dirty="0" smtClean="0"/>
              <a:t>PS2: Merger 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579437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Perpetua Titling MT" charset="0"/>
              </a:rPr>
              <a:t>Merger Growth: Hot-Dust Poor QUASARS</a:t>
            </a:r>
          </a:p>
        </p:txBody>
      </p:sp>
      <p:sp>
        <p:nvSpPr>
          <p:cNvPr id="27651" name="TextBox 11"/>
          <p:cNvSpPr txBox="1">
            <a:spLocks noChangeArrowheads="1"/>
          </p:cNvSpPr>
          <p:nvPr/>
        </p:nvSpPr>
        <p:spPr bwMode="auto">
          <a:xfrm>
            <a:off x="7783512" y="350837"/>
            <a:ext cx="2209800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Hao</a:t>
            </a:r>
            <a:r>
              <a:rPr lang="en-US" dirty="0">
                <a:solidFill>
                  <a:srgbClr val="FFFF00"/>
                </a:solidFill>
              </a:rPr>
              <a:t> et al.</a:t>
            </a:r>
            <a:r>
              <a:rPr lang="en-US" dirty="0" smtClean="0">
                <a:solidFill>
                  <a:srgbClr val="FFFF00"/>
                </a:solidFill>
              </a:rPr>
              <a:t> 2010 ApJ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1417638"/>
            <a:ext cx="4659313" cy="4724400"/>
            <a:chOff x="0" y="990600"/>
            <a:chExt cx="3073400" cy="3073400"/>
          </a:xfrm>
        </p:grpSpPr>
        <p:pic>
          <p:nvPicPr>
            <p:cNvPr id="27662" name="Picture 8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0" y="990600"/>
              <a:ext cx="3073400" cy="307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TextBox 12"/>
            <p:cNvSpPr txBox="1">
              <a:spLocks noChangeArrowheads="1"/>
            </p:cNvSpPr>
            <p:nvPr/>
          </p:nvSpPr>
          <p:spPr bwMode="auto">
            <a:xfrm>
              <a:off x="660400" y="1735574"/>
              <a:ext cx="540066" cy="24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E94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685925" y="2560638"/>
            <a:ext cx="1383725" cy="1219200"/>
            <a:chOff x="1884140" y="2143294"/>
            <a:chExt cx="1702358" cy="1661173"/>
          </a:xfrm>
        </p:grpSpPr>
        <p:cxnSp>
          <p:nvCxnSpPr>
            <p:cNvPr id="27658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1399223" y="3317597"/>
              <a:ext cx="971787" cy="1954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7659" name="TextBox 20"/>
            <p:cNvSpPr txBox="1">
              <a:spLocks noChangeArrowheads="1"/>
            </p:cNvSpPr>
            <p:nvPr/>
          </p:nvSpPr>
          <p:spPr bwMode="auto">
            <a:xfrm>
              <a:off x="2073586" y="2143294"/>
              <a:ext cx="1512912" cy="96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0.3-0.6 </a:t>
              </a:r>
              <a:r>
                <a:rPr lang="en-US" sz="2000" b="1" dirty="0" err="1">
                  <a:solidFill>
                    <a:srgbClr val="0000FF"/>
                  </a:solidFill>
                </a:rPr>
                <a:t>dex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49313" y="808038"/>
            <a:ext cx="3379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Low Covering Factor (0.06-0.3)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Missing inner ‘torus’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306512" y="427037"/>
            <a:ext cx="73914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Heng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Hao</a:t>
            </a:r>
            <a:r>
              <a:rPr lang="en-US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Harvard 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PhD Thesis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pperplate Gothic Light" charset="0"/>
                <a:ea typeface="ＭＳ Ｐゴシック" charset="-128"/>
                <a:cs typeface="ＭＳ Ｐゴシック" charset="-128"/>
              </a:rPr>
              <a:t>2011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t="67850" r="24211"/>
          <a:stretch>
            <a:fillRect/>
          </a:stretch>
        </p:blipFill>
        <p:spPr bwMode="auto">
          <a:xfrm>
            <a:off x="5040312" y="1417637"/>
            <a:ext cx="4964113" cy="21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5802313" y="2712103"/>
            <a:ext cx="1295400" cy="934"/>
          </a:xfrm>
          <a:prstGeom prst="straightConnector1">
            <a:avLst/>
          </a:prstGeom>
          <a:ln w="57150" cap="flat" cmpd="sng" algn="ctr">
            <a:solidFill>
              <a:srgbClr val="0CBC36"/>
            </a:solidFill>
            <a:prstDash val="solid"/>
            <a:round/>
            <a:headEnd type="none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12802" y="1462306"/>
            <a:ext cx="1513511" cy="717331"/>
          </a:xfrm>
          <a:prstGeom prst="rect">
            <a:avLst/>
          </a:prstGeom>
          <a:noFill/>
          <a:ln w="28575">
            <a:solidFill>
              <a:srgbClr val="0CBC36"/>
            </a:solidFill>
            <a:round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z</a:t>
            </a:r>
            <a:r>
              <a:rPr lang="en-US" sz="2000" dirty="0">
                <a:solidFill>
                  <a:srgbClr val="008000"/>
                </a:solidFill>
              </a:rPr>
              <a:t>&lt;1.5</a:t>
            </a:r>
          </a:p>
          <a:p>
            <a:r>
              <a:rPr lang="en-US" sz="2000" dirty="0">
                <a:solidFill>
                  <a:srgbClr val="008000"/>
                </a:solidFill>
              </a:rPr>
              <a:t>4.9%±0.8%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7250113" y="2408237"/>
            <a:ext cx="21336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54913" y="1462306"/>
            <a:ext cx="1442252" cy="71733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B00000"/>
                </a:solidFill>
              </a:rPr>
              <a:t>1.5&lt;</a:t>
            </a:r>
            <a:r>
              <a:rPr lang="en-US" sz="2000" dirty="0" err="1">
                <a:solidFill>
                  <a:srgbClr val="B00000"/>
                </a:solidFill>
              </a:rPr>
              <a:t>z</a:t>
            </a:r>
            <a:r>
              <a:rPr lang="en-US" sz="2000" dirty="0">
                <a:solidFill>
                  <a:srgbClr val="B00000"/>
                </a:solidFill>
              </a:rPr>
              <a:t>&lt;3</a:t>
            </a:r>
          </a:p>
          <a:p>
            <a:r>
              <a:rPr lang="en-US" sz="2000" dirty="0">
                <a:solidFill>
                  <a:srgbClr val="B00000"/>
                </a:solidFill>
              </a:rPr>
              <a:t>15.9%±3%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39912" y="1646237"/>
            <a:ext cx="6400800" cy="2523768"/>
          </a:xfrm>
          <a:prstGeom prst="rect">
            <a:avLst/>
          </a:prstGeom>
          <a:solidFill>
            <a:srgbClr val="80808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Timing suggests </a:t>
            </a:r>
            <a:r>
              <a:rPr lang="en-U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merger-related </a:t>
            </a:r>
            <a:r>
              <a:rPr lang="en-US" sz="2800" dirty="0" smtClean="0">
                <a:solidFill>
                  <a:srgbClr val="FFFFFF"/>
                </a:solidFill>
              </a:rPr>
              <a:t>cause: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Disrupted ‘torus’?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Outburst destroyed inner dust?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Merger ejected </a:t>
            </a:r>
            <a:r>
              <a:rPr lang="en-US" sz="2800" dirty="0" err="1" smtClean="0">
                <a:solidFill>
                  <a:srgbClr val="FFFFFF"/>
                </a:solidFill>
              </a:rPr>
              <a:t>SMBH+disk+BLR</a:t>
            </a:r>
            <a:r>
              <a:rPr lang="en-US" sz="2800" dirty="0" smtClean="0">
                <a:solidFill>
                  <a:srgbClr val="FFFFFF"/>
                </a:solidFill>
              </a:rPr>
              <a:t>, not ‘torus’?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Komossa</a:t>
            </a:r>
            <a:r>
              <a:rPr lang="en-US" dirty="0" smtClean="0">
                <a:solidFill>
                  <a:srgbClr val="FFFFFF"/>
                </a:solidFill>
              </a:rPr>
              <a:t> &amp; Merritt 2006; </a:t>
            </a:r>
            <a:r>
              <a:rPr lang="en-US" dirty="0" err="1" smtClean="0">
                <a:solidFill>
                  <a:srgbClr val="FFFFFF"/>
                </a:solidFill>
              </a:rPr>
              <a:t>Guedes</a:t>
            </a:r>
            <a:r>
              <a:rPr lang="en-US" dirty="0" smtClean="0">
                <a:solidFill>
                  <a:srgbClr val="FFFFFF"/>
                </a:solidFill>
              </a:rPr>
              <a:t> et al., 2010)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10080625" cy="685799"/>
          </a:xfrm>
        </p:spPr>
        <p:txBody>
          <a:bodyPr/>
          <a:lstStyle/>
          <a:p>
            <a:r>
              <a:rPr lang="en-US" sz="2700" dirty="0" smtClean="0">
                <a:solidFill>
                  <a:srgbClr val="FFFFFF"/>
                </a:solidFill>
              </a:rPr>
              <a:t>Merger Growth in action: a Recoiling Black Hole</a:t>
            </a:r>
            <a:endParaRPr lang="en-US" sz="2700" dirty="0">
              <a:solidFill>
                <a:srgbClr val="FFFFFF"/>
              </a:solidFill>
            </a:endParaRPr>
          </a:p>
        </p:txBody>
      </p:sp>
      <p:grpSp>
        <p:nvGrpSpPr>
          <p:cNvPr id="20" name="Group 70"/>
          <p:cNvGrpSpPr>
            <a:grpSpLocks/>
          </p:cNvGrpSpPr>
          <p:nvPr/>
        </p:nvGrpSpPr>
        <p:grpSpPr bwMode="auto">
          <a:xfrm>
            <a:off x="76200" y="1036637"/>
            <a:ext cx="4964112" cy="4876800"/>
            <a:chOff x="1296" y="624"/>
            <a:chExt cx="3552" cy="3552"/>
          </a:xfrm>
        </p:grpSpPr>
        <p:pic>
          <p:nvPicPr>
            <p:cNvPr id="21" name="Picture 67" descr="color_8inch"/>
            <p:cNvPicPr>
              <a:picLocks noChangeAspect="1" noChangeArrowheads="1"/>
            </p:cNvPicPr>
            <p:nvPr/>
          </p:nvPicPr>
          <p:blipFill>
            <a:blip r:embed="rId2" cstate="print"/>
            <a:srcRect l="14706" t="21970" r="12746" b="21970"/>
            <a:stretch>
              <a:fillRect/>
            </a:stretch>
          </p:blipFill>
          <p:spPr bwMode="auto">
            <a:xfrm>
              <a:off x="1296" y="624"/>
              <a:ext cx="3552" cy="3552"/>
            </a:xfrm>
            <a:prstGeom prst="rect">
              <a:avLst/>
            </a:prstGeom>
            <a:noFill/>
          </p:spPr>
        </p:pic>
        <p:sp>
          <p:nvSpPr>
            <p:cNvPr id="22" name="Line 68"/>
            <p:cNvSpPr>
              <a:spLocks noChangeShapeType="1"/>
            </p:cNvSpPr>
            <p:nvPr/>
          </p:nvSpPr>
          <p:spPr bwMode="auto">
            <a:xfrm>
              <a:off x="1488" y="3984"/>
              <a:ext cx="3264" cy="0"/>
            </a:xfrm>
            <a:prstGeom prst="line">
              <a:avLst/>
            </a:prstGeom>
            <a:noFill/>
            <a:ln w="9525">
              <a:solidFill>
                <a:srgbClr val="EDE945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2774" y="3630"/>
              <a:ext cx="3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solidFill>
                    <a:srgbClr val="EDE945"/>
                  </a:solidFill>
                </a:rPr>
                <a:t>15”</a:t>
              </a:r>
            </a:p>
          </p:txBody>
        </p:sp>
      </p:grp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3973512" y="1199778"/>
            <a:ext cx="941951" cy="979859"/>
            <a:chOff x="1548" y="576"/>
            <a:chExt cx="447" cy="544"/>
          </a:xfrm>
        </p:grpSpPr>
        <p:sp>
          <p:nvSpPr>
            <p:cNvPr id="25" name="Line 73"/>
            <p:cNvSpPr>
              <a:spLocks noChangeShapeType="1"/>
            </p:cNvSpPr>
            <p:nvPr/>
          </p:nvSpPr>
          <p:spPr bwMode="auto">
            <a:xfrm flipV="1">
              <a:off x="1920" y="720"/>
              <a:ext cx="0" cy="240"/>
            </a:xfrm>
            <a:prstGeom prst="line">
              <a:avLst/>
            </a:prstGeom>
            <a:noFill/>
            <a:ln w="9525">
              <a:solidFill>
                <a:srgbClr val="EDE94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74"/>
            <p:cNvSpPr>
              <a:spLocks noChangeShapeType="1"/>
            </p:cNvSpPr>
            <p:nvPr/>
          </p:nvSpPr>
          <p:spPr bwMode="auto">
            <a:xfrm flipH="1">
              <a:off x="1680" y="960"/>
              <a:ext cx="240" cy="0"/>
            </a:xfrm>
            <a:prstGeom prst="line">
              <a:avLst/>
            </a:prstGeom>
            <a:noFill/>
            <a:ln w="9525">
              <a:solidFill>
                <a:srgbClr val="EDE945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75"/>
            <p:cNvSpPr>
              <a:spLocks noChangeArrowheads="1"/>
            </p:cNvSpPr>
            <p:nvPr/>
          </p:nvSpPr>
          <p:spPr bwMode="auto">
            <a:xfrm>
              <a:off x="1872" y="576"/>
              <a:ext cx="12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200" b="1">
                  <a:solidFill>
                    <a:srgbClr val="EDE945"/>
                  </a:solidFill>
                </a:rPr>
                <a:t>N</a:t>
              </a:r>
            </a:p>
          </p:txBody>
        </p:sp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1548" y="864"/>
              <a:ext cx="11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200" b="1">
                  <a:solidFill>
                    <a:srgbClr val="EDE945"/>
                  </a:solidFill>
                </a:rPr>
                <a:t>E</a:t>
              </a:r>
            </a:p>
          </p:txBody>
        </p:sp>
      </p:grpSp>
      <p:sp>
        <p:nvSpPr>
          <p:cNvPr id="29" name="Text Box 77"/>
          <p:cNvSpPr txBox="1">
            <a:spLocks noChangeArrowheads="1"/>
          </p:cNvSpPr>
          <p:nvPr/>
        </p:nvSpPr>
        <p:spPr bwMode="auto">
          <a:xfrm>
            <a:off x="163512" y="4999037"/>
            <a:ext cx="131509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600" dirty="0" err="1">
                <a:solidFill>
                  <a:srgbClr val="D1CA2E"/>
                </a:solidFill>
              </a:rPr>
              <a:t>by</a:t>
            </a:r>
            <a:r>
              <a:rPr lang="it-IT" sz="1600" dirty="0">
                <a:solidFill>
                  <a:srgbClr val="D1CA2E"/>
                </a:solidFill>
              </a:rPr>
              <a:t> </a:t>
            </a:r>
            <a:r>
              <a:rPr lang="it-IT" sz="1600" dirty="0" err="1">
                <a:solidFill>
                  <a:srgbClr val="D1CA2E"/>
                </a:solidFill>
              </a:rPr>
              <a:t>Eli</a:t>
            </a:r>
            <a:r>
              <a:rPr lang="it-IT" sz="1600" dirty="0">
                <a:solidFill>
                  <a:srgbClr val="D1CA2E"/>
                </a:solidFill>
              </a:rPr>
              <a:t> </a:t>
            </a:r>
            <a:r>
              <a:rPr lang="it-IT" sz="1600" dirty="0" err="1">
                <a:solidFill>
                  <a:srgbClr val="D1CA2E"/>
                </a:solidFill>
              </a:rPr>
              <a:t>Bressert</a:t>
            </a:r>
            <a:endParaRPr lang="it-IT" sz="1600" dirty="0">
              <a:solidFill>
                <a:srgbClr val="D1CA2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2209" y="1036637"/>
            <a:ext cx="384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Chandra COSMOS source CID-42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268912" y="960437"/>
            <a:ext cx="4733925" cy="4953000"/>
            <a:chOff x="5268912" y="960437"/>
            <a:chExt cx="4733925" cy="4953000"/>
          </a:xfrm>
        </p:grpSpPr>
        <p:pic>
          <p:nvPicPr>
            <p:cNvPr id="4" name="Picture 3" descr="M2_M3_fit_li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8912" y="1036637"/>
              <a:ext cx="4678363" cy="4876800"/>
            </a:xfrm>
            <a:prstGeom prst="rect">
              <a:avLst/>
            </a:prstGeom>
            <a:noFill/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707312" y="1646237"/>
              <a:ext cx="432" cy="660400"/>
              <a:chOff x="1200" y="1152"/>
              <a:chExt cx="432" cy="576"/>
            </a:xfrm>
          </p:grpSpPr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1200" y="115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1632" y="115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7475537" y="1316037"/>
              <a:ext cx="765175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  <a:latin typeface="Tahoma" charset="0"/>
                </a:rPr>
                <a:t>H</a:t>
              </a:r>
              <a:r>
                <a:rPr lang="en-US" sz="2000">
                  <a:solidFill>
                    <a:schemeClr val="accent2"/>
                  </a:solidFill>
                  <a:latin typeface="Symbol" charset="2"/>
                </a:rPr>
                <a:t>b</a:t>
              </a:r>
              <a:endParaRPr lang="en-US">
                <a:solidFill>
                  <a:schemeClr val="accent2"/>
                </a:solidFill>
                <a:latin typeface="Tahoma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8240713" y="960437"/>
              <a:ext cx="914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accent2"/>
                  </a:solidFill>
                  <a:latin typeface="Tahoma" charset="0"/>
                </a:rPr>
                <a:t>[O</a:t>
              </a:r>
              <a:r>
                <a:rPr lang="en-US" sz="2000" dirty="0">
                  <a:solidFill>
                    <a:schemeClr val="accent2"/>
                  </a:solidFill>
                  <a:latin typeface="Symbol" charset="2"/>
                </a:rPr>
                <a:t>III]</a:t>
              </a:r>
              <a:endParaRPr lang="en-US" dirty="0">
                <a:solidFill>
                  <a:schemeClr val="accent2"/>
                </a:solidFill>
                <a:latin typeface="Tahoma" charset="0"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7708900" y="1704974"/>
              <a:ext cx="22939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E82110"/>
                  </a:solidFill>
                  <a:latin typeface="Tahoma" charset="0"/>
                </a:rPr>
                <a:t>H</a:t>
              </a:r>
              <a:r>
                <a:rPr lang="en-US" sz="2000">
                  <a:solidFill>
                    <a:srgbClr val="E82110"/>
                  </a:solidFill>
                  <a:latin typeface="Symbol" charset="2"/>
                </a:rPr>
                <a:t>b </a:t>
              </a:r>
              <a:endParaRPr lang="en-US">
                <a:solidFill>
                  <a:srgbClr val="E82110"/>
                </a:solidFill>
                <a:latin typeface="Tahoma" charset="0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7974012" y="2117724"/>
              <a:ext cx="0" cy="412750"/>
            </a:xfrm>
            <a:prstGeom prst="line">
              <a:avLst/>
            </a:prstGeom>
            <a:noFill/>
            <a:ln w="19050">
              <a:solidFill>
                <a:srgbClr val="E8211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6899275" y="3316287"/>
              <a:ext cx="2513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Symbol" charset="2"/>
                </a:rPr>
                <a:t>D</a:t>
              </a:r>
              <a:r>
                <a:rPr lang="en-US" sz="2000">
                  <a:solidFill>
                    <a:srgbClr val="000000"/>
                  </a:solidFill>
                  <a:latin typeface="Tahoma" charset="0"/>
                </a:rPr>
                <a:t>v=1180</a:t>
              </a:r>
              <a:r>
                <a:rPr lang="en-US" sz="1800">
                  <a:solidFill>
                    <a:srgbClr val="000000"/>
                  </a:solidFill>
                  <a:latin typeface="Tahoma" charset="0"/>
                </a:rPr>
                <a:t>km/s</a:t>
              </a:r>
              <a:endParaRPr lang="en-US">
                <a:latin typeface="Tahoma" charset="0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7743825" y="3729037"/>
              <a:ext cx="1587" cy="285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7999412" y="3729037"/>
              <a:ext cx="1588" cy="285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07112" y="1417637"/>
              <a:ext cx="1012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z</a:t>
              </a:r>
              <a:r>
                <a:rPr lang="en-US" dirty="0" smtClean="0">
                  <a:solidFill>
                    <a:srgbClr val="000000"/>
                  </a:solidFill>
                </a:rPr>
                <a:t>=0.359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 flipV="1">
            <a:off x="2678112" y="3551237"/>
            <a:ext cx="304800" cy="228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830512" y="3627437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2.5kpc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7250112" y="581660"/>
            <a:ext cx="2743200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 smtClean="0">
                <a:solidFill>
                  <a:srgbClr val="FFFF00"/>
                </a:solidFill>
              </a:rPr>
              <a:t>Civano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et al.</a:t>
            </a:r>
            <a:r>
              <a:rPr lang="en-US" dirty="0" smtClean="0">
                <a:solidFill>
                  <a:srgbClr val="FFFF00"/>
                </a:solidFill>
              </a:rPr>
              <a:t> 2010 ApJ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4512" y="2027237"/>
            <a:ext cx="2079228" cy="1558324"/>
            <a:chOff x="544512" y="2027237"/>
            <a:chExt cx="2079228" cy="1558324"/>
          </a:xfrm>
        </p:grpSpPr>
        <p:sp>
          <p:nvSpPr>
            <p:cNvPr id="32" name="Down Arrow 31"/>
            <p:cNvSpPr/>
            <p:nvPr/>
          </p:nvSpPr>
          <p:spPr bwMode="auto">
            <a:xfrm rot="19353117">
              <a:off x="1869763" y="2607153"/>
              <a:ext cx="484632" cy="978408"/>
            </a:xfrm>
            <a:prstGeom prst="downArrow">
              <a:avLst/>
            </a:prstGeom>
            <a:noFill/>
            <a:ln w="28575" cap="flat" cmpd="sng" algn="ctr">
              <a:solidFill>
                <a:srgbClr val="00C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4512" y="2027237"/>
              <a:ext cx="20792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Off-nuclear source 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Is the “AGN”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94018" y="95530"/>
            <a:ext cx="9744604" cy="636307"/>
          </a:xfrm>
          <a:noFill/>
        </p:spPr>
        <p:txBody>
          <a:bodyPr>
            <a:normAutofit/>
          </a:bodyPr>
          <a:lstStyle/>
          <a:p>
            <a:pPr marL="671962" indent="-671962" algn="ctr">
              <a:buNone/>
              <a:defRPr/>
            </a:pPr>
            <a:r>
              <a:rPr lang="en-US" sz="3200" dirty="0" smtClean="0">
                <a:latin typeface="Perpetua Titling MT"/>
                <a:cs typeface="Perpetua Titling MT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Perpetua Titling MT"/>
                <a:cs typeface="Perpetua Titling MT"/>
              </a:rPr>
              <a:t>The </a:t>
            </a:r>
            <a:r>
              <a:rPr lang="en-US" sz="3200" dirty="0" smtClean="0">
                <a:solidFill>
                  <a:srgbClr val="FFFFFF"/>
                </a:solidFill>
                <a:latin typeface="Perpetua Titling MT"/>
                <a:ea typeface="+mn-ea"/>
                <a:cs typeface="Perpetua Titling MT"/>
              </a:rPr>
              <a:t>Quasar Standard Model</a:t>
            </a:r>
            <a:endParaRPr lang="en-US" sz="3200" dirty="0">
              <a:solidFill>
                <a:srgbClr val="FFFFFF"/>
              </a:solidFill>
              <a:latin typeface="Perpetua Titling MT"/>
              <a:cs typeface="Perpetua Titling MT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4350" y="808037"/>
            <a:ext cx="6188125" cy="61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239713" y="2560637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88" tIns="50794" rIns="101588" bIns="50794">
            <a:prstTxWarp prst="textNoShape">
              <a:avLst/>
            </a:prstTxWarp>
          </a:bodyPr>
          <a:lstStyle/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400" b="1" dirty="0" smtClean="0">
                <a:solidFill>
                  <a:srgbClr val="FFFFFF"/>
                </a:solidFill>
                <a:latin typeface="Arial Unicode MS" charset="0"/>
              </a:rPr>
              <a:t>accretion </a:t>
            </a:r>
            <a:r>
              <a:rPr lang="en-US" sz="2400" b="1" dirty="0">
                <a:solidFill>
                  <a:srgbClr val="FFFFFF"/>
                </a:solidFill>
                <a:latin typeface="Arial Unicode MS" charset="0"/>
              </a:rPr>
              <a:t>disk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Lynden-Bell 1969, Pringle &amp; Rees 1972,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 err="1">
                <a:solidFill>
                  <a:srgbClr val="FFFFFF"/>
                </a:solidFill>
                <a:latin typeface="Arial Unicode MS" charset="0"/>
              </a:rPr>
              <a:t>Shakura</a:t>
            </a: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 &amp; </a:t>
            </a:r>
            <a:r>
              <a:rPr lang="en-US" sz="1300" dirty="0" err="1">
                <a:solidFill>
                  <a:srgbClr val="FFFFFF"/>
                </a:solidFill>
                <a:latin typeface="Arial Unicode MS" charset="0"/>
              </a:rPr>
              <a:t>Sunyaev</a:t>
            </a: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 </a:t>
            </a:r>
            <a:r>
              <a:rPr lang="en-US" sz="1300" dirty="0" smtClean="0">
                <a:solidFill>
                  <a:srgbClr val="FFFFFF"/>
                </a:solidFill>
                <a:latin typeface="Arial Unicode MS" charset="0"/>
              </a:rPr>
              <a:t>1972</a:t>
            </a:r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>
            <a:off x="3059112" y="1722437"/>
            <a:ext cx="3699451" cy="209211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>
            <a:off x="2373312" y="2865437"/>
            <a:ext cx="3572071" cy="91601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2449512" y="4541837"/>
            <a:ext cx="4753338" cy="6659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9712" y="1399936"/>
            <a:ext cx="3429000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400" b="1" dirty="0" smtClean="0">
                <a:solidFill>
                  <a:srgbClr val="FFFFFF"/>
                </a:solidFill>
                <a:latin typeface="Arial Unicode MS" charset="0"/>
              </a:rPr>
              <a:t>massive black hole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 Unicode MS" charset="0"/>
              </a:rPr>
              <a:t>Lynden-Bell 1969</a:t>
            </a:r>
            <a:endParaRPr lang="en-US" sz="1400" dirty="0">
              <a:solidFill>
                <a:srgbClr val="FFFFFF"/>
              </a:solidFill>
              <a:latin typeface="Arial Unicode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912" y="4236878"/>
            <a:ext cx="2519363" cy="10669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1962" lvl="0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400" b="1" dirty="0" smtClean="0">
                <a:solidFill>
                  <a:srgbClr val="FFFFFF"/>
                </a:solidFill>
                <a:latin typeface="Arial Unicode MS" charset="0"/>
              </a:rPr>
              <a:t>relativistic jet</a:t>
            </a:r>
          </a:p>
          <a:p>
            <a:pPr marL="671962" lvl="0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 smtClean="0">
                <a:solidFill>
                  <a:srgbClr val="FFFFFF"/>
                </a:solidFill>
                <a:latin typeface="Arial Unicode MS" charset="0"/>
              </a:rPr>
              <a:t>Rees 1967 [PhD], </a:t>
            </a:r>
          </a:p>
          <a:p>
            <a:pPr marL="671962" lvl="0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 smtClean="0">
                <a:solidFill>
                  <a:srgbClr val="FFFFFF"/>
                </a:solidFill>
                <a:latin typeface="Arial Unicode MS" charset="0"/>
              </a:rPr>
              <a:t>Blandford &amp; Rees 1974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 animBg="1"/>
      <p:bldP spid="43015" grpId="0" animBg="1"/>
      <p:bldP spid="4301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13" y="0"/>
            <a:ext cx="10080625" cy="655637"/>
          </a:xfrm>
        </p:spPr>
        <p:txBody>
          <a:bodyPr/>
          <a:lstStyle/>
          <a:p>
            <a:pPr eaLnBrk="1" hangingPunct="1">
              <a:spcAft>
                <a:spcPts val="3600"/>
              </a:spcAft>
            </a:pPr>
            <a:r>
              <a:rPr lang="en-US" altLang="zh-CN" dirty="0" smtClean="0">
                <a:latin typeface="Perpetua Titling MT" charset="0"/>
                <a:ea typeface="宋体" charset="-122"/>
                <a:cs typeface="宋体" charset="-122"/>
              </a:rPr>
              <a:t/>
            </a:r>
            <a:br>
              <a:rPr lang="en-US" altLang="zh-CN" dirty="0" smtClean="0">
                <a:latin typeface="Perpetua Titling MT" charset="0"/>
                <a:ea typeface="宋体" charset="-122"/>
                <a:cs typeface="宋体" charset="-122"/>
              </a:rPr>
            </a:br>
            <a:r>
              <a:rPr lang="en-US" altLang="zh-CN" sz="2800" dirty="0" smtClean="0">
                <a:solidFill>
                  <a:srgbClr val="FFFFFF"/>
                </a:solidFill>
                <a:latin typeface="Perpetua Titling MT" charset="0"/>
                <a:ea typeface="宋体" charset="-122"/>
                <a:cs typeface="宋体" charset="-122"/>
              </a:rPr>
              <a:t>The quasar Spectral Energy Distribution (SED)</a:t>
            </a:r>
            <a:r>
              <a:rPr lang="en-US" altLang="zh-CN" sz="3600" dirty="0" smtClean="0">
                <a:solidFill>
                  <a:srgbClr val="FFFFFF"/>
                </a:solidFill>
                <a:latin typeface="Helvetica" charset="0"/>
                <a:ea typeface="宋体" charset="-122"/>
                <a:cs typeface="宋体" charset="-122"/>
              </a:rPr>
              <a:t/>
            </a:r>
            <a:br>
              <a:rPr lang="en-US" altLang="zh-CN" sz="3600" dirty="0" smtClean="0">
                <a:solidFill>
                  <a:srgbClr val="FFFFFF"/>
                </a:solidFill>
                <a:latin typeface="Helvetica" charset="0"/>
                <a:ea typeface="宋体" charset="-122"/>
                <a:cs typeface="宋体" charset="-122"/>
              </a:rPr>
            </a:br>
            <a:endParaRPr lang="en-US" altLang="zh-CN" sz="1800" dirty="0" smtClean="0">
              <a:solidFill>
                <a:srgbClr val="FFFFFF"/>
              </a:solidFill>
              <a:latin typeface="Copperplate Gothic Light" charset="0"/>
              <a:ea typeface="Copperplate Gothic Light" charset="0"/>
              <a:cs typeface="Copperplate Gothic Light" charset="0"/>
            </a:endParaRPr>
          </a:p>
        </p:txBody>
      </p:sp>
      <p:pic>
        <p:nvPicPr>
          <p:cNvPr id="19459" name="Picture 40"/>
          <p:cNvPicPr>
            <a:picLocks noChangeAspect="1" noChangeArrowheads="1"/>
          </p:cNvPicPr>
          <p:nvPr/>
        </p:nvPicPr>
        <p:blipFill>
          <a:blip r:embed="rId3" cstate="print"/>
          <a:srcRect l="8247"/>
          <a:stretch>
            <a:fillRect/>
          </a:stretch>
        </p:blipFill>
        <p:spPr bwMode="auto">
          <a:xfrm>
            <a:off x="1301750" y="1389063"/>
            <a:ext cx="74771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0"/>
          <p:cNvPicPr>
            <a:picLocks noChangeAspect="1" noChangeArrowheads="1"/>
          </p:cNvPicPr>
          <p:nvPr/>
        </p:nvPicPr>
        <p:blipFill>
          <a:blip r:embed="rId3" cstate="print"/>
          <a:srcRect r="94846" b="1521"/>
          <a:stretch>
            <a:fillRect/>
          </a:stretch>
        </p:blipFill>
        <p:spPr bwMode="auto">
          <a:xfrm>
            <a:off x="1001713" y="1417637"/>
            <a:ext cx="6365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5"/>
          <p:cNvSpPr txBox="1">
            <a:spLocks noChangeArrowheads="1"/>
          </p:cNvSpPr>
          <p:nvPr/>
        </p:nvSpPr>
        <p:spPr bwMode="auto">
          <a:xfrm>
            <a:off x="4481513" y="1798638"/>
            <a:ext cx="600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  <a:latin typeface="Helvetica" charset="0"/>
                <a:ea typeface="宋体" charset="-122"/>
                <a:cs typeface="宋体" charset="-122"/>
              </a:rPr>
              <a:t>IR</a:t>
            </a:r>
          </a:p>
        </p:txBody>
      </p:sp>
      <p:sp>
        <p:nvSpPr>
          <p:cNvPr id="19462" name="Text Box 77"/>
          <p:cNvSpPr txBox="1">
            <a:spLocks noChangeArrowheads="1"/>
          </p:cNvSpPr>
          <p:nvPr/>
        </p:nvSpPr>
        <p:spPr bwMode="auto">
          <a:xfrm>
            <a:off x="5573713" y="1763713"/>
            <a:ext cx="1066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  <a:latin typeface="Helvetica" charset="0"/>
                <a:ea typeface="宋体" charset="-122"/>
                <a:cs typeface="宋体" charset="-122"/>
              </a:rPr>
              <a:t>Opt/UV</a:t>
            </a:r>
          </a:p>
        </p:txBody>
      </p:sp>
      <p:sp>
        <p:nvSpPr>
          <p:cNvPr id="19463" name="Text Box 88"/>
          <p:cNvSpPr txBox="1">
            <a:spLocks noChangeArrowheads="1"/>
          </p:cNvSpPr>
          <p:nvPr/>
        </p:nvSpPr>
        <p:spPr bwMode="auto">
          <a:xfrm>
            <a:off x="1919288" y="1722438"/>
            <a:ext cx="106362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  <a:latin typeface="Helvetica" charset="0"/>
                <a:ea typeface="宋体" charset="-122"/>
                <a:cs typeface="宋体" charset="-122"/>
              </a:rPr>
              <a:t>Radio</a:t>
            </a:r>
          </a:p>
        </p:txBody>
      </p:sp>
      <p:sp>
        <p:nvSpPr>
          <p:cNvPr id="19464" name="Text Box 93"/>
          <p:cNvSpPr txBox="1">
            <a:spLocks noChangeArrowheads="1"/>
          </p:cNvSpPr>
          <p:nvPr/>
        </p:nvSpPr>
        <p:spPr bwMode="auto">
          <a:xfrm>
            <a:off x="6645275" y="1798638"/>
            <a:ext cx="7572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altLang="zh-CN" b="1" i="1">
                <a:solidFill>
                  <a:srgbClr val="008000"/>
                </a:solidFill>
                <a:latin typeface="Helvetica" charset="0"/>
                <a:ea typeface="宋体" charset="-122"/>
                <a:cs typeface="宋体" charset="-122"/>
              </a:rPr>
              <a:t>EUV</a:t>
            </a:r>
            <a:endParaRPr lang="en-US" altLang="zh-CN" sz="2000" b="1" i="1">
              <a:solidFill>
                <a:srgbClr val="008000"/>
              </a:solidFill>
              <a:latin typeface="Helvetica" charset="0"/>
              <a:ea typeface="宋体" charset="-122"/>
              <a:cs typeface="宋体" charset="-122"/>
            </a:endParaRPr>
          </a:p>
        </p:txBody>
      </p:sp>
      <p:sp>
        <p:nvSpPr>
          <p:cNvPr id="19465" name="Freeform 98"/>
          <p:cNvSpPr>
            <a:spLocks/>
          </p:cNvSpPr>
          <p:nvPr/>
        </p:nvSpPr>
        <p:spPr bwMode="auto">
          <a:xfrm>
            <a:off x="7848600" y="3567113"/>
            <a:ext cx="762000" cy="288925"/>
          </a:xfrm>
          <a:custGeom>
            <a:avLst/>
            <a:gdLst>
              <a:gd name="T0" fmla="*/ 0 w 144"/>
              <a:gd name="T1" fmla="*/ 0 h 56"/>
              <a:gd name="T2" fmla="*/ 2147483647 w 144"/>
              <a:gd name="T3" fmla="*/ 2147483647 h 56"/>
              <a:gd name="T4" fmla="*/ 2147483647 w 144"/>
              <a:gd name="T5" fmla="*/ 2147483647 h 56"/>
              <a:gd name="T6" fmla="*/ 0 60000 65536"/>
              <a:gd name="T7" fmla="*/ 0 60000 65536"/>
              <a:gd name="T8" fmla="*/ 0 60000 65536"/>
              <a:gd name="T9" fmla="*/ 0 w 144"/>
              <a:gd name="T10" fmla="*/ 0 h 56"/>
              <a:gd name="T11" fmla="*/ 144 w 14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56">
                <a:moveTo>
                  <a:pt x="0" y="0"/>
                </a:moveTo>
                <a:cubicBezTo>
                  <a:pt x="36" y="20"/>
                  <a:pt x="72" y="40"/>
                  <a:pt x="96" y="48"/>
                </a:cubicBezTo>
                <a:cubicBezTo>
                  <a:pt x="120" y="56"/>
                  <a:pt x="132" y="52"/>
                  <a:pt x="144" y="48"/>
                </a:cubicBezTo>
              </a:path>
            </a:pathLst>
          </a:custGeom>
          <a:noFill/>
          <a:ln w="12700">
            <a:solidFill>
              <a:srgbClr val="FF0609"/>
            </a:solidFill>
            <a:round/>
            <a:headEnd type="none" w="sm" len="sm"/>
            <a:tailEnd type="none" w="sm" len="sm"/>
          </a:ln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 defTabSz="503238"/>
            <a:endParaRPr lang="en-US" sz="2000">
              <a:latin typeface="Calibri" charset="0"/>
            </a:endParaRPr>
          </a:p>
        </p:txBody>
      </p:sp>
      <p:sp>
        <p:nvSpPr>
          <p:cNvPr id="19467" name="Line 83"/>
          <p:cNvSpPr>
            <a:spLocks noChangeShapeType="1"/>
          </p:cNvSpPr>
          <p:nvPr/>
        </p:nvSpPr>
        <p:spPr bwMode="auto">
          <a:xfrm flipH="1" flipV="1">
            <a:off x="6623050" y="2268538"/>
            <a:ext cx="1903413" cy="1511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ash"/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Text Box 90"/>
          <p:cNvSpPr txBox="1">
            <a:spLocks noChangeArrowheads="1"/>
          </p:cNvSpPr>
          <p:nvPr/>
        </p:nvSpPr>
        <p:spPr bwMode="auto">
          <a:xfrm>
            <a:off x="7265988" y="2940050"/>
            <a:ext cx="6731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altLang="zh-CN" sz="2200" b="1">
                <a:solidFill>
                  <a:srgbClr val="FF6600"/>
                </a:solidFill>
                <a:latin typeface="Symbol" charset="2"/>
                <a:ea typeface="Times New Roman" charset="0"/>
                <a:cs typeface="Times New Roman" charset="0"/>
              </a:rPr>
              <a:t>a</a:t>
            </a:r>
            <a:r>
              <a:rPr lang="en-US" altLang="zh-CN" sz="2200" b="1" baseline="-25000">
                <a:solidFill>
                  <a:srgbClr val="FF6600"/>
                </a:solidFill>
                <a:latin typeface="Calibri" charset="0"/>
                <a:ea typeface="Times New Roman" charset="0"/>
                <a:cs typeface="Times New Roman" charset="0"/>
              </a:rPr>
              <a:t>ox</a:t>
            </a:r>
          </a:p>
        </p:txBody>
      </p:sp>
      <p:sp>
        <p:nvSpPr>
          <p:cNvPr id="19469" name="Slide Number Placeholder 4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77388" y="7138988"/>
            <a:ext cx="503237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fld id="{2749BA9F-1F01-BD4E-9DF4-C57938C8D98A}" type="slidenum">
              <a:rPr lang="en-US"/>
              <a:pPr/>
              <a:t>6</a:t>
            </a:fld>
            <a:endParaRPr lang="en-US"/>
          </a:p>
        </p:txBody>
      </p:sp>
      <p:sp>
        <p:nvSpPr>
          <p:cNvPr id="19470" name="Line 45"/>
          <p:cNvSpPr>
            <a:spLocks noChangeShapeType="1"/>
          </p:cNvSpPr>
          <p:nvPr/>
        </p:nvSpPr>
        <p:spPr bwMode="auto">
          <a:xfrm>
            <a:off x="5754688" y="1847850"/>
            <a:ext cx="0" cy="3948113"/>
          </a:xfrm>
          <a:prstGeom prst="line">
            <a:avLst/>
          </a:prstGeom>
          <a:noFill/>
          <a:ln w="3175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1" name="Line 46"/>
          <p:cNvSpPr>
            <a:spLocks noChangeShapeType="1"/>
          </p:cNvSpPr>
          <p:nvPr/>
        </p:nvSpPr>
        <p:spPr bwMode="auto">
          <a:xfrm>
            <a:off x="4073525" y="1847850"/>
            <a:ext cx="0" cy="3948113"/>
          </a:xfrm>
          <a:prstGeom prst="line">
            <a:avLst/>
          </a:prstGeom>
          <a:noFill/>
          <a:ln w="3175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2" name="Line 47"/>
          <p:cNvSpPr>
            <a:spLocks noChangeShapeType="1"/>
          </p:cNvSpPr>
          <p:nvPr/>
        </p:nvSpPr>
        <p:spPr bwMode="auto">
          <a:xfrm>
            <a:off x="7350125" y="1847850"/>
            <a:ext cx="0" cy="3948113"/>
          </a:xfrm>
          <a:prstGeom prst="line">
            <a:avLst/>
          </a:prstGeom>
          <a:noFill/>
          <a:ln w="3175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3" name="Line 48"/>
          <p:cNvSpPr>
            <a:spLocks noChangeShapeType="1"/>
          </p:cNvSpPr>
          <p:nvPr/>
        </p:nvSpPr>
        <p:spPr bwMode="auto">
          <a:xfrm>
            <a:off x="6594475" y="1847850"/>
            <a:ext cx="0" cy="3948113"/>
          </a:xfrm>
          <a:prstGeom prst="line">
            <a:avLst/>
          </a:prstGeom>
          <a:noFill/>
          <a:ln w="3175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74" name="Picture 40"/>
          <p:cNvPicPr>
            <a:picLocks noChangeAspect="1" noChangeArrowheads="1"/>
          </p:cNvPicPr>
          <p:nvPr/>
        </p:nvPicPr>
        <p:blipFill>
          <a:blip r:embed="rId3" cstate="print"/>
          <a:srcRect l="86598" t="778"/>
          <a:stretch>
            <a:fillRect/>
          </a:stretch>
        </p:blipFill>
        <p:spPr bwMode="auto">
          <a:xfrm>
            <a:off x="8485188" y="1417637"/>
            <a:ext cx="10922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Rectangle 52"/>
          <p:cNvSpPr>
            <a:spLocks noChangeArrowheads="1"/>
          </p:cNvSpPr>
          <p:nvPr/>
        </p:nvSpPr>
        <p:spPr bwMode="auto">
          <a:xfrm>
            <a:off x="8526463" y="2667000"/>
            <a:ext cx="203200" cy="377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6" name="Freeform 56"/>
          <p:cNvSpPr>
            <a:spLocks/>
          </p:cNvSpPr>
          <p:nvPr/>
        </p:nvSpPr>
        <p:spPr bwMode="auto">
          <a:xfrm>
            <a:off x="8358188" y="2870200"/>
            <a:ext cx="203200" cy="377825"/>
          </a:xfrm>
          <a:custGeom>
            <a:avLst/>
            <a:gdLst>
              <a:gd name="T0" fmla="*/ 0 w 864"/>
              <a:gd name="T1" fmla="*/ 2147483647 h 344"/>
              <a:gd name="T2" fmla="*/ 2147483647 w 864"/>
              <a:gd name="T3" fmla="*/ 2147483647 h 344"/>
              <a:gd name="T4" fmla="*/ 2147483647 w 864"/>
              <a:gd name="T5" fmla="*/ 2147483647 h 344"/>
              <a:gd name="T6" fmla="*/ 2147483647 w 864"/>
              <a:gd name="T7" fmla="*/ 2147483647 h 344"/>
              <a:gd name="T8" fmla="*/ 2147483647 w 864"/>
              <a:gd name="T9" fmla="*/ 2147483647 h 344"/>
              <a:gd name="T10" fmla="*/ 2147483647 w 864"/>
              <a:gd name="T11" fmla="*/ 2147483647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4"/>
              <a:gd name="T19" fmla="*/ 0 h 344"/>
              <a:gd name="T20" fmla="*/ 864 w 864"/>
              <a:gd name="T21" fmla="*/ 344 h 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4" h="344">
                <a:moveTo>
                  <a:pt x="0" y="56"/>
                </a:moveTo>
                <a:cubicBezTo>
                  <a:pt x="96" y="84"/>
                  <a:pt x="192" y="112"/>
                  <a:pt x="240" y="104"/>
                </a:cubicBezTo>
                <a:cubicBezTo>
                  <a:pt x="288" y="96"/>
                  <a:pt x="240" y="16"/>
                  <a:pt x="288" y="8"/>
                </a:cubicBezTo>
                <a:cubicBezTo>
                  <a:pt x="336" y="0"/>
                  <a:pt x="464" y="40"/>
                  <a:pt x="528" y="56"/>
                </a:cubicBezTo>
                <a:cubicBezTo>
                  <a:pt x="592" y="72"/>
                  <a:pt x="616" y="56"/>
                  <a:pt x="672" y="104"/>
                </a:cubicBezTo>
                <a:cubicBezTo>
                  <a:pt x="728" y="152"/>
                  <a:pt x="832" y="304"/>
                  <a:pt x="864" y="34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1806575" y="2483802"/>
            <a:ext cx="7727950" cy="399891"/>
            <a:chOff x="1008" y="1348"/>
            <a:chExt cx="4416" cy="229"/>
          </a:xfrm>
        </p:grpSpPr>
        <p:sp>
          <p:nvSpPr>
            <p:cNvPr id="19506" name="Text Box 94"/>
            <p:cNvSpPr txBox="1">
              <a:spLocks noChangeArrowheads="1"/>
            </p:cNvSpPr>
            <p:nvPr/>
          </p:nvSpPr>
          <p:spPr bwMode="auto">
            <a:xfrm>
              <a:off x="1008" y="1348"/>
              <a:ext cx="206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503238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Calibri" charset="0"/>
                  <a:ea typeface="Times New Roman" charset="0"/>
                  <a:cs typeface="Times New Roman" charset="0"/>
                </a:rPr>
                <a:t>Luminosity: Massive Black Hole</a:t>
              </a:r>
              <a:endParaRPr lang="en-US" altLang="zh-CN" dirty="0">
                <a:solidFill>
                  <a:srgbClr val="FF0000"/>
                </a:solidFill>
                <a:latin typeface="Calibri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507" name="Line 100"/>
            <p:cNvSpPr>
              <a:spLocks noChangeShapeType="1"/>
            </p:cNvSpPr>
            <p:nvPr/>
          </p:nvSpPr>
          <p:spPr bwMode="auto">
            <a:xfrm>
              <a:off x="1083" y="1392"/>
              <a:ext cx="4341" cy="0"/>
            </a:xfrm>
            <a:prstGeom prst="line">
              <a:avLst/>
            </a:prstGeom>
            <a:noFill/>
            <a:ln w="19050">
              <a:solidFill>
                <a:srgbClr val="FF060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8" name="Freeform 59"/>
          <p:cNvSpPr>
            <a:spLocks/>
          </p:cNvSpPr>
          <p:nvPr/>
        </p:nvSpPr>
        <p:spPr bwMode="auto">
          <a:xfrm>
            <a:off x="8442325" y="2428875"/>
            <a:ext cx="203200" cy="377825"/>
          </a:xfrm>
          <a:custGeom>
            <a:avLst/>
            <a:gdLst>
              <a:gd name="T0" fmla="*/ 0 w 816"/>
              <a:gd name="T1" fmla="*/ 2147483647 h 272"/>
              <a:gd name="T2" fmla="*/ 2147483647 w 816"/>
              <a:gd name="T3" fmla="*/ 2147483647 h 272"/>
              <a:gd name="T4" fmla="*/ 2147483647 w 816"/>
              <a:gd name="T5" fmla="*/ 2147483647 h 272"/>
              <a:gd name="T6" fmla="*/ 2147483647 w 816"/>
              <a:gd name="T7" fmla="*/ 2147483647 h 272"/>
              <a:gd name="T8" fmla="*/ 2147483647 w 816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272"/>
              <a:gd name="T17" fmla="*/ 816 w 81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272">
                <a:moveTo>
                  <a:pt x="0" y="224"/>
                </a:moveTo>
                <a:cubicBezTo>
                  <a:pt x="188" y="144"/>
                  <a:pt x="376" y="64"/>
                  <a:pt x="480" y="32"/>
                </a:cubicBezTo>
                <a:cubicBezTo>
                  <a:pt x="584" y="0"/>
                  <a:pt x="576" y="8"/>
                  <a:pt x="624" y="32"/>
                </a:cubicBezTo>
                <a:cubicBezTo>
                  <a:pt x="672" y="56"/>
                  <a:pt x="736" y="136"/>
                  <a:pt x="768" y="176"/>
                </a:cubicBezTo>
                <a:cubicBezTo>
                  <a:pt x="800" y="216"/>
                  <a:pt x="808" y="256"/>
                  <a:pt x="816" y="272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9" name="Freeform 60"/>
          <p:cNvSpPr>
            <a:spLocks/>
          </p:cNvSpPr>
          <p:nvPr/>
        </p:nvSpPr>
        <p:spPr bwMode="auto">
          <a:xfrm>
            <a:off x="8442325" y="3716338"/>
            <a:ext cx="203200" cy="379412"/>
          </a:xfrm>
          <a:custGeom>
            <a:avLst/>
            <a:gdLst>
              <a:gd name="T0" fmla="*/ 0 w 768"/>
              <a:gd name="T1" fmla="*/ 2147483647 h 336"/>
              <a:gd name="T2" fmla="*/ 2147483647 w 768"/>
              <a:gd name="T3" fmla="*/ 2147483647 h 336"/>
              <a:gd name="T4" fmla="*/ 2147483647 w 768"/>
              <a:gd name="T5" fmla="*/ 0 h 336"/>
              <a:gd name="T6" fmla="*/ 2147483647 w 768"/>
              <a:gd name="T7" fmla="*/ 2147483647 h 336"/>
              <a:gd name="T8" fmla="*/ 2147483647 w 768"/>
              <a:gd name="T9" fmla="*/ 2147483647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336"/>
              <a:gd name="T17" fmla="*/ 768 w 768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336">
                <a:moveTo>
                  <a:pt x="0" y="96"/>
                </a:moveTo>
                <a:cubicBezTo>
                  <a:pt x="96" y="104"/>
                  <a:pt x="192" y="112"/>
                  <a:pt x="240" y="96"/>
                </a:cubicBezTo>
                <a:cubicBezTo>
                  <a:pt x="288" y="80"/>
                  <a:pt x="224" y="0"/>
                  <a:pt x="288" y="0"/>
                </a:cubicBezTo>
                <a:cubicBezTo>
                  <a:pt x="352" y="0"/>
                  <a:pt x="544" y="40"/>
                  <a:pt x="624" y="96"/>
                </a:cubicBezTo>
                <a:cubicBezTo>
                  <a:pt x="704" y="152"/>
                  <a:pt x="744" y="296"/>
                  <a:pt x="768" y="336"/>
                </a:cubicBezTo>
              </a:path>
            </a:pathLst>
          </a:custGeom>
          <a:noFill/>
          <a:ln w="12700">
            <a:solidFill>
              <a:srgbClr val="FF3532"/>
            </a:solidFill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1382713" y="808038"/>
            <a:ext cx="7846612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AAE2CA"/>
                </a:solidFill>
                <a:latin typeface="Copperplate Gothic Light" charset="0"/>
                <a:ea typeface="Copperplate Gothic Light" charset="0"/>
                <a:cs typeface="Copperplate Gothic Light" charset="0"/>
              </a:rPr>
              <a:t>Elvis et al. 1994 ApJS, 95., 1 (</a:t>
            </a:r>
            <a:r>
              <a:rPr lang="en-US" altLang="zh-CN" b="1" dirty="0" smtClean="0">
                <a:solidFill>
                  <a:srgbClr val="AAE2CA"/>
                </a:solidFill>
                <a:latin typeface="Copperplate Gothic Light" charset="0"/>
                <a:ea typeface="Copperplate Gothic Light" charset="0"/>
                <a:cs typeface="Copperplate Gothic Light" charset="0"/>
              </a:rPr>
              <a:t> 1001 </a:t>
            </a:r>
            <a:r>
              <a:rPr lang="en-US" altLang="zh-CN" b="1" dirty="0">
                <a:solidFill>
                  <a:srgbClr val="AAE2CA"/>
                </a:solidFill>
                <a:latin typeface="Copperplate Gothic Light" charset="0"/>
                <a:ea typeface="Copperplate Gothic Light" charset="0"/>
                <a:cs typeface="Copperplate Gothic Light" charset="0"/>
              </a:rPr>
              <a:t>citations on</a:t>
            </a:r>
            <a:r>
              <a:rPr lang="en-US" altLang="zh-CN" b="1" dirty="0" smtClean="0">
                <a:solidFill>
                  <a:srgbClr val="AAE2CA"/>
                </a:solidFill>
                <a:latin typeface="Copperplate Gothic Light" charset="0"/>
                <a:ea typeface="Copperplate Gothic Light" charset="0"/>
                <a:cs typeface="Copperplate Gothic Light" charset="0"/>
              </a:rPr>
              <a:t> 10 Dec 2010 </a:t>
            </a:r>
            <a:r>
              <a:rPr lang="en-US" altLang="zh-CN" b="1" dirty="0">
                <a:solidFill>
                  <a:srgbClr val="AAE2CA"/>
                </a:solidFill>
                <a:latin typeface="Copperplate Gothic Light" charset="0"/>
                <a:ea typeface="Copperplate Gothic Light" charset="0"/>
                <a:cs typeface="Copperplate Gothic Light" charset="0"/>
              </a:rPr>
              <a:t>)</a:t>
            </a:r>
            <a:endParaRPr lang="en-US" b="1" dirty="0">
              <a:solidFill>
                <a:srgbClr val="AAE2CA"/>
              </a:solidFill>
              <a:latin typeface="Copperplate Gothic Light" charset="0"/>
              <a:ea typeface="Copperplate Gothic Light" charset="0"/>
              <a:cs typeface="Copperplate Gothic Light" charset="0"/>
            </a:endParaRPr>
          </a:p>
        </p:txBody>
      </p:sp>
      <p:sp>
        <p:nvSpPr>
          <p:cNvPr id="19482" name="Rectangle 69"/>
          <p:cNvSpPr>
            <a:spLocks noChangeArrowheads="1"/>
          </p:cNvSpPr>
          <p:nvPr/>
        </p:nvSpPr>
        <p:spPr bwMode="auto">
          <a:xfrm>
            <a:off x="9282113" y="5900738"/>
            <a:ext cx="204787" cy="377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3" name="Text Box 70"/>
          <p:cNvSpPr txBox="1">
            <a:spLocks noChangeArrowheads="1"/>
          </p:cNvSpPr>
          <p:nvPr/>
        </p:nvSpPr>
        <p:spPr bwMode="auto">
          <a:xfrm>
            <a:off x="9002713" y="5762624"/>
            <a:ext cx="587375" cy="3794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urier New Bold" charset="0"/>
              </a:rPr>
              <a:t>19</a:t>
            </a:r>
            <a:endParaRPr lang="en-US" sz="3100" b="1" dirty="0">
              <a:latin typeface="Courier New Bold" charset="0"/>
            </a:endParaRPr>
          </a:p>
        </p:txBody>
      </p:sp>
      <p:sp>
        <p:nvSpPr>
          <p:cNvPr id="19484" name="Oval 74"/>
          <p:cNvSpPr>
            <a:spLocks noChangeArrowheads="1"/>
          </p:cNvSpPr>
          <p:nvPr/>
        </p:nvSpPr>
        <p:spPr bwMode="auto">
          <a:xfrm>
            <a:off x="7854950" y="2841625"/>
            <a:ext cx="285750" cy="5318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9" name="Text Box 104"/>
          <p:cNvSpPr txBox="1">
            <a:spLocks noChangeArrowheads="1"/>
          </p:cNvSpPr>
          <p:nvPr/>
        </p:nvSpPr>
        <p:spPr bwMode="auto">
          <a:xfrm>
            <a:off x="7812088" y="1798638"/>
            <a:ext cx="925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  <a:latin typeface="Helvetica" charset="0"/>
                <a:ea typeface="宋体" charset="-122"/>
                <a:cs typeface="宋体" charset="-122"/>
              </a:rPr>
              <a:t>X-ray</a:t>
            </a:r>
          </a:p>
        </p:txBody>
      </p:sp>
      <p:sp>
        <p:nvSpPr>
          <p:cNvPr id="17437" name="Rectangle 71"/>
          <p:cNvSpPr>
            <a:spLocks noChangeArrowheads="1"/>
          </p:cNvSpPr>
          <p:nvPr/>
        </p:nvSpPr>
        <p:spPr bwMode="auto">
          <a:xfrm>
            <a:off x="1001711" y="1298575"/>
            <a:ext cx="8610601" cy="369888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8" name="Rectangle 72"/>
          <p:cNvSpPr>
            <a:spLocks noChangeArrowheads="1"/>
          </p:cNvSpPr>
          <p:nvPr/>
        </p:nvSpPr>
        <p:spPr bwMode="auto">
          <a:xfrm>
            <a:off x="2220912" y="4541837"/>
            <a:ext cx="1939925" cy="443198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b="1" dirty="0" err="1" smtClean="0">
                <a:solidFill>
                  <a:srgbClr val="3333CC"/>
                </a:solidFill>
                <a:latin typeface="Calibri" charset="0"/>
                <a:ea typeface="Times New Roman" charset="0"/>
                <a:cs typeface="Times New Roman" charset="0"/>
              </a:rPr>
              <a:t>Relativisitic</a:t>
            </a:r>
            <a:r>
              <a:rPr lang="en-US" altLang="zh-CN" b="1" dirty="0" smtClean="0">
                <a:solidFill>
                  <a:srgbClr val="3333CC"/>
                </a:solidFill>
                <a:latin typeface="Calibri" charset="0"/>
                <a:ea typeface="Times New Roman" charset="0"/>
                <a:cs typeface="Times New Roman" charset="0"/>
              </a:rPr>
              <a:t> Jet: synchrotron </a:t>
            </a:r>
            <a:endParaRPr lang="en-US" altLang="zh-CN" b="1" dirty="0">
              <a:solidFill>
                <a:srgbClr val="3333CC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4430712" y="1298575"/>
            <a:ext cx="2895600" cy="369332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b="1" dirty="0" smtClean="0">
                <a:solidFill>
                  <a:srgbClr val="3333CC"/>
                </a:solidFill>
                <a:latin typeface="Calibri" charset="0"/>
                <a:ea typeface="Times New Roman" charset="0"/>
                <a:cs typeface="Times New Roman" charset="0"/>
              </a:rPr>
              <a:t>Temperature: accretion </a:t>
            </a:r>
            <a:r>
              <a:rPr lang="en-US" altLang="zh-CN" b="1" dirty="0">
                <a:solidFill>
                  <a:srgbClr val="3333CC"/>
                </a:solidFill>
                <a:latin typeface="Calibri" charset="0"/>
                <a:ea typeface="Times New Roman" charset="0"/>
                <a:cs typeface="Times New Roman" charset="0"/>
              </a:rPr>
              <a:t>disk</a:t>
            </a:r>
            <a:endParaRPr lang="en-US" b="1" dirty="0">
              <a:solidFill>
                <a:srgbClr val="3333CC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912813" y="2268538"/>
            <a:ext cx="774700" cy="503237"/>
            <a:chOff x="828104" y="2057400"/>
            <a:chExt cx="702614" cy="457200"/>
          </a:xfrm>
        </p:grpSpPr>
        <p:cxnSp>
          <p:nvCxnSpPr>
            <p:cNvPr id="19500" name="Straight Arrow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296194" y="2285206"/>
              <a:ext cx="457200" cy="1588"/>
            </a:xfrm>
            <a:prstGeom prst="straightConnector1">
              <a:avLst/>
            </a:prstGeom>
            <a:noFill/>
            <a:ln w="38100">
              <a:solidFill>
                <a:srgbClr val="FF3532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9501" name="Rectangle 67"/>
            <p:cNvSpPr>
              <a:spLocks noChangeArrowheads="1"/>
            </p:cNvSpPr>
            <p:nvPr/>
          </p:nvSpPr>
          <p:spPr bwMode="auto">
            <a:xfrm>
              <a:off x="828104" y="2057400"/>
              <a:ext cx="702614" cy="362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i="1">
                  <a:solidFill>
                    <a:srgbClr val="FF0000"/>
                  </a:solidFill>
                  <a:latin typeface="Calibri" charset="0"/>
                  <a:ea typeface="Times New Roman" charset="0"/>
                  <a:cs typeface="Times New Roman" charset="0"/>
                </a:rPr>
                <a:t>1 dex</a:t>
              </a:r>
              <a:endParaRPr lang="en-US"/>
            </a:p>
          </p:txBody>
        </p: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97112" y="2941637"/>
            <a:ext cx="6858000" cy="963553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rgbClr val="668DB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00794" tIns="50397" rIns="100794" bIns="5039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Elvis et al. 1994 mean SED works in</a:t>
            </a:r>
            <a:r>
              <a:rPr lang="en-US" sz="2000" dirty="0" smtClean="0">
                <a:solidFill>
                  <a:srgbClr val="FFFFFF"/>
                </a:solidFill>
              </a:rPr>
              <a:t> 90</a:t>
            </a:r>
            <a:r>
              <a:rPr lang="en-US" sz="2000" dirty="0">
                <a:solidFill>
                  <a:srgbClr val="FFFFFF"/>
                </a:solidFill>
              </a:rPr>
              <a:t>% </a:t>
            </a:r>
            <a:r>
              <a:rPr lang="en-US" sz="2000" dirty="0" smtClean="0">
                <a:solidFill>
                  <a:srgbClr val="FFFFFF"/>
                </a:solidFill>
              </a:rPr>
              <a:t>of Quasars</a:t>
            </a:r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(</a:t>
            </a:r>
            <a:r>
              <a:rPr lang="en-US" sz="1600" dirty="0" err="1">
                <a:solidFill>
                  <a:srgbClr val="FFFF00"/>
                </a:solidFill>
              </a:rPr>
              <a:t>Hao</a:t>
            </a:r>
            <a:r>
              <a:rPr lang="en-US" sz="1600" dirty="0">
                <a:solidFill>
                  <a:srgbClr val="FFFF00"/>
                </a:solidFill>
              </a:rPr>
              <a:t> et al. </a:t>
            </a:r>
            <a:r>
              <a:rPr lang="en-US" sz="1600" dirty="0" smtClean="0">
                <a:solidFill>
                  <a:srgbClr val="FFFF00"/>
                </a:solidFill>
              </a:rPr>
              <a:t>2011, Harvard PhD 2011)</a:t>
            </a:r>
            <a:endParaRPr lang="en-US" sz="1600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Quasar Growth physics is invariant with </a:t>
            </a:r>
            <a:r>
              <a:rPr lang="en-US" sz="2000" dirty="0" err="1">
                <a:solidFill>
                  <a:srgbClr val="FFFFFF"/>
                </a:solidFill>
              </a:rPr>
              <a:t>z</a:t>
            </a:r>
            <a:r>
              <a:rPr lang="en-US" sz="2000" dirty="0">
                <a:solidFill>
                  <a:srgbClr val="FFFFFF"/>
                </a:solidFill>
              </a:rPr>
              <a:t>, L, L/</a:t>
            </a:r>
            <a:r>
              <a:rPr lang="en-US" sz="2000" dirty="0" err="1">
                <a:solidFill>
                  <a:srgbClr val="FFFFFF"/>
                </a:solidFill>
              </a:rPr>
              <a:t>L</a:t>
            </a:r>
            <a:r>
              <a:rPr lang="en-US" sz="2000" baseline="-25000" dirty="0" err="1">
                <a:solidFill>
                  <a:srgbClr val="FFFFFF"/>
                </a:solidFill>
              </a:rPr>
              <a:t>Edd</a:t>
            </a:r>
            <a:endParaRPr lang="en-US" sz="2000" baseline="-25000" dirty="0">
              <a:solidFill>
                <a:srgbClr val="FFFFFF"/>
              </a:solidFill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2209800"/>
            <a:ext cx="1206500" cy="342900"/>
          </a:xfrm>
          <a:custGeom>
            <a:avLst/>
            <a:gdLst>
              <a:gd name="connsiteX0" fmla="*/ 0 w 1206500"/>
              <a:gd name="connsiteY0" fmla="*/ 342900 h 342900"/>
              <a:gd name="connsiteX1" fmla="*/ 304800 w 1206500"/>
              <a:gd name="connsiteY1" fmla="*/ 215900 h 342900"/>
              <a:gd name="connsiteX2" fmla="*/ 482600 w 1206500"/>
              <a:gd name="connsiteY2" fmla="*/ 38100 h 342900"/>
              <a:gd name="connsiteX3" fmla="*/ 660400 w 1206500"/>
              <a:gd name="connsiteY3" fmla="*/ 38100 h 342900"/>
              <a:gd name="connsiteX4" fmla="*/ 850900 w 1206500"/>
              <a:gd name="connsiteY4" fmla="*/ 0 h 342900"/>
              <a:gd name="connsiteX5" fmla="*/ 1206500 w 1206500"/>
              <a:gd name="connsiteY5" fmla="*/ 317500 h 342900"/>
              <a:gd name="connsiteX6" fmla="*/ 50800 w 1206500"/>
              <a:gd name="connsiteY6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500" h="342900">
                <a:moveTo>
                  <a:pt x="0" y="342900"/>
                </a:moveTo>
                <a:lnTo>
                  <a:pt x="304800" y="215900"/>
                </a:lnTo>
                <a:lnTo>
                  <a:pt x="482600" y="38100"/>
                </a:lnTo>
                <a:lnTo>
                  <a:pt x="660400" y="38100"/>
                </a:lnTo>
                <a:lnTo>
                  <a:pt x="850900" y="0"/>
                </a:lnTo>
                <a:lnTo>
                  <a:pt x="1206500" y="317500"/>
                </a:lnTo>
                <a:lnTo>
                  <a:pt x="50800" y="342900"/>
                </a:lnTo>
              </a:path>
            </a:pathLst>
          </a:cu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9" name="Up Arrow 38"/>
          <p:cNvSpPr/>
          <p:nvPr/>
        </p:nvSpPr>
        <p:spPr bwMode="auto">
          <a:xfrm>
            <a:off x="1763712" y="3779837"/>
            <a:ext cx="484632" cy="1524000"/>
          </a:xfrm>
          <a:prstGeom prst="upArrow">
            <a:avLst/>
          </a:prstGeom>
          <a:solidFill>
            <a:srgbClr val="00B8FF">
              <a:alpha val="47000"/>
            </a:srgbClr>
          </a:solidFill>
          <a:ln w="9525" cap="flat" cmpd="sng" algn="ctr">
            <a:solidFill>
              <a:srgbClr val="668DB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 animBg="1"/>
      <p:bldP spid="17438" grpId="0" animBg="1"/>
      <p:bldP spid="7" grpId="0" animBg="1"/>
      <p:bldP spid="5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94018" y="0"/>
            <a:ext cx="9744604" cy="636307"/>
          </a:xfrm>
          <a:noFill/>
        </p:spPr>
        <p:txBody>
          <a:bodyPr>
            <a:normAutofit/>
          </a:bodyPr>
          <a:lstStyle/>
          <a:p>
            <a:pPr marL="671962" indent="-671962" algn="ctr">
              <a:buNone/>
              <a:defRPr/>
            </a:pPr>
            <a:r>
              <a:rPr lang="en-US" sz="3100" dirty="0" smtClean="0">
                <a:solidFill>
                  <a:srgbClr val="FFFFFF"/>
                </a:solidFill>
                <a:latin typeface="Perpetua Titling MT"/>
                <a:cs typeface="Perpetua Titling MT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Perpetua Titling MT"/>
                <a:cs typeface="Perpetua Titling MT"/>
              </a:rPr>
              <a:t>The q</a:t>
            </a:r>
            <a:r>
              <a:rPr lang="en-US" sz="3200" dirty="0" smtClean="0">
                <a:solidFill>
                  <a:srgbClr val="FFFFFF"/>
                </a:solidFill>
                <a:latin typeface="Perpetua Titling MT"/>
                <a:ea typeface="+mn-ea"/>
                <a:cs typeface="Perpetua Titling MT"/>
              </a:rPr>
              <a:t>uasar Standard Model</a:t>
            </a:r>
            <a:endParaRPr lang="en-US" sz="4400" dirty="0">
              <a:solidFill>
                <a:srgbClr val="FFFFFF"/>
              </a:solidFill>
              <a:latin typeface="Perpetua Titling MT"/>
              <a:cs typeface="Perpetua Titling MT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4350" y="808037"/>
            <a:ext cx="6188125" cy="61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294018" y="1595931"/>
            <a:ext cx="3448771" cy="36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88" tIns="50794" rIns="101588" bIns="50794">
            <a:prstTxWarp prst="textNoShape">
              <a:avLst/>
            </a:prstTxWarp>
          </a:bodyPr>
          <a:lstStyle/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200" b="1" dirty="0">
                <a:solidFill>
                  <a:srgbClr val="FFFFFF"/>
                </a:solidFill>
                <a:latin typeface="Arial Unicode MS" charset="0"/>
              </a:rPr>
              <a:t>massive black hole</a:t>
            </a:r>
            <a:endParaRPr lang="en-US" sz="2200" dirty="0">
              <a:solidFill>
                <a:srgbClr val="FFFFFF"/>
              </a:solidFill>
            </a:endParaRP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Lynden-Bell 1969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endParaRPr lang="en-US" sz="1300" dirty="0">
              <a:solidFill>
                <a:srgbClr val="FFFFFF"/>
              </a:solidFill>
              <a:latin typeface="Arial Unicode MS" charset="0"/>
            </a:endParaRP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200" b="1" dirty="0">
                <a:solidFill>
                  <a:srgbClr val="FFFFFF"/>
                </a:solidFill>
                <a:latin typeface="Arial Unicode MS" charset="0"/>
              </a:rPr>
              <a:t>accretion disk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Lynden-Bell 1969, Pringle &amp; Rees 1972,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 err="1">
                <a:solidFill>
                  <a:srgbClr val="FFFFFF"/>
                </a:solidFill>
                <a:latin typeface="Arial Unicode MS" charset="0"/>
              </a:rPr>
              <a:t>Shakura</a:t>
            </a: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 &amp; </a:t>
            </a:r>
            <a:r>
              <a:rPr lang="en-US" sz="1300" dirty="0" err="1">
                <a:solidFill>
                  <a:srgbClr val="FFFFFF"/>
                </a:solidFill>
                <a:latin typeface="Arial Unicode MS" charset="0"/>
              </a:rPr>
              <a:t>Sunyaev</a:t>
            </a: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 1972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endParaRPr lang="en-US" sz="1300" dirty="0">
              <a:solidFill>
                <a:srgbClr val="FFFFFF"/>
              </a:solidFill>
              <a:latin typeface="Arial Unicode MS" charset="0"/>
            </a:endParaRP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2200" b="1" dirty="0">
                <a:solidFill>
                  <a:srgbClr val="FFFFFF"/>
                </a:solidFill>
                <a:latin typeface="Arial Unicode MS" charset="0"/>
              </a:rPr>
              <a:t>relativistic jet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Rees 1967 [PhD], </a:t>
            </a:r>
          </a:p>
          <a:p>
            <a:pPr marL="671962" indent="-671962" defTabSz="503972">
              <a:spcBef>
                <a:spcPts val="827"/>
              </a:spcBef>
              <a:buClr>
                <a:srgbClr val="FFFF66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  <a:latin typeface="Arial Unicode MS" charset="0"/>
              </a:rPr>
              <a:t>Blandford &amp; Rees 1974</a:t>
            </a:r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>
            <a:off x="2898180" y="1798637"/>
            <a:ext cx="3860383" cy="201591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>
            <a:off x="2490705" y="2947819"/>
            <a:ext cx="3419671" cy="91601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2167587" y="4280394"/>
            <a:ext cx="5035263" cy="92738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2525712" y="1189037"/>
            <a:ext cx="5256442" cy="3156461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100794" tIns="50397" rIns="100794" bIns="50397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1" dirty="0">
                <a:solidFill>
                  <a:schemeClr val="tx1"/>
                </a:solidFill>
              </a:rPr>
              <a:t>No prediction of: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Atomic </a:t>
            </a:r>
            <a:r>
              <a:rPr lang="en-US" sz="2800" dirty="0" smtClean="0">
                <a:solidFill>
                  <a:schemeClr val="tx1"/>
                </a:solidFill>
              </a:rPr>
              <a:t>Features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Maximally Hot </a:t>
            </a:r>
            <a:r>
              <a:rPr lang="en-US" sz="2800" dirty="0">
                <a:solidFill>
                  <a:schemeClr val="tx1"/>
                </a:solidFill>
              </a:rPr>
              <a:t>dust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X-</a:t>
            </a:r>
            <a:r>
              <a:rPr lang="en-US" sz="2800" dirty="0" smtClean="0">
                <a:solidFill>
                  <a:schemeClr val="tx1"/>
                </a:solidFill>
              </a:rPr>
              <a:t>rays</a:t>
            </a:r>
          </a:p>
          <a:p>
            <a:pPr algn="ctr">
              <a:spcBef>
                <a:spcPct val="50000"/>
              </a:spcBef>
            </a:pPr>
            <a:r>
              <a:rPr lang="en-US" sz="3100" b="1" dirty="0" smtClean="0">
                <a:solidFill>
                  <a:schemeClr val="tx1"/>
                </a:solidFill>
              </a:rPr>
              <a:t>Evolution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7"/>
            <a:ext cx="10080625" cy="762000"/>
          </a:xfrm>
        </p:spPr>
        <p:txBody>
          <a:bodyPr/>
          <a:lstStyle/>
          <a:p>
            <a:r>
              <a:rPr lang="en-US" dirty="0" smtClean="0"/>
              <a:t>Age 4:  Quasar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0" y="0"/>
            <a:ext cx="10080625" cy="73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FF"/>
                </a:solidFill>
                <a:latin typeface="Perpetua Titling MT" charset="0"/>
                <a:ea typeface="MS Gothic" pitchFamily="49" charset="-128"/>
                <a:cs typeface="MS Gothic" pitchFamily="49" charset="-128"/>
              </a:rPr>
              <a:t>Luminosity Function Evolution</a:t>
            </a:r>
            <a:endParaRPr lang="en-GB" sz="2800" dirty="0">
              <a:solidFill>
                <a:srgbClr val="FFFFFF"/>
              </a:solidFill>
              <a:latin typeface="Perpetua Titling MT" charset="0"/>
              <a:ea typeface="MS Gothic" pitchFamily="49" charset="-128"/>
              <a:cs typeface="MS Gothic" pitchFamily="49" charset="-128"/>
            </a:endParaRPr>
          </a:p>
        </p:txBody>
      </p:sp>
      <p:grpSp>
        <p:nvGrpSpPr>
          <p:cNvPr id="35843" name="Group 7"/>
          <p:cNvGrpSpPr>
            <a:grpSpLocks/>
          </p:cNvGrpSpPr>
          <p:nvPr/>
        </p:nvGrpSpPr>
        <p:grpSpPr bwMode="auto">
          <a:xfrm>
            <a:off x="1154113" y="1189038"/>
            <a:ext cx="8001000" cy="5410200"/>
            <a:chOff x="544512" y="427037"/>
            <a:chExt cx="8839199" cy="6096000"/>
          </a:xfrm>
        </p:grpSpPr>
        <p:grpSp>
          <p:nvGrpSpPr>
            <p:cNvPr id="35845" name="Group 6"/>
            <p:cNvGrpSpPr>
              <a:grpSpLocks/>
            </p:cNvGrpSpPr>
            <p:nvPr/>
          </p:nvGrpSpPr>
          <p:grpSpPr bwMode="auto">
            <a:xfrm>
              <a:off x="544512" y="503237"/>
              <a:ext cx="8763000" cy="6019800"/>
              <a:chOff x="544512" y="503237"/>
              <a:chExt cx="7370762" cy="4668837"/>
            </a:xfrm>
          </p:grpSpPr>
          <p:pic>
            <p:nvPicPr>
              <p:cNvPr id="3584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3763" t="20836" r="24751" b="31227"/>
              <a:stretch>
                <a:fillRect/>
              </a:stretch>
            </p:blipFill>
            <p:spPr bwMode="auto">
              <a:xfrm>
                <a:off x="544512" y="503237"/>
                <a:ext cx="7370762" cy="3657600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</p:pic>
          <p:pic>
            <p:nvPicPr>
              <p:cNvPr id="3584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3763" t="83752" r="24751" b="2994"/>
              <a:stretch>
                <a:fillRect/>
              </a:stretch>
            </p:blipFill>
            <p:spPr bwMode="auto">
              <a:xfrm>
                <a:off x="544512" y="4160837"/>
                <a:ext cx="7370762" cy="101123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584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828" t="20836" r="72511" b="18245"/>
              <a:stretch>
                <a:fillRect/>
              </a:stretch>
            </p:blipFill>
            <p:spPr bwMode="auto">
              <a:xfrm>
                <a:off x="696912" y="503237"/>
                <a:ext cx="381000" cy="4648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35846" name="Text Box 4"/>
            <p:cNvSpPr txBox="1">
              <a:spLocks noChangeArrowheads="1"/>
            </p:cNvSpPr>
            <p:nvPr/>
          </p:nvSpPr>
          <p:spPr bwMode="auto">
            <a:xfrm>
              <a:off x="5421312" y="427037"/>
              <a:ext cx="3962399" cy="3809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3366FF"/>
                  </a:solidFill>
                  <a:ea typeface="MS Gothic" pitchFamily="49" charset="-128"/>
                  <a:cs typeface="MS Gothic" pitchFamily="49" charset="-128"/>
                </a:rPr>
                <a:t>SDSS   Richards et al. (2006)</a:t>
              </a:r>
            </a:p>
          </p:txBody>
        </p:sp>
      </p:grp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849312" y="655637"/>
            <a:ext cx="86868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F2F2F2"/>
                </a:solidFill>
                <a:ea typeface="MS Gothic" pitchFamily="49" charset="-128"/>
                <a:cs typeface="MS Gothic" pitchFamily="49" charset="-128"/>
              </a:rPr>
              <a:t>Traditional </a:t>
            </a:r>
            <a:r>
              <a:rPr lang="en-GB" sz="2400" dirty="0" smtClean="0">
                <a:solidFill>
                  <a:srgbClr val="F2F2F2"/>
                </a:solidFill>
                <a:ea typeface="MS Gothic" pitchFamily="49" charset="-128"/>
                <a:cs typeface="MS Gothic" pitchFamily="49" charset="-128"/>
              </a:rPr>
              <a:t>approach</a:t>
            </a:r>
            <a:endParaRPr lang="en-GB" sz="2400" dirty="0">
              <a:solidFill>
                <a:srgbClr val="F2F2F2"/>
              </a:solidFill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240712" y="3779837"/>
            <a:ext cx="457200" cy="939800"/>
          </a:xfrm>
          <a:custGeom>
            <a:avLst/>
            <a:gdLst>
              <a:gd name="connsiteX0" fmla="*/ 0 w 330200"/>
              <a:gd name="connsiteY0" fmla="*/ 0 h 939800"/>
              <a:gd name="connsiteX1" fmla="*/ 127000 w 330200"/>
              <a:gd name="connsiteY1" fmla="*/ 355600 h 939800"/>
              <a:gd name="connsiteX2" fmla="*/ 190500 w 330200"/>
              <a:gd name="connsiteY2" fmla="*/ 596900 h 939800"/>
              <a:gd name="connsiteX3" fmla="*/ 254000 w 330200"/>
              <a:gd name="connsiteY3" fmla="*/ 647700 h 939800"/>
              <a:gd name="connsiteX4" fmla="*/ 330200 w 330200"/>
              <a:gd name="connsiteY4" fmla="*/ 939800 h 939800"/>
              <a:gd name="connsiteX5" fmla="*/ 330200 w 330200"/>
              <a:gd name="connsiteY5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939800">
                <a:moveTo>
                  <a:pt x="0" y="0"/>
                </a:moveTo>
                <a:cubicBezTo>
                  <a:pt x="47625" y="128058"/>
                  <a:pt x="95250" y="256117"/>
                  <a:pt x="127000" y="355600"/>
                </a:cubicBezTo>
                <a:cubicBezTo>
                  <a:pt x="158750" y="455083"/>
                  <a:pt x="169333" y="548217"/>
                  <a:pt x="190500" y="596900"/>
                </a:cubicBezTo>
                <a:cubicBezTo>
                  <a:pt x="211667" y="645583"/>
                  <a:pt x="230717" y="590550"/>
                  <a:pt x="254000" y="647700"/>
                </a:cubicBezTo>
                <a:cubicBezTo>
                  <a:pt x="277283" y="704850"/>
                  <a:pt x="330200" y="939800"/>
                  <a:pt x="330200" y="939800"/>
                </a:cubicBezTo>
                <a:lnTo>
                  <a:pt x="330200" y="939800"/>
                </a:lnTo>
              </a:path>
            </a:pathLst>
          </a:custGeom>
          <a:solidFill>
            <a:srgbClr val="00B8FF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287712" y="2027237"/>
            <a:ext cx="457200" cy="939800"/>
          </a:xfrm>
          <a:custGeom>
            <a:avLst/>
            <a:gdLst>
              <a:gd name="connsiteX0" fmla="*/ 0 w 330200"/>
              <a:gd name="connsiteY0" fmla="*/ 0 h 939800"/>
              <a:gd name="connsiteX1" fmla="*/ 127000 w 330200"/>
              <a:gd name="connsiteY1" fmla="*/ 355600 h 939800"/>
              <a:gd name="connsiteX2" fmla="*/ 190500 w 330200"/>
              <a:gd name="connsiteY2" fmla="*/ 596900 h 939800"/>
              <a:gd name="connsiteX3" fmla="*/ 254000 w 330200"/>
              <a:gd name="connsiteY3" fmla="*/ 647700 h 939800"/>
              <a:gd name="connsiteX4" fmla="*/ 330200 w 330200"/>
              <a:gd name="connsiteY4" fmla="*/ 939800 h 939800"/>
              <a:gd name="connsiteX5" fmla="*/ 330200 w 330200"/>
              <a:gd name="connsiteY5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939800">
                <a:moveTo>
                  <a:pt x="0" y="0"/>
                </a:moveTo>
                <a:cubicBezTo>
                  <a:pt x="47625" y="128058"/>
                  <a:pt x="95250" y="256117"/>
                  <a:pt x="127000" y="355600"/>
                </a:cubicBezTo>
                <a:cubicBezTo>
                  <a:pt x="158750" y="455083"/>
                  <a:pt x="169333" y="548217"/>
                  <a:pt x="190500" y="596900"/>
                </a:cubicBezTo>
                <a:cubicBezTo>
                  <a:pt x="211667" y="645583"/>
                  <a:pt x="230717" y="590550"/>
                  <a:pt x="254000" y="647700"/>
                </a:cubicBezTo>
                <a:cubicBezTo>
                  <a:pt x="277283" y="704850"/>
                  <a:pt x="330200" y="939800"/>
                  <a:pt x="330200" y="939800"/>
                </a:cubicBezTo>
                <a:lnTo>
                  <a:pt x="330200" y="939800"/>
                </a:lnTo>
              </a:path>
            </a:pathLst>
          </a:custGeom>
          <a:solidFill>
            <a:srgbClr val="00B8FF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4.6|14.6|12.8|18.6|25.2|21|2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24.4|1.1|1.1|0.8|1.1|12.5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2|14.2|1.3|2.8|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0.9|17.5|10.5|7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0.9|17.5|10.5|7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0.9|17.5|10.5|7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44.9|60.9|16.7|32.3|23.3|25.1|20.7|2.3|3.6|10.6|10.2|3.:|5.6|9.2|5.9|9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0.9|17.5|10.5|7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44.9|60.9|16.7|32.3|23.3|25.1|20.7|2.3|3.6|10.6|10.2|3.:|5.6|9.2|5.9|9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8|2.8|9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1.9|5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5.6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2|7|43.8|9.9|11.1|41.2|2.7|10.: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2.2|6.3|1.2|6.4|0.5|1.7|10.3|24"/>
</p:tagLst>
</file>

<file path=ppt/theme/theme1.xml><?xml version="1.0" encoding="utf-8"?>
<a:theme xmlns:a="http://schemas.openxmlformats.org/drawingml/2006/main" name="2011Feb_JPL_QuasarDeath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2011Feb_JPL_QuasarDeath.potx</Template>
  <TotalTime>12488</TotalTime>
  <Words>1775</Words>
  <Application>Microsoft Office PowerPoint</Application>
  <PresentationFormat>Custom</PresentationFormat>
  <Paragraphs>475</Paragraphs>
  <Slides>46</Slides>
  <Notes>29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2011Feb_JPL_QuasarDeath</vt:lpstr>
      <vt:lpstr>Slide 1</vt:lpstr>
      <vt:lpstr>Why Study Quasars?</vt:lpstr>
      <vt:lpstr>The 7 Ages of Supermassive Black Holes</vt:lpstr>
      <vt:lpstr>The Quasar Standard Model</vt:lpstr>
      <vt:lpstr>Slide 5</vt:lpstr>
      <vt:lpstr> The quasar Spectral Energy Distribution (SED) </vt:lpstr>
      <vt:lpstr>Slide 7</vt:lpstr>
      <vt:lpstr>Age 4:  Quasar Growth</vt:lpstr>
      <vt:lpstr>Slide 9</vt:lpstr>
      <vt:lpstr>Quasar Black Hole Masses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Age 6:  Quasar Death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Intrinsically red quasars lie in dying zone</vt:lpstr>
      <vt:lpstr>Slide 28</vt:lpstr>
      <vt:lpstr> Quasars die first in UV</vt:lpstr>
      <vt:lpstr>Low accretion rates in the dying zone</vt:lpstr>
      <vt:lpstr>Slide 31</vt:lpstr>
      <vt:lpstr>Age 2: Early Rapid Growth</vt:lpstr>
      <vt:lpstr>Slide 33</vt:lpstr>
      <vt:lpstr>Slide 34</vt:lpstr>
      <vt:lpstr>Slide 35</vt:lpstr>
      <vt:lpstr>Slide 36</vt:lpstr>
      <vt:lpstr>Slide 37</vt:lpstr>
      <vt:lpstr>The 7 Ages of Supermassive Black Holes: What have we learned?</vt:lpstr>
      <vt:lpstr>The Seven ages of man</vt:lpstr>
      <vt:lpstr>Postscript: Accretion Disk Winds</vt:lpstr>
      <vt:lpstr>Atomic Features in Quasar Spectra</vt:lpstr>
      <vt:lpstr>Slide 42</vt:lpstr>
      <vt:lpstr>Slide 43</vt:lpstr>
      <vt:lpstr>PS2: Merger Growth</vt:lpstr>
      <vt:lpstr>Merger Growth: Hot-Dust Poor QUASARS</vt:lpstr>
      <vt:lpstr>Merger Growth in action: a Recoiling Black Hole</vt:lpstr>
    </vt:vector>
  </TitlesOfParts>
  <Company>Smithsonian Astrophysical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Elvis</dc:creator>
  <cp:lastModifiedBy>smunding</cp:lastModifiedBy>
  <cp:revision>38</cp:revision>
  <cp:lastPrinted>2011-05-08T18:10:55Z</cp:lastPrinted>
  <dcterms:created xsi:type="dcterms:W3CDTF">2011-10-27T18:24:20Z</dcterms:created>
  <dcterms:modified xsi:type="dcterms:W3CDTF">2011-11-11T12:14:49Z</dcterms:modified>
</cp:coreProperties>
</file>